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theme/themeOverride1.xml" ContentType="application/vnd.openxmlformats-officedocument.themeOverride+xml"/>
  <Override PartName="/ppt/charts/chart14.xml" ContentType="application/vnd.openxmlformats-officedocument.drawingml.chart+xml"/>
  <Override PartName="/ppt/theme/themeOverride2.xml" ContentType="application/vnd.openxmlformats-officedocument.themeOverride+xml"/>
  <Override PartName="/ppt/charts/chart15.xml" ContentType="application/vnd.openxmlformats-officedocument.drawingml.chart+xml"/>
  <Override PartName="/ppt/theme/themeOverride3.xml" ContentType="application/vnd.openxmlformats-officedocument.themeOverr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theme/themeOverride4.xml" ContentType="application/vnd.openxmlformats-officedocument.themeOverride+xml"/>
  <Override PartName="/ppt/drawings/drawing1.xml" ContentType="application/vnd.openxmlformats-officedocument.drawingml.chartshapes+xml"/>
  <Override PartName="/ppt/charts/chart30.xml" ContentType="application/vnd.openxmlformats-officedocument.drawingml.chart+xml"/>
  <Override PartName="/ppt/theme/themeOverride5.xml" ContentType="application/vnd.openxmlformats-officedocument.themeOverride+xml"/>
  <Override PartName="/ppt/drawings/drawing2.xml" ContentType="application/vnd.openxmlformats-officedocument.drawingml.chartshapes+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theme/themeOverride6.xml" ContentType="application/vnd.openxmlformats-officedocument.themeOverride+xml"/>
  <Override PartName="/ppt/charts/chart34.xml" ContentType="application/vnd.openxmlformats-officedocument.drawingml.chart+xml"/>
  <Override PartName="/ppt/theme/themeOverride7.xml" ContentType="application/vnd.openxmlformats-officedocument.themeOverride+xml"/>
  <Override PartName="/ppt/charts/chart35.xml" ContentType="application/vnd.openxmlformats-officedocument.drawingml.chart+xml"/>
  <Override PartName="/ppt/charts/chart36.xml" ContentType="application/vnd.openxmlformats-officedocument.drawingml.chart+xml"/>
  <Override PartName="/ppt/theme/themeOverride8.xml" ContentType="application/vnd.openxmlformats-officedocument.themeOverride+xml"/>
  <Override PartName="/ppt/drawings/drawing3.xml" ContentType="application/vnd.openxmlformats-officedocument.drawingml.chartshapes+xml"/>
  <Override PartName="/ppt/charts/chart37.xml" ContentType="application/vnd.openxmlformats-officedocument.drawingml.chart+xml"/>
  <Override PartName="/ppt/theme/themeOverride9.xml" ContentType="application/vnd.openxmlformats-officedocument.themeOverride+xml"/>
  <Override PartName="/ppt/drawings/drawing4.xml" ContentType="application/vnd.openxmlformats-officedocument.drawingml.chartshapes+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theme/themeOverride10.xml" ContentType="application/vnd.openxmlformats-officedocument.themeOverride+xml"/>
  <Override PartName="/ppt/drawings/drawing5.xml" ContentType="application/vnd.openxmlformats-officedocument.drawingml.chartshapes+xml"/>
  <Override PartName="/ppt/charts/chart42.xml" ContentType="application/vnd.openxmlformats-officedocument.drawingml.chart+xml"/>
  <Override PartName="/ppt/theme/themeOverride11.xml" ContentType="application/vnd.openxmlformats-officedocument.themeOverride+xml"/>
  <Override PartName="/ppt/drawings/drawing6.xml" ContentType="application/vnd.openxmlformats-officedocument.drawingml.chartshapes+xml"/>
  <Override PartName="/ppt/notesSlides/notesSlide3.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theme/themeOverride12.xml" ContentType="application/vnd.openxmlformats-officedocument.themeOverride+xml"/>
  <Override PartName="/ppt/charts/chart53.xml" ContentType="application/vnd.openxmlformats-officedocument.drawingml.chart+xml"/>
  <Override PartName="/ppt/theme/themeOverride13.xml" ContentType="application/vnd.openxmlformats-officedocument.themeOverride+xml"/>
  <Override PartName="/ppt/charts/chart54.xml" ContentType="application/vnd.openxmlformats-officedocument.drawingml.chart+xml"/>
  <Override PartName="/ppt/theme/themeOverride14.xml" ContentType="application/vnd.openxmlformats-officedocument.themeOverr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747" r:id="rId5"/>
    <p:sldMasterId id="2147483777" r:id="rId6"/>
  </p:sldMasterIdLst>
  <p:notesMasterIdLst>
    <p:notesMasterId r:id="rId80"/>
  </p:notesMasterIdLst>
  <p:handoutMasterIdLst>
    <p:handoutMasterId r:id="rId81"/>
  </p:handoutMasterIdLst>
  <p:sldIdLst>
    <p:sldId id="507" r:id="rId7"/>
    <p:sldId id="508" r:id="rId8"/>
    <p:sldId id="580" r:id="rId9"/>
    <p:sldId id="510" r:id="rId10"/>
    <p:sldId id="511" r:id="rId11"/>
    <p:sldId id="512" r:id="rId12"/>
    <p:sldId id="513" r:id="rId13"/>
    <p:sldId id="568" r:id="rId14"/>
    <p:sldId id="516" r:id="rId15"/>
    <p:sldId id="517" r:id="rId16"/>
    <p:sldId id="514" r:id="rId17"/>
    <p:sldId id="518" r:id="rId18"/>
    <p:sldId id="519" r:id="rId19"/>
    <p:sldId id="520" r:id="rId20"/>
    <p:sldId id="582" r:id="rId21"/>
    <p:sldId id="584" r:id="rId22"/>
    <p:sldId id="523" r:id="rId23"/>
    <p:sldId id="524" r:id="rId24"/>
    <p:sldId id="525" r:id="rId25"/>
    <p:sldId id="526" r:id="rId26"/>
    <p:sldId id="527" r:id="rId27"/>
    <p:sldId id="528" r:id="rId28"/>
    <p:sldId id="529" r:id="rId29"/>
    <p:sldId id="530" r:id="rId30"/>
    <p:sldId id="531" r:id="rId31"/>
    <p:sldId id="532" r:id="rId32"/>
    <p:sldId id="533" r:id="rId33"/>
    <p:sldId id="534" r:id="rId34"/>
    <p:sldId id="535" r:id="rId35"/>
    <p:sldId id="536" r:id="rId36"/>
    <p:sldId id="537" r:id="rId37"/>
    <p:sldId id="538" r:id="rId38"/>
    <p:sldId id="539" r:id="rId39"/>
    <p:sldId id="540" r:id="rId40"/>
    <p:sldId id="541" r:id="rId41"/>
    <p:sldId id="542" r:id="rId42"/>
    <p:sldId id="543" r:id="rId43"/>
    <p:sldId id="544" r:id="rId44"/>
    <p:sldId id="545" r:id="rId45"/>
    <p:sldId id="546" r:id="rId46"/>
    <p:sldId id="547" r:id="rId47"/>
    <p:sldId id="548" r:id="rId48"/>
    <p:sldId id="549" r:id="rId49"/>
    <p:sldId id="550" r:id="rId50"/>
    <p:sldId id="551" r:id="rId51"/>
    <p:sldId id="585" r:id="rId52"/>
    <p:sldId id="553" r:id="rId53"/>
    <p:sldId id="554" r:id="rId54"/>
    <p:sldId id="555" r:id="rId55"/>
    <p:sldId id="556" r:id="rId56"/>
    <p:sldId id="557" r:id="rId57"/>
    <p:sldId id="558" r:id="rId58"/>
    <p:sldId id="559" r:id="rId59"/>
    <p:sldId id="560" r:id="rId60"/>
    <p:sldId id="561" r:id="rId61"/>
    <p:sldId id="562" r:id="rId62"/>
    <p:sldId id="586" r:id="rId63"/>
    <p:sldId id="564" r:id="rId64"/>
    <p:sldId id="565" r:id="rId65"/>
    <p:sldId id="566" r:id="rId66"/>
    <p:sldId id="567" r:id="rId67"/>
    <p:sldId id="570" r:id="rId68"/>
    <p:sldId id="571" r:id="rId69"/>
    <p:sldId id="587" r:id="rId70"/>
    <p:sldId id="588" r:id="rId71"/>
    <p:sldId id="589" r:id="rId72"/>
    <p:sldId id="576" r:id="rId73"/>
    <p:sldId id="578" r:id="rId74"/>
    <p:sldId id="456" r:id="rId75"/>
    <p:sldId id="499" r:id="rId76"/>
    <p:sldId id="500" r:id="rId77"/>
    <p:sldId id="501" r:id="rId78"/>
    <p:sldId id="581" r:id="rId7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Grigg" initials="NG"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008B"/>
    <a:srgbClr val="C60094"/>
    <a:srgbClr val="58595B"/>
    <a:srgbClr val="6D53DC"/>
    <a:srgbClr val="AC9E95"/>
    <a:srgbClr val="C92F3A"/>
    <a:srgbClr val="404040"/>
    <a:srgbClr val="00ADEE"/>
    <a:srgbClr val="FFE5E5"/>
    <a:srgbClr val="FFC1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69" autoAdjust="0"/>
    <p:restoredTop sz="99891" autoAdjust="0"/>
  </p:normalViewPr>
  <p:slideViewPr>
    <p:cSldViewPr snapToGrid="0">
      <p:cViewPr varScale="1">
        <p:scale>
          <a:sx n="114" d="100"/>
          <a:sy n="114" d="100"/>
        </p:scale>
        <p:origin x="1728" y="114"/>
      </p:cViewPr>
      <p:guideLst>
        <p:guide orient="horz" pos="2160"/>
        <p:guide pos="2880"/>
      </p:guideLst>
    </p:cSldViewPr>
  </p:slideViewPr>
  <p:notesTextViewPr>
    <p:cViewPr>
      <p:scale>
        <a:sx n="1" d="1"/>
        <a:sy n="1" d="1"/>
      </p:scale>
      <p:origin x="0" y="0"/>
    </p:cViewPr>
  </p:notesTextViewPr>
  <p:sorterViewPr>
    <p:cViewPr>
      <p:scale>
        <a:sx n="150" d="100"/>
        <a:sy n="150" d="100"/>
      </p:scale>
      <p:origin x="0" y="3216"/>
    </p:cViewPr>
  </p:sorterViewPr>
  <p:notesViewPr>
    <p:cSldViewPr snapToGrid="0">
      <p:cViewPr varScale="1">
        <p:scale>
          <a:sx n="76" d="100"/>
          <a:sy n="76" d="100"/>
        </p:scale>
        <p:origin x="-2166"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commentAuthors" Target="commentAuthors.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handoutMaster" Target="handoutMasters/handout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2.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3.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28.xlsx"/><Relationship Id="rId1" Type="http://schemas.openxmlformats.org/officeDocument/2006/relationships/themeOverride" Target="../theme/themeOverride4.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29.xlsx"/><Relationship Id="rId1" Type="http://schemas.openxmlformats.org/officeDocument/2006/relationships/themeOverride" Target="../theme/themeOverride5.xml"/></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themeOverride" Target="../theme/themeOverride6.xml"/></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themeOverride" Target="../theme/themeOverride7.xml"/></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35.xlsx"/><Relationship Id="rId1" Type="http://schemas.openxmlformats.org/officeDocument/2006/relationships/themeOverride" Target="../theme/themeOverride8.xml"/></Relationships>
</file>

<file path=ppt/charts/_rels/chart37.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36.xlsx"/><Relationship Id="rId1" Type="http://schemas.openxmlformats.org/officeDocument/2006/relationships/themeOverride" Target="../theme/themeOverride9.xml"/></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40.xlsx"/><Relationship Id="rId1" Type="http://schemas.openxmlformats.org/officeDocument/2006/relationships/themeOverride" Target="../theme/themeOverride10.xml"/></Relationships>
</file>

<file path=ppt/charts/_rels/chart42.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package" Target="../embeddings/Microsoft_Excel_Worksheet41.xlsx"/><Relationship Id="rId1" Type="http://schemas.openxmlformats.org/officeDocument/2006/relationships/themeOverride" Target="../theme/themeOverride11.xml"/></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themeOverride" Target="../theme/themeOverride12.xml"/></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themeOverride" Target="../theme/themeOverride13.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themeOverride" Target="../theme/themeOverride14.xml"/></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476835252412798E-2"/>
          <c:y val="4.4782946961539602E-2"/>
          <c:w val="0.75551234010619195"/>
          <c:h val="0.91043410607692099"/>
        </c:manualLayout>
      </c:layout>
      <c:barChart>
        <c:barDir val="bar"/>
        <c:grouping val="clustered"/>
        <c:varyColors val="0"/>
        <c:ser>
          <c:idx val="0"/>
          <c:order val="0"/>
          <c:tx>
            <c:strRef>
              <c:f>Sheet1!$B$1</c:f>
              <c:strCache>
                <c:ptCount val="1"/>
                <c:pt idx="0">
                  <c:v>Series 1</c:v>
                </c:pt>
              </c:strCache>
            </c:strRef>
          </c:tx>
          <c:spPr>
            <a:solidFill>
              <a:schemeClr val="accent6">
                <a:lumMod val="40000"/>
                <a:lumOff val="60000"/>
              </a:schemeClr>
            </a:solidFill>
          </c:spPr>
          <c:invertIfNegative val="0"/>
          <c:dPt>
            <c:idx val="0"/>
            <c:invertIfNegative val="0"/>
            <c:bubble3D val="0"/>
            <c:spPr>
              <a:solidFill>
                <a:srgbClr val="EB008B"/>
              </a:solidFill>
            </c:spPr>
            <c:extLst>
              <c:ext xmlns:c16="http://schemas.microsoft.com/office/drawing/2014/chart" uri="{C3380CC4-5D6E-409C-BE32-E72D297353CC}">
                <c16:uniqueId val="{00000001-7802-4382-B14F-2E2E94CFE6AB}"/>
              </c:ext>
            </c:extLst>
          </c:dPt>
          <c:dPt>
            <c:idx val="1"/>
            <c:invertIfNegative val="0"/>
            <c:bubble3D val="0"/>
            <c:spPr>
              <a:solidFill>
                <a:schemeClr val="bg1">
                  <a:lumMod val="50000"/>
                </a:schemeClr>
              </a:solidFill>
            </c:spPr>
            <c:extLst>
              <c:ext xmlns:c16="http://schemas.microsoft.com/office/drawing/2014/chart" uri="{C3380CC4-5D6E-409C-BE32-E72D297353CC}">
                <c16:uniqueId val="{00000003-7802-4382-B14F-2E2E94CFE6AB}"/>
              </c:ext>
            </c:extLst>
          </c:dPt>
          <c:dPt>
            <c:idx val="2"/>
            <c:invertIfNegative val="0"/>
            <c:bubble3D val="0"/>
            <c:spPr>
              <a:solidFill>
                <a:srgbClr val="C00000"/>
              </a:solidFill>
            </c:spPr>
            <c:extLst>
              <c:ext xmlns:c16="http://schemas.microsoft.com/office/drawing/2014/chart" uri="{C3380CC4-5D6E-409C-BE32-E72D297353CC}">
                <c16:uniqueId val="{00000005-7802-4382-B14F-2E2E94CFE6AB}"/>
              </c:ext>
            </c:extLst>
          </c:dPt>
          <c:dPt>
            <c:idx val="3"/>
            <c:invertIfNegative val="0"/>
            <c:bubble3D val="0"/>
            <c:spPr>
              <a:solidFill>
                <a:srgbClr val="FFC000"/>
              </a:solidFill>
            </c:spPr>
            <c:extLst>
              <c:ext xmlns:c16="http://schemas.microsoft.com/office/drawing/2014/chart" uri="{C3380CC4-5D6E-409C-BE32-E72D297353CC}">
                <c16:uniqueId val="{00000007-7802-4382-B14F-2E2E94CFE6AB}"/>
              </c:ext>
            </c:extLst>
          </c:dPt>
          <c:dPt>
            <c:idx val="4"/>
            <c:invertIfNegative val="0"/>
            <c:bubble3D val="0"/>
            <c:spPr>
              <a:solidFill>
                <a:srgbClr val="27645D"/>
              </a:solidFill>
            </c:spPr>
            <c:extLst>
              <c:ext xmlns:c16="http://schemas.microsoft.com/office/drawing/2014/chart" uri="{C3380CC4-5D6E-409C-BE32-E72D297353CC}">
                <c16:uniqueId val="{00000009-7802-4382-B14F-2E2E94CFE6AB}"/>
              </c:ext>
            </c:extLst>
          </c:dPt>
          <c:dPt>
            <c:idx val="5"/>
            <c:invertIfNegative val="0"/>
            <c:bubble3D val="0"/>
            <c:spPr>
              <a:solidFill>
                <a:srgbClr val="0097DB"/>
              </a:solidFill>
            </c:spPr>
            <c:extLst>
              <c:ext xmlns:c16="http://schemas.microsoft.com/office/drawing/2014/chart" uri="{C3380CC4-5D6E-409C-BE32-E72D297353CC}">
                <c16:uniqueId val="{0000000B-7802-4382-B14F-2E2E94CFE6AB}"/>
              </c:ext>
            </c:extLst>
          </c:dPt>
          <c:dPt>
            <c:idx val="6"/>
            <c:invertIfNegative val="0"/>
            <c:bubble3D val="0"/>
            <c:spPr>
              <a:solidFill>
                <a:srgbClr val="27645D"/>
              </a:solidFill>
            </c:spPr>
            <c:extLst>
              <c:ext xmlns:c16="http://schemas.microsoft.com/office/drawing/2014/chart" uri="{C3380CC4-5D6E-409C-BE32-E72D297353CC}">
                <c16:uniqueId val="{0000000D-7802-4382-B14F-2E2E94CFE6AB}"/>
              </c:ext>
            </c:extLst>
          </c:dPt>
          <c:dPt>
            <c:idx val="7"/>
            <c:invertIfNegative val="0"/>
            <c:bubble3D val="0"/>
            <c:spPr>
              <a:solidFill>
                <a:srgbClr val="0097DB"/>
              </a:solidFill>
            </c:spPr>
            <c:extLst>
              <c:ext xmlns:c16="http://schemas.microsoft.com/office/drawing/2014/chart" uri="{C3380CC4-5D6E-409C-BE32-E72D297353CC}">
                <c16:uniqueId val="{0000000F-7802-4382-B14F-2E2E94CFE6AB}"/>
              </c:ext>
            </c:extLst>
          </c:dPt>
          <c:dLbls>
            <c:spPr>
              <a:noFill/>
              <a:ln>
                <a:noFill/>
              </a:ln>
              <a:effectLst/>
            </c:spPr>
            <c:txPr>
              <a:bodyPr/>
              <a:lstStyle/>
              <a:p>
                <a:pPr>
                  <a:defRPr sz="1400">
                    <a:solidFill>
                      <a:schemeClr val="tx1">
                        <a:lumMod val="65000"/>
                        <a:lumOff val="35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Metrolink</c:v>
                </c:pt>
                <c:pt idx="1">
                  <c:v>All networks</c:v>
                </c:pt>
                <c:pt idx="2">
                  <c:v>Blackpool</c:v>
                </c:pt>
                <c:pt idx="3">
                  <c:v>Midland Metro</c:v>
                </c:pt>
                <c:pt idx="4">
                  <c:v>Nottingham</c:v>
                </c:pt>
                <c:pt idx="5">
                  <c:v>Sheffield</c:v>
                </c:pt>
              </c:strCache>
            </c:strRef>
          </c:cat>
          <c:val>
            <c:numRef>
              <c:f>Sheet1!$B$2:$B$7</c:f>
              <c:numCache>
                <c:formatCode>General</c:formatCode>
                <c:ptCount val="6"/>
                <c:pt idx="0">
                  <c:v>90</c:v>
                </c:pt>
                <c:pt idx="1">
                  <c:v>91</c:v>
                </c:pt>
                <c:pt idx="2">
                  <c:v>97</c:v>
                </c:pt>
                <c:pt idx="3">
                  <c:v>89</c:v>
                </c:pt>
                <c:pt idx="4">
                  <c:v>92</c:v>
                </c:pt>
                <c:pt idx="5">
                  <c:v>95</c:v>
                </c:pt>
              </c:numCache>
            </c:numRef>
          </c:val>
          <c:extLst>
            <c:ext xmlns:c16="http://schemas.microsoft.com/office/drawing/2014/chart" uri="{C3380CC4-5D6E-409C-BE32-E72D297353CC}">
              <c16:uniqueId val="{00000010-7802-4382-B14F-2E2E94CFE6AB}"/>
            </c:ext>
          </c:extLst>
        </c:ser>
        <c:dLbls>
          <c:showLegendKey val="0"/>
          <c:showVal val="0"/>
          <c:showCatName val="0"/>
          <c:showSerName val="0"/>
          <c:showPercent val="0"/>
          <c:showBubbleSize val="0"/>
        </c:dLbls>
        <c:gapWidth val="150"/>
        <c:axId val="1198565248"/>
        <c:axId val="1198565640"/>
      </c:barChart>
      <c:catAx>
        <c:axId val="1198565248"/>
        <c:scaling>
          <c:orientation val="maxMin"/>
        </c:scaling>
        <c:delete val="1"/>
        <c:axPos val="l"/>
        <c:numFmt formatCode="General" sourceLinked="0"/>
        <c:majorTickMark val="out"/>
        <c:minorTickMark val="none"/>
        <c:tickLblPos val="nextTo"/>
        <c:crossAx val="1198565640"/>
        <c:crosses val="autoZero"/>
        <c:auto val="1"/>
        <c:lblAlgn val="ctr"/>
        <c:lblOffset val="100"/>
        <c:noMultiLvlLbl val="0"/>
      </c:catAx>
      <c:valAx>
        <c:axId val="1198565640"/>
        <c:scaling>
          <c:orientation val="minMax"/>
          <c:max val="100"/>
          <c:min val="50"/>
        </c:scaling>
        <c:delete val="1"/>
        <c:axPos val="t"/>
        <c:numFmt formatCode="General" sourceLinked="1"/>
        <c:majorTickMark val="out"/>
        <c:minorTickMark val="none"/>
        <c:tickLblPos val="nextTo"/>
        <c:crossAx val="11985652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7473238930075"/>
          <c:y val="5.8493037810613699E-2"/>
          <c:w val="0.79028616640071259"/>
          <c:h val="0.74162176424841697"/>
        </c:manualLayout>
      </c:layout>
      <c:barChart>
        <c:barDir val="bar"/>
        <c:grouping val="percentStacked"/>
        <c:varyColors val="0"/>
        <c:ser>
          <c:idx val="0"/>
          <c:order val="0"/>
          <c:tx>
            <c:strRef>
              <c:f>Sheet1!$B$1</c:f>
              <c:strCache>
                <c:ptCount val="1"/>
                <c:pt idx="0">
                  <c:v>Very satisfied</c:v>
                </c:pt>
              </c:strCache>
            </c:strRef>
          </c:tx>
          <c:spPr>
            <a:solidFill>
              <a:srgbClr val="00B050"/>
            </a:solidFill>
          </c:spPr>
          <c:invertIfNegative val="0"/>
          <c:dLbls>
            <c:spPr>
              <a:noFill/>
              <a:ln>
                <a:noFill/>
              </a:ln>
              <a:effectLst/>
            </c:spPr>
            <c:txPr>
              <a:bodyPr/>
              <a:lstStyle/>
              <a:p>
                <a:pPr>
                  <a:defRPr sz="9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2">
                  <c:v>Male</c:v>
                </c:pt>
                <c:pt idx="3">
                  <c:v>Female</c:v>
                </c:pt>
                <c:pt idx="5">
                  <c:v>Age 16 to 34</c:v>
                </c:pt>
                <c:pt idx="6">
                  <c:v>Age 35 to 59</c:v>
                </c:pt>
                <c:pt idx="7">
                  <c:v>Age 60+</c:v>
                </c:pt>
              </c:strCache>
            </c:strRef>
          </c:cat>
          <c:val>
            <c:numRef>
              <c:f>Sheet1!$B$2:$B$9</c:f>
              <c:numCache>
                <c:formatCode>General</c:formatCode>
                <c:ptCount val="8"/>
                <c:pt idx="0" formatCode="0;;;">
                  <c:v>54</c:v>
                </c:pt>
                <c:pt idx="2" formatCode="0;;;">
                  <c:v>51</c:v>
                </c:pt>
                <c:pt idx="3" formatCode="0;;;">
                  <c:v>57</c:v>
                </c:pt>
                <c:pt idx="5" formatCode="0;;;">
                  <c:v>44</c:v>
                </c:pt>
                <c:pt idx="6" formatCode="0;;;">
                  <c:v>54</c:v>
                </c:pt>
                <c:pt idx="7" formatCode="0;;;">
                  <c:v>79</c:v>
                </c:pt>
              </c:numCache>
            </c:numRef>
          </c:val>
          <c:extLst>
            <c:ext xmlns:c16="http://schemas.microsoft.com/office/drawing/2014/chart" uri="{C3380CC4-5D6E-409C-BE32-E72D297353CC}">
              <c16:uniqueId val="{00000000-21DE-4FC1-B445-FE977B022365}"/>
            </c:ext>
          </c:extLst>
        </c:ser>
        <c:ser>
          <c:idx val="1"/>
          <c:order val="1"/>
          <c:tx>
            <c:strRef>
              <c:f>Sheet1!$C$1</c:f>
              <c:strCache>
                <c:ptCount val="1"/>
                <c:pt idx="0">
                  <c:v>Fairly satisfied</c:v>
                </c:pt>
              </c:strCache>
            </c:strRef>
          </c:tx>
          <c:spPr>
            <a:solidFill>
              <a:srgbClr val="99FF66"/>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2">
                  <c:v>Male</c:v>
                </c:pt>
                <c:pt idx="3">
                  <c:v>Female</c:v>
                </c:pt>
                <c:pt idx="5">
                  <c:v>Age 16 to 34</c:v>
                </c:pt>
                <c:pt idx="6">
                  <c:v>Age 35 to 59</c:v>
                </c:pt>
                <c:pt idx="7">
                  <c:v>Age 60+</c:v>
                </c:pt>
              </c:strCache>
            </c:strRef>
          </c:cat>
          <c:val>
            <c:numRef>
              <c:f>Sheet1!$C$2:$C$9</c:f>
              <c:numCache>
                <c:formatCode>General</c:formatCode>
                <c:ptCount val="8"/>
                <c:pt idx="0" formatCode="0;;;">
                  <c:v>36</c:v>
                </c:pt>
                <c:pt idx="2" formatCode="0;;;">
                  <c:v>34</c:v>
                </c:pt>
                <c:pt idx="3" formatCode="0;;;">
                  <c:v>39</c:v>
                </c:pt>
                <c:pt idx="5" formatCode="0;;;">
                  <c:v>44</c:v>
                </c:pt>
                <c:pt idx="6" formatCode="0;;;">
                  <c:v>36</c:v>
                </c:pt>
                <c:pt idx="7" formatCode="0;;;">
                  <c:v>17</c:v>
                </c:pt>
              </c:numCache>
            </c:numRef>
          </c:val>
          <c:extLst>
            <c:ext xmlns:c16="http://schemas.microsoft.com/office/drawing/2014/chart" uri="{C3380CC4-5D6E-409C-BE32-E72D297353CC}">
              <c16:uniqueId val="{00000001-21DE-4FC1-B445-FE977B022365}"/>
            </c:ext>
          </c:extLst>
        </c:ser>
        <c:ser>
          <c:idx val="2"/>
          <c:order val="2"/>
          <c:tx>
            <c:strRef>
              <c:f>Sheet1!$D$1</c:f>
              <c:strCache>
                <c:ptCount val="1"/>
                <c:pt idx="0">
                  <c:v>Neither/nor </c:v>
                </c:pt>
              </c:strCache>
            </c:strRef>
          </c:tx>
          <c:spPr>
            <a:solidFill>
              <a:srgbClr val="FFFF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2">
                  <c:v>Male</c:v>
                </c:pt>
                <c:pt idx="3">
                  <c:v>Female</c:v>
                </c:pt>
                <c:pt idx="5">
                  <c:v>Age 16 to 34</c:v>
                </c:pt>
                <c:pt idx="6">
                  <c:v>Age 35 to 59</c:v>
                </c:pt>
                <c:pt idx="7">
                  <c:v>Age 60+</c:v>
                </c:pt>
              </c:strCache>
            </c:strRef>
          </c:cat>
          <c:val>
            <c:numRef>
              <c:f>Sheet1!$D$2:$D$9</c:f>
              <c:numCache>
                <c:formatCode>General</c:formatCode>
                <c:ptCount val="8"/>
                <c:pt idx="0" formatCode="0;;;">
                  <c:v>6</c:v>
                </c:pt>
                <c:pt idx="2" formatCode="0;;;">
                  <c:v>11</c:v>
                </c:pt>
                <c:pt idx="3" formatCode="0;;;">
                  <c:v>3</c:v>
                </c:pt>
                <c:pt idx="5" formatCode="0;;;">
                  <c:v>8</c:v>
                </c:pt>
                <c:pt idx="6" formatCode="0;;;">
                  <c:v>8</c:v>
                </c:pt>
                <c:pt idx="7" formatCode="0;;;">
                  <c:v>1</c:v>
                </c:pt>
              </c:numCache>
            </c:numRef>
          </c:val>
          <c:extLst>
            <c:ext xmlns:c16="http://schemas.microsoft.com/office/drawing/2014/chart" uri="{C3380CC4-5D6E-409C-BE32-E72D297353CC}">
              <c16:uniqueId val="{00000002-21DE-4FC1-B445-FE977B022365}"/>
            </c:ext>
          </c:extLst>
        </c:ser>
        <c:ser>
          <c:idx val="3"/>
          <c:order val="3"/>
          <c:tx>
            <c:strRef>
              <c:f>Sheet1!$E$1</c:f>
              <c:strCache>
                <c:ptCount val="1"/>
                <c:pt idx="0">
                  <c:v>Fairly dissatisfied</c:v>
                </c:pt>
              </c:strCache>
            </c:strRef>
          </c:tx>
          <c:spPr>
            <a:solidFill>
              <a:srgbClr val="FF66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2">
                  <c:v>Male</c:v>
                </c:pt>
                <c:pt idx="3">
                  <c:v>Female</c:v>
                </c:pt>
                <c:pt idx="5">
                  <c:v>Age 16 to 34</c:v>
                </c:pt>
                <c:pt idx="6">
                  <c:v>Age 35 to 59</c:v>
                </c:pt>
                <c:pt idx="7">
                  <c:v>Age 60+</c:v>
                </c:pt>
              </c:strCache>
            </c:strRef>
          </c:cat>
          <c:val>
            <c:numRef>
              <c:f>Sheet1!$E$2:$E$9</c:f>
              <c:numCache>
                <c:formatCode>General</c:formatCode>
                <c:ptCount val="8"/>
                <c:pt idx="0" formatCode="0;;;">
                  <c:v>3</c:v>
                </c:pt>
                <c:pt idx="2" formatCode="0;;;">
                  <c:v>4</c:v>
                </c:pt>
                <c:pt idx="3" formatCode="0;;;">
                  <c:v>2</c:v>
                </c:pt>
                <c:pt idx="5" formatCode="0;;;">
                  <c:v>4</c:v>
                </c:pt>
                <c:pt idx="6" formatCode="0;;;">
                  <c:v>2</c:v>
                </c:pt>
                <c:pt idx="7" formatCode="0;;;">
                  <c:v>3</c:v>
                </c:pt>
              </c:numCache>
            </c:numRef>
          </c:val>
          <c:extLst>
            <c:ext xmlns:c16="http://schemas.microsoft.com/office/drawing/2014/chart" uri="{C3380CC4-5D6E-409C-BE32-E72D297353CC}">
              <c16:uniqueId val="{00000003-21DE-4FC1-B445-FE977B022365}"/>
            </c:ext>
          </c:extLst>
        </c:ser>
        <c:ser>
          <c:idx val="4"/>
          <c:order val="4"/>
          <c:tx>
            <c:strRef>
              <c:f>Sheet1!$F$1</c:f>
              <c:strCache>
                <c:ptCount val="1"/>
                <c:pt idx="0">
                  <c:v>Very dissatisfied</c:v>
                </c:pt>
              </c:strCache>
            </c:strRef>
          </c:tx>
          <c:spPr>
            <a:solidFill>
              <a:srgbClr val="FF00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2">
                  <c:v>Male</c:v>
                </c:pt>
                <c:pt idx="3">
                  <c:v>Female</c:v>
                </c:pt>
                <c:pt idx="5">
                  <c:v>Age 16 to 34</c:v>
                </c:pt>
                <c:pt idx="6">
                  <c:v>Age 35 to 59</c:v>
                </c:pt>
                <c:pt idx="7">
                  <c:v>Age 60+</c:v>
                </c:pt>
              </c:strCache>
            </c:strRef>
          </c:cat>
          <c:val>
            <c:numRef>
              <c:f>Sheet1!$F$2:$F$9</c:f>
              <c:numCache>
                <c:formatCode>General</c:formatCode>
                <c:ptCount val="8"/>
                <c:pt idx="0" formatCode="0;;;">
                  <c:v>0</c:v>
                </c:pt>
                <c:pt idx="2" formatCode="0;;;">
                  <c:v>0</c:v>
                </c:pt>
                <c:pt idx="3" formatCode="0;;;">
                  <c:v>0</c:v>
                </c:pt>
                <c:pt idx="5" formatCode="0;;;">
                  <c:v>0</c:v>
                </c:pt>
                <c:pt idx="6" formatCode="0;;;">
                  <c:v>0</c:v>
                </c:pt>
                <c:pt idx="7" formatCode="0;;;">
                  <c:v>0</c:v>
                </c:pt>
              </c:numCache>
            </c:numRef>
          </c:val>
          <c:extLst>
            <c:ext xmlns:c16="http://schemas.microsoft.com/office/drawing/2014/chart" uri="{C3380CC4-5D6E-409C-BE32-E72D297353CC}">
              <c16:uniqueId val="{00000004-21DE-4FC1-B445-FE977B022365}"/>
            </c:ext>
          </c:extLst>
        </c:ser>
        <c:dLbls>
          <c:showLegendKey val="0"/>
          <c:showVal val="0"/>
          <c:showCatName val="0"/>
          <c:showSerName val="0"/>
          <c:showPercent val="0"/>
          <c:showBubbleSize val="0"/>
        </c:dLbls>
        <c:gapWidth val="76"/>
        <c:overlap val="100"/>
        <c:axId val="780528200"/>
        <c:axId val="780518792"/>
      </c:barChart>
      <c:catAx>
        <c:axId val="780528200"/>
        <c:scaling>
          <c:orientation val="maxMin"/>
        </c:scaling>
        <c:delete val="0"/>
        <c:axPos val="l"/>
        <c:numFmt formatCode="General" sourceLinked="0"/>
        <c:majorTickMark val="out"/>
        <c:minorTickMark val="none"/>
        <c:tickLblPos val="nextTo"/>
        <c:spPr>
          <a:ln>
            <a:noFill/>
          </a:ln>
        </c:spPr>
        <c:txPr>
          <a:bodyPr/>
          <a:lstStyle/>
          <a:p>
            <a:pPr>
              <a:defRPr sz="850" b="1">
                <a:solidFill>
                  <a:schemeClr val="tx1">
                    <a:lumMod val="75000"/>
                    <a:lumOff val="25000"/>
                  </a:schemeClr>
                </a:solidFill>
                <a:latin typeface="+mn-lt"/>
                <a:ea typeface="Meiryo" pitchFamily="34" charset="-128"/>
                <a:cs typeface="Arial" pitchFamily="34" charset="0"/>
              </a:defRPr>
            </a:pPr>
            <a:endParaRPr lang="en-US"/>
          </a:p>
        </c:txPr>
        <c:crossAx val="780518792"/>
        <c:crosses val="autoZero"/>
        <c:auto val="1"/>
        <c:lblAlgn val="ctr"/>
        <c:lblOffset val="100"/>
        <c:noMultiLvlLbl val="0"/>
      </c:catAx>
      <c:valAx>
        <c:axId val="780518792"/>
        <c:scaling>
          <c:orientation val="minMax"/>
        </c:scaling>
        <c:delete val="1"/>
        <c:axPos val="t"/>
        <c:numFmt formatCode="0%" sourceLinked="1"/>
        <c:majorTickMark val="out"/>
        <c:minorTickMark val="none"/>
        <c:tickLblPos val="nextTo"/>
        <c:crossAx val="780528200"/>
        <c:crosses val="autoZero"/>
        <c:crossBetween val="between"/>
      </c:valAx>
    </c:plotArea>
    <c:legend>
      <c:legendPos val="t"/>
      <c:layout>
        <c:manualLayout>
          <c:xMode val="edge"/>
          <c:yMode val="edge"/>
          <c:x val="5.6092240950797928E-2"/>
          <c:y val="0.82444297930095489"/>
          <c:w val="0.86480502077208399"/>
          <c:h val="9.3766896270784703E-2"/>
        </c:manualLayout>
      </c:layout>
      <c:overlay val="0"/>
      <c:txPr>
        <a:bodyPr/>
        <a:lstStyle/>
        <a:p>
          <a:pPr>
            <a:defRPr sz="900" b="1">
              <a:solidFill>
                <a:schemeClr val="tx1">
                  <a:lumMod val="75000"/>
                  <a:lumOff val="25000"/>
                </a:schemeClr>
              </a:solidFill>
              <a:latin typeface="+mj-lt"/>
              <a:cs typeface="Tahoma"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7473238930075"/>
          <c:y val="5.8493037810613699E-2"/>
          <c:w val="0.79028616640071259"/>
          <c:h val="0.74162176424841697"/>
        </c:manualLayout>
      </c:layout>
      <c:barChart>
        <c:barDir val="bar"/>
        <c:grouping val="percentStacked"/>
        <c:varyColors val="0"/>
        <c:ser>
          <c:idx val="0"/>
          <c:order val="0"/>
          <c:tx>
            <c:strRef>
              <c:f>Sheet1!$B$1</c:f>
              <c:strCache>
                <c:ptCount val="1"/>
                <c:pt idx="0">
                  <c:v>Very satisfied</c:v>
                </c:pt>
              </c:strCache>
            </c:strRef>
          </c:tx>
          <c:spPr>
            <a:solidFill>
              <a:srgbClr val="00B050"/>
            </a:solidFill>
          </c:spPr>
          <c:invertIfNegative val="0"/>
          <c:dLbls>
            <c:spPr>
              <a:noFill/>
              <a:ln>
                <a:noFill/>
              </a:ln>
              <a:effectLst/>
            </c:spPr>
            <c:txPr>
              <a:bodyPr/>
              <a:lstStyle/>
              <a:p>
                <a:pPr>
                  <a:defRPr sz="9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7"/>
                <c:pt idx="2">
                  <c:v>Fare-payers</c:v>
                </c:pt>
                <c:pt idx="3">
                  <c:v>Free pass holders</c:v>
                </c:pt>
                <c:pt idx="5">
                  <c:v>Commuting</c:v>
                </c:pt>
                <c:pt idx="6">
                  <c:v>Not commuting</c:v>
                </c:pt>
              </c:strCache>
            </c:strRef>
          </c:cat>
          <c:val>
            <c:numRef>
              <c:f>Sheet1!$B$2:$B$9</c:f>
              <c:numCache>
                <c:formatCode>General</c:formatCode>
                <c:ptCount val="8"/>
                <c:pt idx="0">
                  <c:v>54</c:v>
                </c:pt>
                <c:pt idx="2" formatCode="0;;;">
                  <c:v>50</c:v>
                </c:pt>
                <c:pt idx="3" formatCode="0;;;">
                  <c:v>79</c:v>
                </c:pt>
                <c:pt idx="5" formatCode="0;;;">
                  <c:v>45</c:v>
                </c:pt>
                <c:pt idx="6" formatCode="0;;;">
                  <c:v>74</c:v>
                </c:pt>
              </c:numCache>
            </c:numRef>
          </c:val>
          <c:extLst>
            <c:ext xmlns:c16="http://schemas.microsoft.com/office/drawing/2014/chart" uri="{C3380CC4-5D6E-409C-BE32-E72D297353CC}">
              <c16:uniqueId val="{00000000-9F27-412E-9A19-A622AC03C49E}"/>
            </c:ext>
          </c:extLst>
        </c:ser>
        <c:ser>
          <c:idx val="1"/>
          <c:order val="1"/>
          <c:tx>
            <c:strRef>
              <c:f>Sheet1!$C$1</c:f>
              <c:strCache>
                <c:ptCount val="1"/>
                <c:pt idx="0">
                  <c:v>Fairly satisfied</c:v>
                </c:pt>
              </c:strCache>
            </c:strRef>
          </c:tx>
          <c:spPr>
            <a:solidFill>
              <a:srgbClr val="99FF66"/>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7"/>
                <c:pt idx="2">
                  <c:v>Fare-payers</c:v>
                </c:pt>
                <c:pt idx="3">
                  <c:v>Free pass holders</c:v>
                </c:pt>
                <c:pt idx="5">
                  <c:v>Commuting</c:v>
                </c:pt>
                <c:pt idx="6">
                  <c:v>Not commuting</c:v>
                </c:pt>
              </c:strCache>
            </c:strRef>
          </c:cat>
          <c:val>
            <c:numRef>
              <c:f>Sheet1!$C$2:$C$9</c:f>
              <c:numCache>
                <c:formatCode>General</c:formatCode>
                <c:ptCount val="8"/>
                <c:pt idx="0">
                  <c:v>36</c:v>
                </c:pt>
                <c:pt idx="2" formatCode="0;;;">
                  <c:v>40</c:v>
                </c:pt>
                <c:pt idx="3" formatCode="0;;;">
                  <c:v>16</c:v>
                </c:pt>
                <c:pt idx="5" formatCode="0;;;">
                  <c:v>43</c:v>
                </c:pt>
                <c:pt idx="6" formatCode="0;;;">
                  <c:v>21</c:v>
                </c:pt>
              </c:numCache>
            </c:numRef>
          </c:val>
          <c:extLst>
            <c:ext xmlns:c16="http://schemas.microsoft.com/office/drawing/2014/chart" uri="{C3380CC4-5D6E-409C-BE32-E72D297353CC}">
              <c16:uniqueId val="{00000001-9F27-412E-9A19-A622AC03C49E}"/>
            </c:ext>
          </c:extLst>
        </c:ser>
        <c:ser>
          <c:idx val="2"/>
          <c:order val="2"/>
          <c:tx>
            <c:strRef>
              <c:f>Sheet1!$D$1</c:f>
              <c:strCache>
                <c:ptCount val="1"/>
                <c:pt idx="0">
                  <c:v>Neither/nor </c:v>
                </c:pt>
              </c:strCache>
            </c:strRef>
          </c:tx>
          <c:spPr>
            <a:solidFill>
              <a:srgbClr val="FFFF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7"/>
                <c:pt idx="2">
                  <c:v>Fare-payers</c:v>
                </c:pt>
                <c:pt idx="3">
                  <c:v>Free pass holders</c:v>
                </c:pt>
                <c:pt idx="5">
                  <c:v>Commuting</c:v>
                </c:pt>
                <c:pt idx="6">
                  <c:v>Not commuting</c:v>
                </c:pt>
              </c:strCache>
            </c:strRef>
          </c:cat>
          <c:val>
            <c:numRef>
              <c:f>Sheet1!$D$2:$D$9</c:f>
              <c:numCache>
                <c:formatCode>General</c:formatCode>
                <c:ptCount val="8"/>
                <c:pt idx="0">
                  <c:v>6</c:v>
                </c:pt>
                <c:pt idx="2" formatCode="0;;;">
                  <c:v>7</c:v>
                </c:pt>
                <c:pt idx="3" formatCode="0;;;">
                  <c:v>1</c:v>
                </c:pt>
                <c:pt idx="5" formatCode="0;;;">
                  <c:v>9</c:v>
                </c:pt>
                <c:pt idx="6" formatCode="0;;;">
                  <c:v>1</c:v>
                </c:pt>
              </c:numCache>
            </c:numRef>
          </c:val>
          <c:extLst>
            <c:ext xmlns:c16="http://schemas.microsoft.com/office/drawing/2014/chart" uri="{C3380CC4-5D6E-409C-BE32-E72D297353CC}">
              <c16:uniqueId val="{00000002-9F27-412E-9A19-A622AC03C49E}"/>
            </c:ext>
          </c:extLst>
        </c:ser>
        <c:ser>
          <c:idx val="3"/>
          <c:order val="3"/>
          <c:tx>
            <c:strRef>
              <c:f>Sheet1!$E$1</c:f>
              <c:strCache>
                <c:ptCount val="1"/>
                <c:pt idx="0">
                  <c:v>Fairly dissatisfied</c:v>
                </c:pt>
              </c:strCache>
            </c:strRef>
          </c:tx>
          <c:spPr>
            <a:solidFill>
              <a:srgbClr val="FF66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7"/>
                <c:pt idx="2">
                  <c:v>Fare-payers</c:v>
                </c:pt>
                <c:pt idx="3">
                  <c:v>Free pass holders</c:v>
                </c:pt>
                <c:pt idx="5">
                  <c:v>Commuting</c:v>
                </c:pt>
                <c:pt idx="6">
                  <c:v>Not commuting</c:v>
                </c:pt>
              </c:strCache>
            </c:strRef>
          </c:cat>
          <c:val>
            <c:numRef>
              <c:f>Sheet1!$E$2:$E$9</c:f>
              <c:numCache>
                <c:formatCode>General</c:formatCode>
                <c:ptCount val="8"/>
                <c:pt idx="0">
                  <c:v>3</c:v>
                </c:pt>
                <c:pt idx="2" formatCode="0;;;">
                  <c:v>3</c:v>
                </c:pt>
                <c:pt idx="3" formatCode="0;;;">
                  <c:v>4</c:v>
                </c:pt>
                <c:pt idx="5" formatCode="0;;;">
                  <c:v>3</c:v>
                </c:pt>
                <c:pt idx="6" formatCode="0;;;">
                  <c:v>4</c:v>
                </c:pt>
              </c:numCache>
            </c:numRef>
          </c:val>
          <c:extLst>
            <c:ext xmlns:c16="http://schemas.microsoft.com/office/drawing/2014/chart" uri="{C3380CC4-5D6E-409C-BE32-E72D297353CC}">
              <c16:uniqueId val="{00000003-9F27-412E-9A19-A622AC03C49E}"/>
            </c:ext>
          </c:extLst>
        </c:ser>
        <c:ser>
          <c:idx val="4"/>
          <c:order val="4"/>
          <c:tx>
            <c:strRef>
              <c:f>Sheet1!$F$1</c:f>
              <c:strCache>
                <c:ptCount val="1"/>
                <c:pt idx="0">
                  <c:v>Very dissatisfied</c:v>
                </c:pt>
              </c:strCache>
            </c:strRef>
          </c:tx>
          <c:spPr>
            <a:solidFill>
              <a:srgbClr val="FF00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7"/>
                <c:pt idx="2">
                  <c:v>Fare-payers</c:v>
                </c:pt>
                <c:pt idx="3">
                  <c:v>Free pass holders</c:v>
                </c:pt>
                <c:pt idx="5">
                  <c:v>Commuting</c:v>
                </c:pt>
                <c:pt idx="6">
                  <c:v>Not commuting</c:v>
                </c:pt>
              </c:strCache>
            </c:strRef>
          </c:cat>
          <c:val>
            <c:numRef>
              <c:f>Sheet1!$F$2:$F$9</c:f>
              <c:numCache>
                <c:formatCode>General</c:formatCode>
                <c:ptCount val="8"/>
              </c:numCache>
            </c:numRef>
          </c:val>
          <c:extLst>
            <c:ext xmlns:c16="http://schemas.microsoft.com/office/drawing/2014/chart" uri="{C3380CC4-5D6E-409C-BE32-E72D297353CC}">
              <c16:uniqueId val="{00000004-9F27-412E-9A19-A622AC03C49E}"/>
            </c:ext>
          </c:extLst>
        </c:ser>
        <c:dLbls>
          <c:showLegendKey val="0"/>
          <c:showVal val="0"/>
          <c:showCatName val="0"/>
          <c:showSerName val="0"/>
          <c:showPercent val="0"/>
          <c:showBubbleSize val="0"/>
        </c:dLbls>
        <c:gapWidth val="76"/>
        <c:overlap val="100"/>
        <c:axId val="780526240"/>
        <c:axId val="780525456"/>
      </c:barChart>
      <c:catAx>
        <c:axId val="780526240"/>
        <c:scaling>
          <c:orientation val="maxMin"/>
        </c:scaling>
        <c:delete val="0"/>
        <c:axPos val="l"/>
        <c:numFmt formatCode="General" sourceLinked="0"/>
        <c:majorTickMark val="out"/>
        <c:minorTickMark val="none"/>
        <c:tickLblPos val="nextTo"/>
        <c:spPr>
          <a:ln>
            <a:noFill/>
          </a:ln>
        </c:spPr>
        <c:txPr>
          <a:bodyPr/>
          <a:lstStyle/>
          <a:p>
            <a:pPr>
              <a:defRPr sz="850" b="1">
                <a:solidFill>
                  <a:schemeClr val="tx1">
                    <a:lumMod val="75000"/>
                    <a:lumOff val="25000"/>
                  </a:schemeClr>
                </a:solidFill>
                <a:latin typeface="+mn-lt"/>
                <a:ea typeface="Meiryo" pitchFamily="34" charset="-128"/>
                <a:cs typeface="Arial" pitchFamily="34" charset="0"/>
              </a:defRPr>
            </a:pPr>
            <a:endParaRPr lang="en-US"/>
          </a:p>
        </c:txPr>
        <c:crossAx val="780525456"/>
        <c:crosses val="autoZero"/>
        <c:auto val="1"/>
        <c:lblAlgn val="ctr"/>
        <c:lblOffset val="100"/>
        <c:noMultiLvlLbl val="0"/>
      </c:catAx>
      <c:valAx>
        <c:axId val="780525456"/>
        <c:scaling>
          <c:orientation val="minMax"/>
        </c:scaling>
        <c:delete val="1"/>
        <c:axPos val="t"/>
        <c:numFmt formatCode="0%" sourceLinked="1"/>
        <c:majorTickMark val="out"/>
        <c:minorTickMark val="none"/>
        <c:tickLblPos val="nextTo"/>
        <c:crossAx val="780526240"/>
        <c:crosses val="autoZero"/>
        <c:crossBetween val="between"/>
      </c:valAx>
    </c:plotArea>
    <c:legend>
      <c:legendPos val="t"/>
      <c:layout>
        <c:manualLayout>
          <c:xMode val="edge"/>
          <c:yMode val="edge"/>
          <c:x val="5.6092240950797928E-2"/>
          <c:y val="0.82444297930095489"/>
          <c:w val="0.86480502077208399"/>
          <c:h val="9.3766896270784703E-2"/>
        </c:manualLayout>
      </c:layout>
      <c:overlay val="0"/>
      <c:txPr>
        <a:bodyPr/>
        <a:lstStyle/>
        <a:p>
          <a:pPr>
            <a:defRPr sz="900" b="1">
              <a:solidFill>
                <a:schemeClr val="tx1">
                  <a:lumMod val="75000"/>
                  <a:lumOff val="25000"/>
                </a:schemeClr>
              </a:solidFill>
              <a:latin typeface="+mj-lt"/>
              <a:cs typeface="Tahoma"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7473238930075"/>
          <c:y val="5.8493037810613699E-2"/>
          <c:w val="0.79028616640071259"/>
          <c:h val="0.74162176424841697"/>
        </c:manualLayout>
      </c:layout>
      <c:barChart>
        <c:barDir val="bar"/>
        <c:grouping val="percentStacked"/>
        <c:varyColors val="0"/>
        <c:ser>
          <c:idx val="0"/>
          <c:order val="0"/>
          <c:tx>
            <c:strRef>
              <c:f>Sheet1!$B$1</c:f>
              <c:strCache>
                <c:ptCount val="1"/>
                <c:pt idx="0">
                  <c:v>Very satisfied</c:v>
                </c:pt>
              </c:strCache>
            </c:strRef>
          </c:tx>
          <c:spPr>
            <a:solidFill>
              <a:srgbClr val="00B050"/>
            </a:solidFill>
          </c:spPr>
          <c:invertIfNegative val="0"/>
          <c:dLbls>
            <c:spPr>
              <a:noFill/>
              <a:ln>
                <a:noFill/>
              </a:ln>
              <a:effectLst/>
            </c:spPr>
            <c:txPr>
              <a:bodyPr/>
              <a:lstStyle/>
              <a:p>
                <a:pPr>
                  <a:defRPr sz="9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7"/>
                <c:pt idx="2">
                  <c:v>Age 16 to 34</c:v>
                </c:pt>
                <c:pt idx="3">
                  <c:v>Age 35 to 59</c:v>
                </c:pt>
                <c:pt idx="5">
                  <c:v>Commuting</c:v>
                </c:pt>
                <c:pt idx="6">
                  <c:v>Not commuting</c:v>
                </c:pt>
              </c:strCache>
            </c:strRef>
          </c:cat>
          <c:val>
            <c:numRef>
              <c:f>Sheet1!$B$2:$B$9</c:f>
              <c:numCache>
                <c:formatCode>General</c:formatCode>
                <c:ptCount val="8"/>
                <c:pt idx="0" formatCode="0;;;">
                  <c:v>27</c:v>
                </c:pt>
                <c:pt idx="2" formatCode="0;;;">
                  <c:v>24</c:v>
                </c:pt>
                <c:pt idx="3" formatCode="0;;;">
                  <c:v>27</c:v>
                </c:pt>
                <c:pt idx="5" formatCode="0;;;">
                  <c:v>24</c:v>
                </c:pt>
                <c:pt idx="6" formatCode="0;;;">
                  <c:v>40</c:v>
                </c:pt>
              </c:numCache>
            </c:numRef>
          </c:val>
          <c:extLst>
            <c:ext xmlns:c16="http://schemas.microsoft.com/office/drawing/2014/chart" uri="{C3380CC4-5D6E-409C-BE32-E72D297353CC}">
              <c16:uniqueId val="{00000000-7AC9-4ED8-B67B-B8560C93781E}"/>
            </c:ext>
          </c:extLst>
        </c:ser>
        <c:ser>
          <c:idx val="1"/>
          <c:order val="1"/>
          <c:tx>
            <c:strRef>
              <c:f>Sheet1!$C$1</c:f>
              <c:strCache>
                <c:ptCount val="1"/>
                <c:pt idx="0">
                  <c:v>Fairly satisfied</c:v>
                </c:pt>
              </c:strCache>
            </c:strRef>
          </c:tx>
          <c:spPr>
            <a:solidFill>
              <a:srgbClr val="99FF66"/>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7"/>
                <c:pt idx="2">
                  <c:v>Age 16 to 34</c:v>
                </c:pt>
                <c:pt idx="3">
                  <c:v>Age 35 to 59</c:v>
                </c:pt>
                <c:pt idx="5">
                  <c:v>Commuting</c:v>
                </c:pt>
                <c:pt idx="6">
                  <c:v>Not commuting</c:v>
                </c:pt>
              </c:strCache>
            </c:strRef>
          </c:cat>
          <c:val>
            <c:numRef>
              <c:f>Sheet1!$C$2:$C$9</c:f>
              <c:numCache>
                <c:formatCode>General</c:formatCode>
                <c:ptCount val="8"/>
                <c:pt idx="0" formatCode="0;;;">
                  <c:v>41</c:v>
                </c:pt>
                <c:pt idx="2" formatCode="0;;;">
                  <c:v>38</c:v>
                </c:pt>
                <c:pt idx="3" formatCode="0;;;">
                  <c:v>45</c:v>
                </c:pt>
                <c:pt idx="5" formatCode="0;;;">
                  <c:v>41</c:v>
                </c:pt>
                <c:pt idx="6" formatCode="0;;;">
                  <c:v>40</c:v>
                </c:pt>
              </c:numCache>
            </c:numRef>
          </c:val>
          <c:extLst>
            <c:ext xmlns:c16="http://schemas.microsoft.com/office/drawing/2014/chart" uri="{C3380CC4-5D6E-409C-BE32-E72D297353CC}">
              <c16:uniqueId val="{00000001-7AC9-4ED8-B67B-B8560C93781E}"/>
            </c:ext>
          </c:extLst>
        </c:ser>
        <c:ser>
          <c:idx val="2"/>
          <c:order val="2"/>
          <c:tx>
            <c:strRef>
              <c:f>Sheet1!$D$1</c:f>
              <c:strCache>
                <c:ptCount val="1"/>
                <c:pt idx="0">
                  <c:v>Neither/nor </c:v>
                </c:pt>
              </c:strCache>
            </c:strRef>
          </c:tx>
          <c:spPr>
            <a:solidFill>
              <a:srgbClr val="FFFF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7"/>
                <c:pt idx="2">
                  <c:v>Age 16 to 34</c:v>
                </c:pt>
                <c:pt idx="3">
                  <c:v>Age 35 to 59</c:v>
                </c:pt>
                <c:pt idx="5">
                  <c:v>Commuting</c:v>
                </c:pt>
                <c:pt idx="6">
                  <c:v>Not commuting</c:v>
                </c:pt>
              </c:strCache>
            </c:strRef>
          </c:cat>
          <c:val>
            <c:numRef>
              <c:f>Sheet1!$D$2:$D$9</c:f>
              <c:numCache>
                <c:formatCode>General</c:formatCode>
                <c:ptCount val="8"/>
                <c:pt idx="0" formatCode="0;;;">
                  <c:v>15</c:v>
                </c:pt>
                <c:pt idx="2" formatCode="0;;;">
                  <c:v>16</c:v>
                </c:pt>
                <c:pt idx="3" formatCode="0;;;">
                  <c:v>16</c:v>
                </c:pt>
                <c:pt idx="5" formatCode="0;;;">
                  <c:v>18</c:v>
                </c:pt>
                <c:pt idx="6" formatCode="0;;;">
                  <c:v>7</c:v>
                </c:pt>
              </c:numCache>
            </c:numRef>
          </c:val>
          <c:extLst>
            <c:ext xmlns:c16="http://schemas.microsoft.com/office/drawing/2014/chart" uri="{C3380CC4-5D6E-409C-BE32-E72D297353CC}">
              <c16:uniqueId val="{00000002-7AC9-4ED8-B67B-B8560C93781E}"/>
            </c:ext>
          </c:extLst>
        </c:ser>
        <c:ser>
          <c:idx val="3"/>
          <c:order val="3"/>
          <c:tx>
            <c:strRef>
              <c:f>Sheet1!$E$1</c:f>
              <c:strCache>
                <c:ptCount val="1"/>
                <c:pt idx="0">
                  <c:v>Fairly dissatisfied</c:v>
                </c:pt>
              </c:strCache>
            </c:strRef>
          </c:tx>
          <c:spPr>
            <a:solidFill>
              <a:srgbClr val="FF66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7"/>
                <c:pt idx="2">
                  <c:v>Age 16 to 34</c:v>
                </c:pt>
                <c:pt idx="3">
                  <c:v>Age 35 to 59</c:v>
                </c:pt>
                <c:pt idx="5">
                  <c:v>Commuting</c:v>
                </c:pt>
                <c:pt idx="6">
                  <c:v>Not commuting</c:v>
                </c:pt>
              </c:strCache>
            </c:strRef>
          </c:cat>
          <c:val>
            <c:numRef>
              <c:f>Sheet1!$E$2:$E$9</c:f>
              <c:numCache>
                <c:formatCode>General</c:formatCode>
                <c:ptCount val="8"/>
                <c:pt idx="0" formatCode="0;;;">
                  <c:v>13</c:v>
                </c:pt>
                <c:pt idx="2" formatCode="0;;;">
                  <c:v>15</c:v>
                </c:pt>
                <c:pt idx="3" formatCode="0;;;">
                  <c:v>11</c:v>
                </c:pt>
                <c:pt idx="5" formatCode="0;;;">
                  <c:v>12</c:v>
                </c:pt>
                <c:pt idx="6" formatCode="0;;;">
                  <c:v>12</c:v>
                </c:pt>
              </c:numCache>
            </c:numRef>
          </c:val>
          <c:extLst>
            <c:ext xmlns:c16="http://schemas.microsoft.com/office/drawing/2014/chart" uri="{C3380CC4-5D6E-409C-BE32-E72D297353CC}">
              <c16:uniqueId val="{00000003-7AC9-4ED8-B67B-B8560C93781E}"/>
            </c:ext>
          </c:extLst>
        </c:ser>
        <c:ser>
          <c:idx val="4"/>
          <c:order val="4"/>
          <c:tx>
            <c:strRef>
              <c:f>Sheet1!$F$1</c:f>
              <c:strCache>
                <c:ptCount val="1"/>
                <c:pt idx="0">
                  <c:v>Very dissatisfied</c:v>
                </c:pt>
              </c:strCache>
            </c:strRef>
          </c:tx>
          <c:spPr>
            <a:solidFill>
              <a:srgbClr val="FF00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7"/>
                <c:pt idx="2">
                  <c:v>Age 16 to 34</c:v>
                </c:pt>
                <c:pt idx="3">
                  <c:v>Age 35 to 59</c:v>
                </c:pt>
                <c:pt idx="5">
                  <c:v>Commuting</c:v>
                </c:pt>
                <c:pt idx="6">
                  <c:v>Not commuting</c:v>
                </c:pt>
              </c:strCache>
            </c:strRef>
          </c:cat>
          <c:val>
            <c:numRef>
              <c:f>Sheet1!$F$2:$F$9</c:f>
              <c:numCache>
                <c:formatCode>General</c:formatCode>
                <c:ptCount val="8"/>
                <c:pt idx="0" formatCode="0;;;">
                  <c:v>4</c:v>
                </c:pt>
                <c:pt idx="2" formatCode="0;;;">
                  <c:v>7</c:v>
                </c:pt>
                <c:pt idx="3" formatCode="0;;;">
                  <c:v>1</c:v>
                </c:pt>
                <c:pt idx="5" formatCode="0;;;">
                  <c:v>5</c:v>
                </c:pt>
                <c:pt idx="6" formatCode="0;;;">
                  <c:v>1</c:v>
                </c:pt>
              </c:numCache>
            </c:numRef>
          </c:val>
          <c:extLst>
            <c:ext xmlns:c16="http://schemas.microsoft.com/office/drawing/2014/chart" uri="{C3380CC4-5D6E-409C-BE32-E72D297353CC}">
              <c16:uniqueId val="{00000004-7AC9-4ED8-B67B-B8560C93781E}"/>
            </c:ext>
          </c:extLst>
        </c:ser>
        <c:dLbls>
          <c:showLegendKey val="0"/>
          <c:showVal val="0"/>
          <c:showCatName val="0"/>
          <c:showSerName val="0"/>
          <c:showPercent val="0"/>
          <c:showBubbleSize val="0"/>
        </c:dLbls>
        <c:gapWidth val="76"/>
        <c:overlap val="100"/>
        <c:axId val="780526632"/>
        <c:axId val="780528984"/>
      </c:barChart>
      <c:catAx>
        <c:axId val="780526632"/>
        <c:scaling>
          <c:orientation val="maxMin"/>
        </c:scaling>
        <c:delete val="0"/>
        <c:axPos val="l"/>
        <c:numFmt formatCode="General" sourceLinked="0"/>
        <c:majorTickMark val="out"/>
        <c:minorTickMark val="none"/>
        <c:tickLblPos val="nextTo"/>
        <c:spPr>
          <a:ln>
            <a:noFill/>
          </a:ln>
        </c:spPr>
        <c:txPr>
          <a:bodyPr/>
          <a:lstStyle/>
          <a:p>
            <a:pPr>
              <a:defRPr sz="850" b="1">
                <a:solidFill>
                  <a:schemeClr val="tx1">
                    <a:lumMod val="75000"/>
                    <a:lumOff val="25000"/>
                  </a:schemeClr>
                </a:solidFill>
                <a:latin typeface="+mn-lt"/>
                <a:ea typeface="Meiryo" pitchFamily="34" charset="-128"/>
                <a:cs typeface="Arial" pitchFamily="34" charset="0"/>
              </a:defRPr>
            </a:pPr>
            <a:endParaRPr lang="en-US"/>
          </a:p>
        </c:txPr>
        <c:crossAx val="780528984"/>
        <c:crosses val="autoZero"/>
        <c:auto val="1"/>
        <c:lblAlgn val="ctr"/>
        <c:lblOffset val="100"/>
        <c:noMultiLvlLbl val="0"/>
      </c:catAx>
      <c:valAx>
        <c:axId val="780528984"/>
        <c:scaling>
          <c:orientation val="minMax"/>
        </c:scaling>
        <c:delete val="1"/>
        <c:axPos val="t"/>
        <c:numFmt formatCode="0%" sourceLinked="1"/>
        <c:majorTickMark val="out"/>
        <c:minorTickMark val="none"/>
        <c:tickLblPos val="nextTo"/>
        <c:crossAx val="780526632"/>
        <c:crosses val="autoZero"/>
        <c:crossBetween val="between"/>
      </c:valAx>
    </c:plotArea>
    <c:legend>
      <c:legendPos val="t"/>
      <c:layout>
        <c:manualLayout>
          <c:xMode val="edge"/>
          <c:yMode val="edge"/>
          <c:x val="5.6092240950797928E-2"/>
          <c:y val="0.82444297930095489"/>
          <c:w val="0.86480502077208399"/>
          <c:h val="9.3766896270784703E-2"/>
        </c:manualLayout>
      </c:layout>
      <c:overlay val="0"/>
      <c:txPr>
        <a:bodyPr/>
        <a:lstStyle/>
        <a:p>
          <a:pPr>
            <a:defRPr sz="900" b="1">
              <a:solidFill>
                <a:schemeClr val="tx1">
                  <a:lumMod val="75000"/>
                  <a:lumOff val="25000"/>
                </a:schemeClr>
              </a:solidFill>
              <a:latin typeface="+mj-lt"/>
              <a:cs typeface="Tahoma"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1435865270633355E-2"/>
          <c:y val="7.7726120394278161E-2"/>
          <c:w val="0.90135481170916287"/>
          <c:h val="0.62550825250688158"/>
        </c:manualLayout>
      </c:layout>
      <c:barChart>
        <c:barDir val="bar"/>
        <c:grouping val="percentStacked"/>
        <c:varyColors val="0"/>
        <c:ser>
          <c:idx val="0"/>
          <c:order val="0"/>
          <c:tx>
            <c:strRef>
              <c:f>Sheet1!$B$1</c:f>
              <c:strCache>
                <c:ptCount val="1"/>
                <c:pt idx="0">
                  <c:v>Cost tram versus other transport</c:v>
                </c:pt>
              </c:strCache>
            </c:strRef>
          </c:tx>
          <c:spPr>
            <a:solidFill>
              <a:schemeClr val="bg2">
                <a:lumMod val="75000"/>
              </a:schemeClr>
            </a:solidFill>
          </c:spPr>
          <c:invertIfNegative val="0"/>
          <c:dLbls>
            <c:spPr>
              <a:noFill/>
              <a:ln>
                <a:noFill/>
              </a:ln>
              <a:effectLst/>
            </c:spPr>
            <c:txPr>
              <a:bodyPr/>
              <a:lstStyle/>
              <a:p>
                <a:pPr>
                  <a:defRPr sz="9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2017</c:v>
                </c:pt>
                <c:pt idx="1">
                  <c:v>2016</c:v>
                </c:pt>
                <c:pt idx="2">
                  <c:v>2015</c:v>
                </c:pt>
                <c:pt idx="3">
                  <c:v>2014</c:v>
                </c:pt>
                <c:pt idx="4">
                  <c:v>2013</c:v>
                </c:pt>
              </c:numCache>
            </c:numRef>
          </c:cat>
          <c:val>
            <c:numRef>
              <c:f>Sheet1!$B$2:$B$6</c:f>
              <c:numCache>
                <c:formatCode>General</c:formatCode>
                <c:ptCount val="5"/>
              </c:numCache>
            </c:numRef>
          </c:val>
          <c:extLst>
            <c:ext xmlns:c16="http://schemas.microsoft.com/office/drawing/2014/chart" uri="{C3380CC4-5D6E-409C-BE32-E72D297353CC}">
              <c16:uniqueId val="{00000000-CE11-4F50-916E-12AE19874924}"/>
            </c:ext>
          </c:extLst>
        </c:ser>
        <c:ser>
          <c:idx val="1"/>
          <c:order val="1"/>
          <c:tx>
            <c:strRef>
              <c:f>Sheet1!$C$1</c:f>
              <c:strCache>
                <c:ptCount val="1"/>
                <c:pt idx="0">
                  <c:v>Cost for distance travelled</c:v>
                </c:pt>
              </c:strCache>
            </c:strRef>
          </c:tx>
          <c:spPr>
            <a:solidFill>
              <a:srgbClr val="FF0000"/>
            </a:solidFill>
          </c:spPr>
          <c:invertIfNegative val="0"/>
          <c:dLbls>
            <c:spPr>
              <a:noFill/>
              <a:ln>
                <a:noFill/>
              </a:ln>
              <a:effectLst/>
            </c:spPr>
            <c:txPr>
              <a:bodyPr/>
              <a:lstStyle/>
              <a:p>
                <a:pPr>
                  <a:defRPr sz="9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2017</c:v>
                </c:pt>
                <c:pt idx="1">
                  <c:v>2016</c:v>
                </c:pt>
                <c:pt idx="2">
                  <c:v>2015</c:v>
                </c:pt>
                <c:pt idx="3">
                  <c:v>2014</c:v>
                </c:pt>
                <c:pt idx="4">
                  <c:v>2013</c:v>
                </c:pt>
              </c:numCache>
            </c:numRef>
          </c:cat>
          <c:val>
            <c:numRef>
              <c:f>Sheet1!$C$2:$C$6</c:f>
              <c:numCache>
                <c:formatCode>General</c:formatCode>
                <c:ptCount val="5"/>
              </c:numCache>
            </c:numRef>
          </c:val>
          <c:extLst>
            <c:ext xmlns:c16="http://schemas.microsoft.com/office/drawing/2014/chart" uri="{C3380CC4-5D6E-409C-BE32-E72D297353CC}">
              <c16:uniqueId val="{00000001-CE11-4F50-916E-12AE19874924}"/>
            </c:ext>
          </c:extLst>
        </c:ser>
        <c:ser>
          <c:idx val="2"/>
          <c:order val="2"/>
          <c:tx>
            <c:strRef>
              <c:f>Sheet1!$D$1</c:f>
              <c:strCache>
                <c:ptCount val="1"/>
                <c:pt idx="0">
                  <c:v>Comfort/quality for the fare paid</c:v>
                </c:pt>
              </c:strCache>
            </c:strRef>
          </c:tx>
          <c:spPr>
            <a:solidFill>
              <a:schemeClr val="accent2"/>
            </a:solidFill>
          </c:spPr>
          <c:invertIfNegative val="0"/>
          <c:dLbls>
            <c:spPr>
              <a:noFill/>
              <a:ln>
                <a:noFill/>
              </a:ln>
              <a:effectLst/>
            </c:spPr>
            <c:txPr>
              <a:bodyPr/>
              <a:lstStyle/>
              <a:p>
                <a:pPr>
                  <a:defRPr sz="90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2017</c:v>
                </c:pt>
                <c:pt idx="1">
                  <c:v>2016</c:v>
                </c:pt>
                <c:pt idx="2">
                  <c:v>2015</c:v>
                </c:pt>
                <c:pt idx="3">
                  <c:v>2014</c:v>
                </c:pt>
                <c:pt idx="4">
                  <c:v>2013</c:v>
                </c:pt>
              </c:numCache>
            </c:numRef>
          </c:cat>
          <c:val>
            <c:numRef>
              <c:f>Sheet1!$D$2:$D$6</c:f>
              <c:numCache>
                <c:formatCode>General</c:formatCode>
                <c:ptCount val="5"/>
              </c:numCache>
            </c:numRef>
          </c:val>
          <c:extLst>
            <c:ext xmlns:c16="http://schemas.microsoft.com/office/drawing/2014/chart" uri="{C3380CC4-5D6E-409C-BE32-E72D297353CC}">
              <c16:uniqueId val="{00000002-CE11-4F50-916E-12AE19874924}"/>
            </c:ext>
          </c:extLst>
        </c:ser>
        <c:ser>
          <c:idx val="3"/>
          <c:order val="3"/>
          <c:tx>
            <c:strRef>
              <c:f>Sheet1!$E$1</c:f>
              <c:strCache>
                <c:ptCount val="1"/>
                <c:pt idx="0">
                  <c:v>Fare compared to everyday items</c:v>
                </c:pt>
              </c:strCache>
            </c:strRef>
          </c:tx>
          <c:spPr>
            <a:solidFill>
              <a:schemeClr val="bg2">
                <a:lumMod val="40000"/>
                <a:lumOff val="60000"/>
              </a:schemeClr>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2017</c:v>
                </c:pt>
                <c:pt idx="1">
                  <c:v>2016</c:v>
                </c:pt>
                <c:pt idx="2">
                  <c:v>2015</c:v>
                </c:pt>
                <c:pt idx="3">
                  <c:v>2014</c:v>
                </c:pt>
                <c:pt idx="4">
                  <c:v>2013</c:v>
                </c:pt>
              </c:numCache>
            </c:numRef>
          </c:cat>
          <c:val>
            <c:numRef>
              <c:f>Sheet1!$E$2:$E$6</c:f>
              <c:numCache>
                <c:formatCode>General</c:formatCode>
                <c:ptCount val="5"/>
              </c:numCache>
            </c:numRef>
          </c:val>
          <c:extLst>
            <c:ext xmlns:c16="http://schemas.microsoft.com/office/drawing/2014/chart" uri="{C3380CC4-5D6E-409C-BE32-E72D297353CC}">
              <c16:uniqueId val="{00000003-CE11-4F50-916E-12AE19874924}"/>
            </c:ext>
          </c:extLst>
        </c:ser>
        <c:ser>
          <c:idx val="4"/>
          <c:order val="4"/>
          <c:tx>
            <c:strRef>
              <c:f>Sheet1!$F$1</c:f>
              <c:strCache>
                <c:ptCount val="1"/>
                <c:pt idx="0">
                  <c:v>Other reason</c:v>
                </c:pt>
              </c:strCache>
            </c:strRef>
          </c:tx>
          <c:spPr>
            <a:solidFill>
              <a:srgbClr val="FF6600"/>
            </a:solidFill>
          </c:spPr>
          <c:invertIfNegative val="0"/>
          <c:dLbls>
            <c:spPr>
              <a:noFill/>
              <a:ln>
                <a:noFill/>
              </a:ln>
              <a:effectLst/>
            </c:spPr>
            <c:txPr>
              <a:bodyPr/>
              <a:lstStyle/>
              <a:p>
                <a:pPr>
                  <a:defRPr sz="9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2017</c:v>
                </c:pt>
                <c:pt idx="1">
                  <c:v>2016</c:v>
                </c:pt>
                <c:pt idx="2">
                  <c:v>2015</c:v>
                </c:pt>
                <c:pt idx="3">
                  <c:v>2014</c:v>
                </c:pt>
                <c:pt idx="4">
                  <c:v>2013</c:v>
                </c:pt>
              </c:numCache>
            </c:numRef>
          </c:cat>
          <c:val>
            <c:numRef>
              <c:f>Sheet1!$F$2:$F$6</c:f>
              <c:numCache>
                <c:formatCode>General</c:formatCode>
                <c:ptCount val="5"/>
              </c:numCache>
            </c:numRef>
          </c:val>
          <c:extLst>
            <c:ext xmlns:c16="http://schemas.microsoft.com/office/drawing/2014/chart" uri="{C3380CC4-5D6E-409C-BE32-E72D297353CC}">
              <c16:uniqueId val="{00000004-CE11-4F50-916E-12AE19874924}"/>
            </c:ext>
          </c:extLst>
        </c:ser>
        <c:dLbls>
          <c:showLegendKey val="0"/>
          <c:showVal val="0"/>
          <c:showCatName val="0"/>
          <c:showSerName val="0"/>
          <c:showPercent val="0"/>
          <c:showBubbleSize val="0"/>
        </c:dLbls>
        <c:gapWidth val="76"/>
        <c:overlap val="100"/>
        <c:axId val="780522712"/>
        <c:axId val="780520752"/>
      </c:barChart>
      <c:catAx>
        <c:axId val="780522712"/>
        <c:scaling>
          <c:orientation val="maxMin"/>
        </c:scaling>
        <c:delete val="0"/>
        <c:axPos val="l"/>
        <c:numFmt formatCode="General" sourceLinked="1"/>
        <c:majorTickMark val="out"/>
        <c:minorTickMark val="none"/>
        <c:tickLblPos val="nextTo"/>
        <c:spPr>
          <a:ln>
            <a:noFill/>
          </a:ln>
        </c:spPr>
        <c:txPr>
          <a:bodyPr/>
          <a:lstStyle/>
          <a:p>
            <a:pPr>
              <a:defRPr sz="1000" b="1" u="none">
                <a:solidFill>
                  <a:srgbClr val="404040"/>
                </a:solidFill>
              </a:defRPr>
            </a:pPr>
            <a:endParaRPr lang="en-US"/>
          </a:p>
        </c:txPr>
        <c:crossAx val="780520752"/>
        <c:crosses val="autoZero"/>
        <c:auto val="1"/>
        <c:lblAlgn val="ctr"/>
        <c:lblOffset val="100"/>
        <c:noMultiLvlLbl val="0"/>
      </c:catAx>
      <c:valAx>
        <c:axId val="780520752"/>
        <c:scaling>
          <c:orientation val="minMax"/>
        </c:scaling>
        <c:delete val="1"/>
        <c:axPos val="t"/>
        <c:numFmt formatCode="0%" sourceLinked="1"/>
        <c:majorTickMark val="out"/>
        <c:minorTickMark val="none"/>
        <c:tickLblPos val="nextTo"/>
        <c:crossAx val="780522712"/>
        <c:crosses val="autoZero"/>
        <c:crossBetween val="between"/>
      </c:valAx>
    </c:plotArea>
    <c:legend>
      <c:legendPos val="t"/>
      <c:layout>
        <c:manualLayout>
          <c:xMode val="edge"/>
          <c:yMode val="edge"/>
          <c:x val="6.3112936946399883E-2"/>
          <c:y val="0.68698681688411101"/>
          <c:w val="0.90000984739069401"/>
          <c:h val="0.23286759955565889"/>
        </c:manualLayou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8627784615085914E-2"/>
          <c:y val="7.7726120394278161E-2"/>
          <c:w val="0.95957380140070736"/>
          <c:h val="0.62550825250688158"/>
        </c:manualLayout>
      </c:layout>
      <c:barChart>
        <c:barDir val="bar"/>
        <c:grouping val="percentStacked"/>
        <c:varyColors val="0"/>
        <c:ser>
          <c:idx val="0"/>
          <c:order val="0"/>
          <c:tx>
            <c:strRef>
              <c:f>Sheet1!$B$1</c:f>
              <c:strCache>
                <c:ptCount val="1"/>
                <c:pt idx="0">
                  <c:v>Cost tram versus other transport</c:v>
                </c:pt>
              </c:strCache>
            </c:strRef>
          </c:tx>
          <c:spPr>
            <a:solidFill>
              <a:schemeClr val="bg2">
                <a:lumMod val="75000"/>
              </a:schemeClr>
            </a:solidFill>
          </c:spPr>
          <c:invertIfNegative val="0"/>
          <c:dLbls>
            <c:spPr>
              <a:noFill/>
              <a:ln>
                <a:noFill/>
              </a:ln>
              <a:effectLst/>
            </c:spPr>
            <c:txPr>
              <a:bodyPr/>
              <a:lstStyle/>
              <a:p>
                <a:pPr>
                  <a:defRPr sz="9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2017</c:v>
                </c:pt>
                <c:pt idx="1">
                  <c:v>2016</c:v>
                </c:pt>
                <c:pt idx="2">
                  <c:v>2015</c:v>
                </c:pt>
                <c:pt idx="3">
                  <c:v>2014</c:v>
                </c:pt>
                <c:pt idx="4">
                  <c:v>2013</c:v>
                </c:pt>
              </c:numCache>
            </c:numRef>
          </c:cat>
          <c:val>
            <c:numRef>
              <c:f>Sheet1!$B$2:$B$6</c:f>
              <c:numCache>
                <c:formatCode>General</c:formatCode>
                <c:ptCount val="5"/>
                <c:pt idx="0">
                  <c:v>44</c:v>
                </c:pt>
                <c:pt idx="1">
                  <c:v>38</c:v>
                </c:pt>
                <c:pt idx="2">
                  <c:v>34</c:v>
                </c:pt>
                <c:pt idx="3">
                  <c:v>26</c:v>
                </c:pt>
                <c:pt idx="4">
                  <c:v>39</c:v>
                </c:pt>
              </c:numCache>
            </c:numRef>
          </c:val>
          <c:extLst>
            <c:ext xmlns:c16="http://schemas.microsoft.com/office/drawing/2014/chart" uri="{C3380CC4-5D6E-409C-BE32-E72D297353CC}">
              <c16:uniqueId val="{00000000-05B5-4E09-BDF5-6CFDA2F1D1CB}"/>
            </c:ext>
          </c:extLst>
        </c:ser>
        <c:ser>
          <c:idx val="1"/>
          <c:order val="1"/>
          <c:tx>
            <c:strRef>
              <c:f>Sheet1!$C$1</c:f>
              <c:strCache>
                <c:ptCount val="1"/>
                <c:pt idx="0">
                  <c:v>Cost for distance travelled</c:v>
                </c:pt>
              </c:strCache>
            </c:strRef>
          </c:tx>
          <c:spPr>
            <a:solidFill>
              <a:srgbClr val="FF0000"/>
            </a:solidFill>
          </c:spPr>
          <c:invertIfNegative val="0"/>
          <c:dLbls>
            <c:spPr>
              <a:noFill/>
              <a:ln>
                <a:noFill/>
              </a:ln>
              <a:effectLst/>
            </c:spPr>
            <c:txPr>
              <a:bodyPr/>
              <a:lstStyle/>
              <a:p>
                <a:pPr>
                  <a:defRPr sz="9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2017</c:v>
                </c:pt>
                <c:pt idx="1">
                  <c:v>2016</c:v>
                </c:pt>
                <c:pt idx="2">
                  <c:v>2015</c:v>
                </c:pt>
                <c:pt idx="3">
                  <c:v>2014</c:v>
                </c:pt>
                <c:pt idx="4">
                  <c:v>2013</c:v>
                </c:pt>
              </c:numCache>
            </c:numRef>
          </c:cat>
          <c:val>
            <c:numRef>
              <c:f>Sheet1!$C$2:$C$6</c:f>
              <c:numCache>
                <c:formatCode>General</c:formatCode>
                <c:ptCount val="5"/>
                <c:pt idx="0">
                  <c:v>30</c:v>
                </c:pt>
                <c:pt idx="1">
                  <c:v>35</c:v>
                </c:pt>
                <c:pt idx="2">
                  <c:v>35</c:v>
                </c:pt>
                <c:pt idx="3">
                  <c:v>40</c:v>
                </c:pt>
                <c:pt idx="4">
                  <c:v>30</c:v>
                </c:pt>
              </c:numCache>
            </c:numRef>
          </c:val>
          <c:extLst>
            <c:ext xmlns:c16="http://schemas.microsoft.com/office/drawing/2014/chart" uri="{C3380CC4-5D6E-409C-BE32-E72D297353CC}">
              <c16:uniqueId val="{00000001-05B5-4E09-BDF5-6CFDA2F1D1CB}"/>
            </c:ext>
          </c:extLst>
        </c:ser>
        <c:ser>
          <c:idx val="2"/>
          <c:order val="2"/>
          <c:tx>
            <c:strRef>
              <c:f>Sheet1!$D$1</c:f>
              <c:strCache>
                <c:ptCount val="1"/>
                <c:pt idx="0">
                  <c:v>Comfort/quality for the fare paid</c:v>
                </c:pt>
              </c:strCache>
            </c:strRef>
          </c:tx>
          <c:spPr>
            <a:solidFill>
              <a:schemeClr val="accent2"/>
            </a:solidFill>
          </c:spPr>
          <c:invertIfNegative val="0"/>
          <c:dLbls>
            <c:spPr>
              <a:noFill/>
              <a:ln>
                <a:noFill/>
              </a:ln>
              <a:effectLst/>
            </c:spPr>
            <c:txPr>
              <a:bodyPr/>
              <a:lstStyle/>
              <a:p>
                <a:pPr>
                  <a:defRPr sz="9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2017</c:v>
                </c:pt>
                <c:pt idx="1">
                  <c:v>2016</c:v>
                </c:pt>
                <c:pt idx="2">
                  <c:v>2015</c:v>
                </c:pt>
                <c:pt idx="3">
                  <c:v>2014</c:v>
                </c:pt>
                <c:pt idx="4">
                  <c:v>2013</c:v>
                </c:pt>
              </c:numCache>
            </c:numRef>
          </c:cat>
          <c:val>
            <c:numRef>
              <c:f>Sheet1!$D$2:$D$6</c:f>
              <c:numCache>
                <c:formatCode>General</c:formatCode>
                <c:ptCount val="5"/>
                <c:pt idx="0">
                  <c:v>14</c:v>
                </c:pt>
                <c:pt idx="1">
                  <c:v>11</c:v>
                </c:pt>
                <c:pt idx="2">
                  <c:v>15</c:v>
                </c:pt>
                <c:pt idx="3">
                  <c:v>19</c:v>
                </c:pt>
                <c:pt idx="4">
                  <c:v>16</c:v>
                </c:pt>
              </c:numCache>
            </c:numRef>
          </c:val>
          <c:extLst>
            <c:ext xmlns:c16="http://schemas.microsoft.com/office/drawing/2014/chart" uri="{C3380CC4-5D6E-409C-BE32-E72D297353CC}">
              <c16:uniqueId val="{00000002-05B5-4E09-BDF5-6CFDA2F1D1CB}"/>
            </c:ext>
          </c:extLst>
        </c:ser>
        <c:ser>
          <c:idx val="3"/>
          <c:order val="3"/>
          <c:tx>
            <c:strRef>
              <c:f>Sheet1!$E$1</c:f>
              <c:strCache>
                <c:ptCount val="1"/>
                <c:pt idx="0">
                  <c:v>Fare compared to everyday items</c:v>
                </c:pt>
              </c:strCache>
            </c:strRef>
          </c:tx>
          <c:spPr>
            <a:solidFill>
              <a:schemeClr val="bg2">
                <a:lumMod val="40000"/>
                <a:lumOff val="60000"/>
              </a:schemeClr>
            </a:solidFill>
          </c:spPr>
          <c:invertIfNegative val="0"/>
          <c:dLbls>
            <c:spPr>
              <a:noFill/>
              <a:ln>
                <a:noFill/>
              </a:ln>
              <a:effectLst/>
            </c:spPr>
            <c:txPr>
              <a:bodyPr/>
              <a:lstStyle/>
              <a:p>
                <a:pPr>
                  <a:defRPr sz="900"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2017</c:v>
                </c:pt>
                <c:pt idx="1">
                  <c:v>2016</c:v>
                </c:pt>
                <c:pt idx="2">
                  <c:v>2015</c:v>
                </c:pt>
                <c:pt idx="3">
                  <c:v>2014</c:v>
                </c:pt>
                <c:pt idx="4">
                  <c:v>2013</c:v>
                </c:pt>
              </c:numCache>
            </c:numRef>
          </c:cat>
          <c:val>
            <c:numRef>
              <c:f>Sheet1!$E$2:$E$6</c:f>
              <c:numCache>
                <c:formatCode>General</c:formatCode>
                <c:ptCount val="5"/>
                <c:pt idx="0">
                  <c:v>3</c:v>
                </c:pt>
                <c:pt idx="1">
                  <c:v>11</c:v>
                </c:pt>
                <c:pt idx="2">
                  <c:v>7</c:v>
                </c:pt>
                <c:pt idx="3">
                  <c:v>6</c:v>
                </c:pt>
                <c:pt idx="4">
                  <c:v>5</c:v>
                </c:pt>
              </c:numCache>
            </c:numRef>
          </c:val>
          <c:extLst>
            <c:ext xmlns:c16="http://schemas.microsoft.com/office/drawing/2014/chart" uri="{C3380CC4-5D6E-409C-BE32-E72D297353CC}">
              <c16:uniqueId val="{00000003-05B5-4E09-BDF5-6CFDA2F1D1CB}"/>
            </c:ext>
          </c:extLst>
        </c:ser>
        <c:ser>
          <c:idx val="4"/>
          <c:order val="4"/>
          <c:tx>
            <c:strRef>
              <c:f>Sheet1!$F$1</c:f>
              <c:strCache>
                <c:ptCount val="1"/>
                <c:pt idx="0">
                  <c:v>Other reason</c:v>
                </c:pt>
              </c:strCache>
            </c:strRef>
          </c:tx>
          <c:spPr>
            <a:solidFill>
              <a:srgbClr val="FF6600"/>
            </a:solidFill>
          </c:spPr>
          <c:invertIfNegative val="0"/>
          <c:dLbls>
            <c:spPr>
              <a:noFill/>
              <a:ln>
                <a:noFill/>
              </a:ln>
              <a:effectLst/>
            </c:spPr>
            <c:txPr>
              <a:bodyPr/>
              <a:lstStyle/>
              <a:p>
                <a:pPr>
                  <a:defRPr sz="900"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2017</c:v>
                </c:pt>
                <c:pt idx="1">
                  <c:v>2016</c:v>
                </c:pt>
                <c:pt idx="2">
                  <c:v>2015</c:v>
                </c:pt>
                <c:pt idx="3">
                  <c:v>2014</c:v>
                </c:pt>
                <c:pt idx="4">
                  <c:v>2013</c:v>
                </c:pt>
              </c:numCache>
            </c:numRef>
          </c:cat>
          <c:val>
            <c:numRef>
              <c:f>Sheet1!$F$2:$F$6</c:f>
              <c:numCache>
                <c:formatCode>General</c:formatCode>
                <c:ptCount val="5"/>
                <c:pt idx="0">
                  <c:v>10</c:v>
                </c:pt>
                <c:pt idx="1">
                  <c:v>5</c:v>
                </c:pt>
                <c:pt idx="2">
                  <c:v>10</c:v>
                </c:pt>
                <c:pt idx="3">
                  <c:v>9</c:v>
                </c:pt>
                <c:pt idx="4">
                  <c:v>9</c:v>
                </c:pt>
              </c:numCache>
            </c:numRef>
          </c:val>
          <c:extLst>
            <c:ext xmlns:c16="http://schemas.microsoft.com/office/drawing/2014/chart" uri="{C3380CC4-5D6E-409C-BE32-E72D297353CC}">
              <c16:uniqueId val="{00000004-05B5-4E09-BDF5-6CFDA2F1D1CB}"/>
            </c:ext>
          </c:extLst>
        </c:ser>
        <c:dLbls>
          <c:dLblPos val="ctr"/>
          <c:showLegendKey val="0"/>
          <c:showVal val="1"/>
          <c:showCatName val="0"/>
          <c:showSerName val="0"/>
          <c:showPercent val="0"/>
          <c:showBubbleSize val="0"/>
        </c:dLbls>
        <c:gapWidth val="76"/>
        <c:overlap val="100"/>
        <c:axId val="780519184"/>
        <c:axId val="780518400"/>
      </c:barChart>
      <c:catAx>
        <c:axId val="780519184"/>
        <c:scaling>
          <c:orientation val="maxMin"/>
        </c:scaling>
        <c:delete val="1"/>
        <c:axPos val="l"/>
        <c:numFmt formatCode="General" sourceLinked="1"/>
        <c:majorTickMark val="out"/>
        <c:minorTickMark val="none"/>
        <c:tickLblPos val="nextTo"/>
        <c:crossAx val="780518400"/>
        <c:crosses val="autoZero"/>
        <c:auto val="1"/>
        <c:lblAlgn val="ctr"/>
        <c:lblOffset val="100"/>
        <c:noMultiLvlLbl val="0"/>
      </c:catAx>
      <c:valAx>
        <c:axId val="780518400"/>
        <c:scaling>
          <c:orientation val="minMax"/>
        </c:scaling>
        <c:delete val="1"/>
        <c:axPos val="t"/>
        <c:numFmt formatCode="0%" sourceLinked="1"/>
        <c:majorTickMark val="out"/>
        <c:minorTickMark val="none"/>
        <c:tickLblPos val="nextTo"/>
        <c:crossAx val="780519184"/>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8627784615085914E-2"/>
          <c:y val="7.7726120394278161E-2"/>
          <c:w val="0.95957380140070736"/>
          <c:h val="0.62550825250688158"/>
        </c:manualLayout>
      </c:layout>
      <c:barChart>
        <c:barDir val="bar"/>
        <c:grouping val="percentStacked"/>
        <c:varyColors val="0"/>
        <c:ser>
          <c:idx val="0"/>
          <c:order val="0"/>
          <c:tx>
            <c:strRef>
              <c:f>Sheet1!$B$1</c:f>
              <c:strCache>
                <c:ptCount val="1"/>
                <c:pt idx="0">
                  <c:v>Cost tram versus other transport</c:v>
                </c:pt>
              </c:strCache>
            </c:strRef>
          </c:tx>
          <c:spPr>
            <a:solidFill>
              <a:schemeClr val="bg2">
                <a:lumMod val="75000"/>
              </a:schemeClr>
            </a:solidFill>
          </c:spPr>
          <c:invertIfNegative val="0"/>
          <c:dLbls>
            <c:spPr>
              <a:noFill/>
              <a:ln>
                <a:noFill/>
              </a:ln>
              <a:effectLst/>
            </c:spPr>
            <c:txPr>
              <a:bodyPr/>
              <a:lstStyle/>
              <a:p>
                <a:pPr>
                  <a:defRPr sz="9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2017</c:v>
                </c:pt>
                <c:pt idx="1">
                  <c:v>2016</c:v>
                </c:pt>
                <c:pt idx="2">
                  <c:v>2015</c:v>
                </c:pt>
                <c:pt idx="3">
                  <c:v>2014</c:v>
                </c:pt>
                <c:pt idx="4">
                  <c:v>2013</c:v>
                </c:pt>
              </c:numCache>
            </c:numRef>
          </c:cat>
          <c:val>
            <c:numRef>
              <c:f>Sheet1!$B$2:$B$6</c:f>
              <c:numCache>
                <c:formatCode>General</c:formatCode>
                <c:ptCount val="5"/>
                <c:pt idx="0">
                  <c:v>35</c:v>
                </c:pt>
                <c:pt idx="1">
                  <c:v>33</c:v>
                </c:pt>
                <c:pt idx="2">
                  <c:v>29</c:v>
                </c:pt>
                <c:pt idx="3">
                  <c:v>32</c:v>
                </c:pt>
                <c:pt idx="4">
                  <c:v>23</c:v>
                </c:pt>
              </c:numCache>
            </c:numRef>
          </c:val>
          <c:extLst>
            <c:ext xmlns:c16="http://schemas.microsoft.com/office/drawing/2014/chart" uri="{C3380CC4-5D6E-409C-BE32-E72D297353CC}">
              <c16:uniqueId val="{00000000-7953-45EE-B613-958FB588ED32}"/>
            </c:ext>
          </c:extLst>
        </c:ser>
        <c:ser>
          <c:idx val="1"/>
          <c:order val="1"/>
          <c:tx>
            <c:strRef>
              <c:f>Sheet1!$C$1</c:f>
              <c:strCache>
                <c:ptCount val="1"/>
                <c:pt idx="0">
                  <c:v>Cost for distance travelled</c:v>
                </c:pt>
              </c:strCache>
            </c:strRef>
          </c:tx>
          <c:spPr>
            <a:solidFill>
              <a:srgbClr val="FF0000"/>
            </a:solidFill>
          </c:spPr>
          <c:invertIfNegative val="0"/>
          <c:dLbls>
            <c:spPr>
              <a:noFill/>
              <a:ln>
                <a:noFill/>
              </a:ln>
              <a:effectLst/>
            </c:spPr>
            <c:txPr>
              <a:bodyPr/>
              <a:lstStyle/>
              <a:p>
                <a:pPr>
                  <a:defRPr sz="9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2017</c:v>
                </c:pt>
                <c:pt idx="1">
                  <c:v>2016</c:v>
                </c:pt>
                <c:pt idx="2">
                  <c:v>2015</c:v>
                </c:pt>
                <c:pt idx="3">
                  <c:v>2014</c:v>
                </c:pt>
                <c:pt idx="4">
                  <c:v>2013</c:v>
                </c:pt>
              </c:numCache>
            </c:numRef>
          </c:cat>
          <c:val>
            <c:numRef>
              <c:f>Sheet1!$C$2:$C$6</c:f>
              <c:numCache>
                <c:formatCode>General</c:formatCode>
                <c:ptCount val="5"/>
                <c:pt idx="0">
                  <c:v>26</c:v>
                </c:pt>
                <c:pt idx="1">
                  <c:v>33</c:v>
                </c:pt>
                <c:pt idx="2">
                  <c:v>32</c:v>
                </c:pt>
                <c:pt idx="3">
                  <c:v>28.999999999999996</c:v>
                </c:pt>
                <c:pt idx="4">
                  <c:v>25</c:v>
                </c:pt>
              </c:numCache>
            </c:numRef>
          </c:val>
          <c:extLst>
            <c:ext xmlns:c16="http://schemas.microsoft.com/office/drawing/2014/chart" uri="{C3380CC4-5D6E-409C-BE32-E72D297353CC}">
              <c16:uniqueId val="{00000001-7953-45EE-B613-958FB588ED32}"/>
            </c:ext>
          </c:extLst>
        </c:ser>
        <c:ser>
          <c:idx val="2"/>
          <c:order val="2"/>
          <c:tx>
            <c:strRef>
              <c:f>Sheet1!$D$1</c:f>
              <c:strCache>
                <c:ptCount val="1"/>
                <c:pt idx="0">
                  <c:v>Comfort/quality for the fare paid</c:v>
                </c:pt>
              </c:strCache>
            </c:strRef>
          </c:tx>
          <c:spPr>
            <a:solidFill>
              <a:schemeClr val="accent2"/>
            </a:solidFill>
          </c:spPr>
          <c:invertIfNegative val="0"/>
          <c:dLbls>
            <c:spPr>
              <a:noFill/>
              <a:ln>
                <a:noFill/>
              </a:ln>
              <a:effectLst/>
            </c:spPr>
            <c:txPr>
              <a:bodyPr/>
              <a:lstStyle/>
              <a:p>
                <a:pPr>
                  <a:defRPr sz="900"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2017</c:v>
                </c:pt>
                <c:pt idx="1">
                  <c:v>2016</c:v>
                </c:pt>
                <c:pt idx="2">
                  <c:v>2015</c:v>
                </c:pt>
                <c:pt idx="3">
                  <c:v>2014</c:v>
                </c:pt>
                <c:pt idx="4">
                  <c:v>2013</c:v>
                </c:pt>
              </c:numCache>
            </c:numRef>
          </c:cat>
          <c:val>
            <c:numRef>
              <c:f>Sheet1!$D$2:$D$6</c:f>
              <c:numCache>
                <c:formatCode>General</c:formatCode>
                <c:ptCount val="5"/>
                <c:pt idx="0">
                  <c:v>13</c:v>
                </c:pt>
                <c:pt idx="1">
                  <c:v>5</c:v>
                </c:pt>
                <c:pt idx="2">
                  <c:v>13</c:v>
                </c:pt>
                <c:pt idx="3">
                  <c:v>10</c:v>
                </c:pt>
                <c:pt idx="4">
                  <c:v>16</c:v>
                </c:pt>
              </c:numCache>
            </c:numRef>
          </c:val>
          <c:extLst>
            <c:ext xmlns:c16="http://schemas.microsoft.com/office/drawing/2014/chart" uri="{C3380CC4-5D6E-409C-BE32-E72D297353CC}">
              <c16:uniqueId val="{00000002-7953-45EE-B613-958FB588ED32}"/>
            </c:ext>
          </c:extLst>
        </c:ser>
        <c:ser>
          <c:idx val="3"/>
          <c:order val="3"/>
          <c:tx>
            <c:strRef>
              <c:f>Sheet1!$E$1</c:f>
              <c:strCache>
                <c:ptCount val="1"/>
                <c:pt idx="0">
                  <c:v>Fare compared to everyday items</c:v>
                </c:pt>
              </c:strCache>
            </c:strRef>
          </c:tx>
          <c:spPr>
            <a:solidFill>
              <a:schemeClr val="bg2">
                <a:lumMod val="40000"/>
                <a:lumOff val="60000"/>
              </a:schemeClr>
            </a:solidFill>
          </c:spPr>
          <c:invertIfNegative val="0"/>
          <c:dLbls>
            <c:spPr>
              <a:noFill/>
              <a:ln>
                <a:noFill/>
              </a:ln>
              <a:effectLst/>
            </c:spPr>
            <c:txPr>
              <a:bodyPr/>
              <a:lstStyle/>
              <a:p>
                <a:pPr>
                  <a:defRPr sz="900"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2017</c:v>
                </c:pt>
                <c:pt idx="1">
                  <c:v>2016</c:v>
                </c:pt>
                <c:pt idx="2">
                  <c:v>2015</c:v>
                </c:pt>
                <c:pt idx="3">
                  <c:v>2014</c:v>
                </c:pt>
                <c:pt idx="4">
                  <c:v>2013</c:v>
                </c:pt>
              </c:numCache>
            </c:numRef>
          </c:cat>
          <c:val>
            <c:numRef>
              <c:f>Sheet1!$E$2:$E$6</c:f>
              <c:numCache>
                <c:formatCode>General</c:formatCode>
                <c:ptCount val="5"/>
                <c:pt idx="0">
                  <c:v>15</c:v>
                </c:pt>
                <c:pt idx="1">
                  <c:v>24</c:v>
                </c:pt>
                <c:pt idx="2">
                  <c:v>14</c:v>
                </c:pt>
                <c:pt idx="3">
                  <c:v>13</c:v>
                </c:pt>
                <c:pt idx="4">
                  <c:v>17</c:v>
                </c:pt>
              </c:numCache>
            </c:numRef>
          </c:val>
          <c:extLst>
            <c:ext xmlns:c16="http://schemas.microsoft.com/office/drawing/2014/chart" uri="{C3380CC4-5D6E-409C-BE32-E72D297353CC}">
              <c16:uniqueId val="{00000003-7953-45EE-B613-958FB588ED32}"/>
            </c:ext>
          </c:extLst>
        </c:ser>
        <c:ser>
          <c:idx val="4"/>
          <c:order val="4"/>
          <c:tx>
            <c:strRef>
              <c:f>Sheet1!$F$1</c:f>
              <c:strCache>
                <c:ptCount val="1"/>
                <c:pt idx="0">
                  <c:v>Other reason</c:v>
                </c:pt>
              </c:strCache>
            </c:strRef>
          </c:tx>
          <c:spPr>
            <a:solidFill>
              <a:srgbClr val="FF6600"/>
            </a:solidFill>
          </c:spPr>
          <c:invertIfNegative val="0"/>
          <c:dLbls>
            <c:spPr>
              <a:noFill/>
              <a:ln>
                <a:noFill/>
              </a:ln>
              <a:effectLst/>
            </c:spPr>
            <c:txPr>
              <a:bodyPr/>
              <a:lstStyle/>
              <a:p>
                <a:pPr>
                  <a:defRPr sz="900"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2017</c:v>
                </c:pt>
                <c:pt idx="1">
                  <c:v>2016</c:v>
                </c:pt>
                <c:pt idx="2">
                  <c:v>2015</c:v>
                </c:pt>
                <c:pt idx="3">
                  <c:v>2014</c:v>
                </c:pt>
                <c:pt idx="4">
                  <c:v>2013</c:v>
                </c:pt>
              </c:numCache>
            </c:numRef>
          </c:cat>
          <c:val>
            <c:numRef>
              <c:f>Sheet1!$F$2:$F$6</c:f>
              <c:numCache>
                <c:formatCode>General</c:formatCode>
                <c:ptCount val="5"/>
                <c:pt idx="0">
                  <c:v>10</c:v>
                </c:pt>
                <c:pt idx="1">
                  <c:v>5</c:v>
                </c:pt>
                <c:pt idx="2">
                  <c:v>12</c:v>
                </c:pt>
                <c:pt idx="3">
                  <c:v>17</c:v>
                </c:pt>
                <c:pt idx="4">
                  <c:v>20</c:v>
                </c:pt>
              </c:numCache>
            </c:numRef>
          </c:val>
          <c:extLst>
            <c:ext xmlns:c16="http://schemas.microsoft.com/office/drawing/2014/chart" uri="{C3380CC4-5D6E-409C-BE32-E72D297353CC}">
              <c16:uniqueId val="{00000004-7953-45EE-B613-958FB588ED32}"/>
            </c:ext>
          </c:extLst>
        </c:ser>
        <c:dLbls>
          <c:dLblPos val="ctr"/>
          <c:showLegendKey val="0"/>
          <c:showVal val="1"/>
          <c:showCatName val="0"/>
          <c:showSerName val="0"/>
          <c:showPercent val="0"/>
          <c:showBubbleSize val="0"/>
        </c:dLbls>
        <c:gapWidth val="76"/>
        <c:overlap val="100"/>
        <c:axId val="780527416"/>
        <c:axId val="780530552"/>
      </c:barChart>
      <c:catAx>
        <c:axId val="780527416"/>
        <c:scaling>
          <c:orientation val="maxMin"/>
        </c:scaling>
        <c:delete val="1"/>
        <c:axPos val="l"/>
        <c:numFmt formatCode="General" sourceLinked="1"/>
        <c:majorTickMark val="out"/>
        <c:minorTickMark val="none"/>
        <c:tickLblPos val="nextTo"/>
        <c:crossAx val="780530552"/>
        <c:crosses val="autoZero"/>
        <c:auto val="1"/>
        <c:lblAlgn val="ctr"/>
        <c:lblOffset val="100"/>
        <c:noMultiLvlLbl val="0"/>
      </c:catAx>
      <c:valAx>
        <c:axId val="780530552"/>
        <c:scaling>
          <c:orientation val="minMax"/>
        </c:scaling>
        <c:delete val="1"/>
        <c:axPos val="t"/>
        <c:numFmt formatCode="0%" sourceLinked="1"/>
        <c:majorTickMark val="out"/>
        <c:minorTickMark val="none"/>
        <c:tickLblPos val="nextTo"/>
        <c:crossAx val="780527416"/>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496141335034072"/>
          <c:y val="7.0685580265224479E-2"/>
          <c:w val="0.770243418210247"/>
          <c:h val="0.83733521444355008"/>
        </c:manualLayout>
      </c:layout>
      <c:barChart>
        <c:barDir val="bar"/>
        <c:grouping val="percentStacked"/>
        <c:varyColors val="0"/>
        <c:ser>
          <c:idx val="0"/>
          <c:order val="0"/>
          <c:tx>
            <c:strRef>
              <c:f>Sheet1!$B$1</c:f>
              <c:strCache>
                <c:ptCount val="1"/>
                <c:pt idx="0">
                  <c:v>Very satisfied</c:v>
                </c:pt>
              </c:strCache>
            </c:strRef>
          </c:tx>
          <c:spPr>
            <a:solidFill>
              <a:srgbClr val="00B050"/>
            </a:solidFill>
          </c:spPr>
          <c:invertIfNegative val="0"/>
          <c:dLbls>
            <c:spPr>
              <a:noFill/>
              <a:ln>
                <a:noFill/>
              </a:ln>
              <a:effectLst/>
            </c:spPr>
            <c:txPr>
              <a:bodyPr/>
              <a:lstStyle/>
              <a:p>
                <a:pPr>
                  <a:defRPr sz="9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Satisfaction with punctuality</c:v>
                </c:pt>
                <c:pt idx="1">
                  <c:v>Satisfaction with on-vehicle journey time</c:v>
                </c:pt>
              </c:strCache>
            </c:strRef>
          </c:cat>
          <c:val>
            <c:numRef>
              <c:f>Sheet1!$B$2:$B$3</c:f>
              <c:numCache>
                <c:formatCode>0;;;</c:formatCode>
                <c:ptCount val="2"/>
                <c:pt idx="0" formatCode="General">
                  <c:v>60</c:v>
                </c:pt>
                <c:pt idx="1">
                  <c:v>52</c:v>
                </c:pt>
              </c:numCache>
            </c:numRef>
          </c:val>
          <c:extLst>
            <c:ext xmlns:c16="http://schemas.microsoft.com/office/drawing/2014/chart" uri="{C3380CC4-5D6E-409C-BE32-E72D297353CC}">
              <c16:uniqueId val="{00000000-B9A3-4DE1-B6DA-8E761AD418F0}"/>
            </c:ext>
          </c:extLst>
        </c:ser>
        <c:ser>
          <c:idx val="1"/>
          <c:order val="1"/>
          <c:tx>
            <c:strRef>
              <c:f>Sheet1!$C$1</c:f>
              <c:strCache>
                <c:ptCount val="1"/>
                <c:pt idx="0">
                  <c:v>Fairly satisfied</c:v>
                </c:pt>
              </c:strCache>
            </c:strRef>
          </c:tx>
          <c:spPr>
            <a:solidFill>
              <a:srgbClr val="99FF66"/>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Satisfaction with punctuality</c:v>
                </c:pt>
                <c:pt idx="1">
                  <c:v>Satisfaction with on-vehicle journey time</c:v>
                </c:pt>
              </c:strCache>
            </c:strRef>
          </c:cat>
          <c:val>
            <c:numRef>
              <c:f>Sheet1!$C$2:$C$3</c:f>
              <c:numCache>
                <c:formatCode>0;;;</c:formatCode>
                <c:ptCount val="2"/>
                <c:pt idx="0" formatCode="General">
                  <c:v>32</c:v>
                </c:pt>
                <c:pt idx="1">
                  <c:v>34</c:v>
                </c:pt>
              </c:numCache>
            </c:numRef>
          </c:val>
          <c:extLst>
            <c:ext xmlns:c16="http://schemas.microsoft.com/office/drawing/2014/chart" uri="{C3380CC4-5D6E-409C-BE32-E72D297353CC}">
              <c16:uniqueId val="{00000001-B9A3-4DE1-B6DA-8E761AD418F0}"/>
            </c:ext>
          </c:extLst>
        </c:ser>
        <c:ser>
          <c:idx val="2"/>
          <c:order val="2"/>
          <c:tx>
            <c:strRef>
              <c:f>Sheet1!$D$1</c:f>
              <c:strCache>
                <c:ptCount val="1"/>
                <c:pt idx="0">
                  <c:v>Neither/nor</c:v>
                </c:pt>
              </c:strCache>
            </c:strRef>
          </c:tx>
          <c:spPr>
            <a:solidFill>
              <a:srgbClr val="FFFF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Satisfaction with punctuality</c:v>
                </c:pt>
                <c:pt idx="1">
                  <c:v>Satisfaction with on-vehicle journey time</c:v>
                </c:pt>
              </c:strCache>
            </c:strRef>
          </c:cat>
          <c:val>
            <c:numRef>
              <c:f>Sheet1!$D$2:$D$3</c:f>
              <c:numCache>
                <c:formatCode>0;;;</c:formatCode>
                <c:ptCount val="2"/>
                <c:pt idx="0" formatCode="General">
                  <c:v>4</c:v>
                </c:pt>
                <c:pt idx="1">
                  <c:v>11</c:v>
                </c:pt>
              </c:numCache>
            </c:numRef>
          </c:val>
          <c:extLst>
            <c:ext xmlns:c16="http://schemas.microsoft.com/office/drawing/2014/chart" uri="{C3380CC4-5D6E-409C-BE32-E72D297353CC}">
              <c16:uniqueId val="{00000002-B9A3-4DE1-B6DA-8E761AD418F0}"/>
            </c:ext>
          </c:extLst>
        </c:ser>
        <c:ser>
          <c:idx val="3"/>
          <c:order val="3"/>
          <c:tx>
            <c:strRef>
              <c:f>Sheet1!$E$1</c:f>
              <c:strCache>
                <c:ptCount val="1"/>
                <c:pt idx="0">
                  <c:v>Fairly dissatisfied</c:v>
                </c:pt>
              </c:strCache>
            </c:strRef>
          </c:tx>
          <c:spPr>
            <a:solidFill>
              <a:srgbClr val="FF66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Satisfaction with punctuality</c:v>
                </c:pt>
                <c:pt idx="1">
                  <c:v>Satisfaction with on-vehicle journey time</c:v>
                </c:pt>
              </c:strCache>
            </c:strRef>
          </c:cat>
          <c:val>
            <c:numRef>
              <c:f>Sheet1!$E$2:$E$3</c:f>
              <c:numCache>
                <c:formatCode>0;;;</c:formatCode>
                <c:ptCount val="2"/>
                <c:pt idx="0" formatCode="General">
                  <c:v>2</c:v>
                </c:pt>
                <c:pt idx="1">
                  <c:v>2</c:v>
                </c:pt>
              </c:numCache>
            </c:numRef>
          </c:val>
          <c:extLst>
            <c:ext xmlns:c16="http://schemas.microsoft.com/office/drawing/2014/chart" uri="{C3380CC4-5D6E-409C-BE32-E72D297353CC}">
              <c16:uniqueId val="{00000003-B9A3-4DE1-B6DA-8E761AD418F0}"/>
            </c:ext>
          </c:extLst>
        </c:ser>
        <c:ser>
          <c:idx val="4"/>
          <c:order val="4"/>
          <c:tx>
            <c:strRef>
              <c:f>Sheet1!$F$1</c:f>
              <c:strCache>
                <c:ptCount val="1"/>
                <c:pt idx="0">
                  <c:v>Very dissatisfied</c:v>
                </c:pt>
              </c:strCache>
            </c:strRef>
          </c:tx>
          <c:spPr>
            <a:solidFill>
              <a:srgbClr val="FF00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Satisfaction with punctuality</c:v>
                </c:pt>
                <c:pt idx="1">
                  <c:v>Satisfaction with on-vehicle journey time</c:v>
                </c:pt>
              </c:strCache>
            </c:strRef>
          </c:cat>
          <c:val>
            <c:numRef>
              <c:f>Sheet1!$F$2:$F$3</c:f>
              <c:numCache>
                <c:formatCode>0;;;</c:formatCode>
                <c:ptCount val="2"/>
                <c:pt idx="0" formatCode="General">
                  <c:v>1</c:v>
                </c:pt>
                <c:pt idx="1">
                  <c:v>1</c:v>
                </c:pt>
              </c:numCache>
            </c:numRef>
          </c:val>
          <c:extLst>
            <c:ext xmlns:c16="http://schemas.microsoft.com/office/drawing/2014/chart" uri="{C3380CC4-5D6E-409C-BE32-E72D297353CC}">
              <c16:uniqueId val="{00000004-B9A3-4DE1-B6DA-8E761AD418F0}"/>
            </c:ext>
          </c:extLst>
        </c:ser>
        <c:dLbls>
          <c:showLegendKey val="0"/>
          <c:showVal val="0"/>
          <c:showCatName val="0"/>
          <c:showSerName val="0"/>
          <c:showPercent val="0"/>
          <c:showBubbleSize val="0"/>
        </c:dLbls>
        <c:gapWidth val="76"/>
        <c:overlap val="100"/>
        <c:axId val="780524672"/>
        <c:axId val="780523104"/>
      </c:barChart>
      <c:catAx>
        <c:axId val="780524672"/>
        <c:scaling>
          <c:orientation val="maxMin"/>
        </c:scaling>
        <c:delete val="1"/>
        <c:axPos val="l"/>
        <c:numFmt formatCode="General" sourceLinked="0"/>
        <c:majorTickMark val="out"/>
        <c:minorTickMark val="none"/>
        <c:tickLblPos val="nextTo"/>
        <c:crossAx val="780523104"/>
        <c:crosses val="autoZero"/>
        <c:auto val="1"/>
        <c:lblAlgn val="ctr"/>
        <c:lblOffset val="100"/>
        <c:noMultiLvlLbl val="0"/>
      </c:catAx>
      <c:valAx>
        <c:axId val="780523104"/>
        <c:scaling>
          <c:orientation val="minMax"/>
        </c:scaling>
        <c:delete val="1"/>
        <c:axPos val="t"/>
        <c:numFmt formatCode="0%" sourceLinked="1"/>
        <c:majorTickMark val="out"/>
        <c:minorTickMark val="none"/>
        <c:tickLblPos val="nextTo"/>
        <c:crossAx val="78052467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7730209187474963"/>
          <c:y val="5.8493037810613699E-2"/>
          <c:w val="0.55940946753980991"/>
          <c:h val="0.74162176424841697"/>
        </c:manualLayout>
      </c:layout>
      <c:barChart>
        <c:barDir val="bar"/>
        <c:grouping val="percentStacked"/>
        <c:varyColors val="0"/>
        <c:ser>
          <c:idx val="0"/>
          <c:order val="0"/>
          <c:tx>
            <c:strRef>
              <c:f>Sheet1!$B$1</c:f>
              <c:strCache>
                <c:ptCount val="1"/>
                <c:pt idx="0">
                  <c:v>Very satisfied</c:v>
                </c:pt>
              </c:strCache>
            </c:strRef>
          </c:tx>
          <c:spPr>
            <a:solidFill>
              <a:srgbClr val="00B050"/>
            </a:solidFill>
          </c:spPr>
          <c:invertIfNegative val="0"/>
          <c:dLbls>
            <c:spPr>
              <a:noFill/>
              <a:ln>
                <a:noFill/>
              </a:ln>
              <a:effectLst/>
            </c:spPr>
            <c:txPr>
              <a:bodyPr/>
              <a:lstStyle/>
              <a:p>
                <a:pPr>
                  <a:defRPr sz="9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Overall satisfaction - tram stop</c:v>
                </c:pt>
                <c:pt idx="2">
                  <c:v>Freedom from graffiti/vandalism</c:v>
                </c:pt>
                <c:pt idx="3">
                  <c:v>Convenience/accessibility</c:v>
                </c:pt>
                <c:pt idx="4">
                  <c:v>General condition/maintenance</c:v>
                </c:pt>
                <c:pt idx="5">
                  <c:v>Behaviour of other passengers</c:v>
                </c:pt>
                <c:pt idx="6">
                  <c:v>Distance from journey start</c:v>
                </c:pt>
                <c:pt idx="7">
                  <c:v>Information provided at the stop</c:v>
                </c:pt>
                <c:pt idx="8">
                  <c:v>Personal safety at stop</c:v>
                </c:pt>
                <c:pt idx="9">
                  <c:v>Freedom from litter</c:v>
                </c:pt>
              </c:strCache>
            </c:strRef>
          </c:cat>
          <c:val>
            <c:numRef>
              <c:f>Sheet1!$B$2:$B$11</c:f>
              <c:numCache>
                <c:formatCode>General</c:formatCode>
                <c:ptCount val="10"/>
                <c:pt idx="0" formatCode="0;;;">
                  <c:v>52</c:v>
                </c:pt>
                <c:pt idx="2">
                  <c:v>59</c:v>
                </c:pt>
                <c:pt idx="3">
                  <c:v>50</c:v>
                </c:pt>
                <c:pt idx="4">
                  <c:v>44</c:v>
                </c:pt>
                <c:pt idx="5">
                  <c:v>51</c:v>
                </c:pt>
                <c:pt idx="6">
                  <c:v>46</c:v>
                </c:pt>
                <c:pt idx="7">
                  <c:v>44</c:v>
                </c:pt>
                <c:pt idx="8">
                  <c:v>46</c:v>
                </c:pt>
                <c:pt idx="9">
                  <c:v>51</c:v>
                </c:pt>
              </c:numCache>
            </c:numRef>
          </c:val>
          <c:extLst>
            <c:ext xmlns:c16="http://schemas.microsoft.com/office/drawing/2014/chart" uri="{C3380CC4-5D6E-409C-BE32-E72D297353CC}">
              <c16:uniqueId val="{00000000-7297-4BCE-A79F-1996ACCD4E5F}"/>
            </c:ext>
          </c:extLst>
        </c:ser>
        <c:ser>
          <c:idx val="1"/>
          <c:order val="1"/>
          <c:tx>
            <c:strRef>
              <c:f>Sheet1!$C$1</c:f>
              <c:strCache>
                <c:ptCount val="1"/>
                <c:pt idx="0">
                  <c:v>Fairly satisfied</c:v>
                </c:pt>
              </c:strCache>
            </c:strRef>
          </c:tx>
          <c:spPr>
            <a:solidFill>
              <a:srgbClr val="99FF66"/>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Overall satisfaction - tram stop</c:v>
                </c:pt>
                <c:pt idx="2">
                  <c:v>Freedom from graffiti/vandalism</c:v>
                </c:pt>
                <c:pt idx="3">
                  <c:v>Convenience/accessibility</c:v>
                </c:pt>
                <c:pt idx="4">
                  <c:v>General condition/maintenance</c:v>
                </c:pt>
                <c:pt idx="5">
                  <c:v>Behaviour of other passengers</c:v>
                </c:pt>
                <c:pt idx="6">
                  <c:v>Distance from journey start</c:v>
                </c:pt>
                <c:pt idx="7">
                  <c:v>Information provided at the stop</c:v>
                </c:pt>
                <c:pt idx="8">
                  <c:v>Personal safety at stop</c:v>
                </c:pt>
                <c:pt idx="9">
                  <c:v>Freedom from litter</c:v>
                </c:pt>
              </c:strCache>
            </c:strRef>
          </c:cat>
          <c:val>
            <c:numRef>
              <c:f>Sheet1!$C$2:$C$11</c:f>
              <c:numCache>
                <c:formatCode>General</c:formatCode>
                <c:ptCount val="10"/>
                <c:pt idx="0" formatCode="0;;;">
                  <c:v>40</c:v>
                </c:pt>
                <c:pt idx="2">
                  <c:v>30</c:v>
                </c:pt>
                <c:pt idx="3">
                  <c:v>37</c:v>
                </c:pt>
                <c:pt idx="4">
                  <c:v>42</c:v>
                </c:pt>
                <c:pt idx="5">
                  <c:v>34</c:v>
                </c:pt>
                <c:pt idx="6">
                  <c:v>37</c:v>
                </c:pt>
                <c:pt idx="7">
                  <c:v>38</c:v>
                </c:pt>
                <c:pt idx="8">
                  <c:v>35</c:v>
                </c:pt>
                <c:pt idx="9">
                  <c:v>29</c:v>
                </c:pt>
              </c:numCache>
            </c:numRef>
          </c:val>
          <c:extLst>
            <c:ext xmlns:c16="http://schemas.microsoft.com/office/drawing/2014/chart" uri="{C3380CC4-5D6E-409C-BE32-E72D297353CC}">
              <c16:uniqueId val="{00000001-7297-4BCE-A79F-1996ACCD4E5F}"/>
            </c:ext>
          </c:extLst>
        </c:ser>
        <c:ser>
          <c:idx val="2"/>
          <c:order val="2"/>
          <c:tx>
            <c:strRef>
              <c:f>Sheet1!$D$1</c:f>
              <c:strCache>
                <c:ptCount val="1"/>
                <c:pt idx="0">
                  <c:v>Neither/nor </c:v>
                </c:pt>
              </c:strCache>
            </c:strRef>
          </c:tx>
          <c:spPr>
            <a:solidFill>
              <a:srgbClr val="FFFF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Overall satisfaction - tram stop</c:v>
                </c:pt>
                <c:pt idx="2">
                  <c:v>Freedom from graffiti/vandalism</c:v>
                </c:pt>
                <c:pt idx="3">
                  <c:v>Convenience/accessibility</c:v>
                </c:pt>
                <c:pt idx="4">
                  <c:v>General condition/maintenance</c:v>
                </c:pt>
                <c:pt idx="5">
                  <c:v>Behaviour of other passengers</c:v>
                </c:pt>
                <c:pt idx="6">
                  <c:v>Distance from journey start</c:v>
                </c:pt>
                <c:pt idx="7">
                  <c:v>Information provided at the stop</c:v>
                </c:pt>
                <c:pt idx="8">
                  <c:v>Personal safety at stop</c:v>
                </c:pt>
                <c:pt idx="9">
                  <c:v>Freedom from litter</c:v>
                </c:pt>
              </c:strCache>
            </c:strRef>
          </c:cat>
          <c:val>
            <c:numRef>
              <c:f>Sheet1!$D$2:$D$11</c:f>
              <c:numCache>
                <c:formatCode>General</c:formatCode>
                <c:ptCount val="10"/>
                <c:pt idx="0" formatCode="0;;;">
                  <c:v>6</c:v>
                </c:pt>
                <c:pt idx="2">
                  <c:v>7</c:v>
                </c:pt>
                <c:pt idx="3">
                  <c:v>6</c:v>
                </c:pt>
                <c:pt idx="4">
                  <c:v>8</c:v>
                </c:pt>
                <c:pt idx="5">
                  <c:v>9</c:v>
                </c:pt>
                <c:pt idx="6">
                  <c:v>9</c:v>
                </c:pt>
                <c:pt idx="7">
                  <c:v>11</c:v>
                </c:pt>
                <c:pt idx="8">
                  <c:v>13</c:v>
                </c:pt>
                <c:pt idx="9">
                  <c:v>12</c:v>
                </c:pt>
              </c:numCache>
            </c:numRef>
          </c:val>
          <c:extLst>
            <c:ext xmlns:c16="http://schemas.microsoft.com/office/drawing/2014/chart" uri="{C3380CC4-5D6E-409C-BE32-E72D297353CC}">
              <c16:uniqueId val="{00000002-7297-4BCE-A79F-1996ACCD4E5F}"/>
            </c:ext>
          </c:extLst>
        </c:ser>
        <c:ser>
          <c:idx val="3"/>
          <c:order val="3"/>
          <c:tx>
            <c:strRef>
              <c:f>Sheet1!$E$1</c:f>
              <c:strCache>
                <c:ptCount val="1"/>
                <c:pt idx="0">
                  <c:v>Fairly dissatisfied</c:v>
                </c:pt>
              </c:strCache>
            </c:strRef>
          </c:tx>
          <c:spPr>
            <a:solidFill>
              <a:srgbClr val="FF66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Overall satisfaction - tram stop</c:v>
                </c:pt>
                <c:pt idx="2">
                  <c:v>Freedom from graffiti/vandalism</c:v>
                </c:pt>
                <c:pt idx="3">
                  <c:v>Convenience/accessibility</c:v>
                </c:pt>
                <c:pt idx="4">
                  <c:v>General condition/maintenance</c:v>
                </c:pt>
                <c:pt idx="5">
                  <c:v>Behaviour of other passengers</c:v>
                </c:pt>
                <c:pt idx="6">
                  <c:v>Distance from journey start</c:v>
                </c:pt>
                <c:pt idx="7">
                  <c:v>Information provided at the stop</c:v>
                </c:pt>
                <c:pt idx="8">
                  <c:v>Personal safety at stop</c:v>
                </c:pt>
                <c:pt idx="9">
                  <c:v>Freedom from litter</c:v>
                </c:pt>
              </c:strCache>
            </c:strRef>
          </c:cat>
          <c:val>
            <c:numRef>
              <c:f>Sheet1!$E$2:$E$11</c:f>
              <c:numCache>
                <c:formatCode>General</c:formatCode>
                <c:ptCount val="10"/>
                <c:pt idx="0" formatCode="0;;;">
                  <c:v>2</c:v>
                </c:pt>
                <c:pt idx="2">
                  <c:v>1</c:v>
                </c:pt>
                <c:pt idx="3">
                  <c:v>4</c:v>
                </c:pt>
                <c:pt idx="4">
                  <c:v>5</c:v>
                </c:pt>
                <c:pt idx="5">
                  <c:v>5</c:v>
                </c:pt>
                <c:pt idx="6">
                  <c:v>5</c:v>
                </c:pt>
                <c:pt idx="7">
                  <c:v>4</c:v>
                </c:pt>
                <c:pt idx="8">
                  <c:v>3</c:v>
                </c:pt>
                <c:pt idx="9">
                  <c:v>5</c:v>
                </c:pt>
              </c:numCache>
            </c:numRef>
          </c:val>
          <c:extLst>
            <c:ext xmlns:c16="http://schemas.microsoft.com/office/drawing/2014/chart" uri="{C3380CC4-5D6E-409C-BE32-E72D297353CC}">
              <c16:uniqueId val="{00000003-7297-4BCE-A79F-1996ACCD4E5F}"/>
            </c:ext>
          </c:extLst>
        </c:ser>
        <c:ser>
          <c:idx val="4"/>
          <c:order val="4"/>
          <c:tx>
            <c:strRef>
              <c:f>Sheet1!$F$1</c:f>
              <c:strCache>
                <c:ptCount val="1"/>
                <c:pt idx="0">
                  <c:v>Very dissatisfied</c:v>
                </c:pt>
              </c:strCache>
            </c:strRef>
          </c:tx>
          <c:spPr>
            <a:solidFill>
              <a:srgbClr val="FF00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Overall satisfaction - tram stop</c:v>
                </c:pt>
                <c:pt idx="2">
                  <c:v>Freedom from graffiti/vandalism</c:v>
                </c:pt>
                <c:pt idx="3">
                  <c:v>Convenience/accessibility</c:v>
                </c:pt>
                <c:pt idx="4">
                  <c:v>General condition/maintenance</c:v>
                </c:pt>
                <c:pt idx="5">
                  <c:v>Behaviour of other passengers</c:v>
                </c:pt>
                <c:pt idx="6">
                  <c:v>Distance from journey start</c:v>
                </c:pt>
                <c:pt idx="7">
                  <c:v>Information provided at the stop</c:v>
                </c:pt>
                <c:pt idx="8">
                  <c:v>Personal safety at stop</c:v>
                </c:pt>
                <c:pt idx="9">
                  <c:v>Freedom from litter</c:v>
                </c:pt>
              </c:strCache>
            </c:strRef>
          </c:cat>
          <c:val>
            <c:numRef>
              <c:f>Sheet1!$F$2:$F$11</c:f>
              <c:numCache>
                <c:formatCode>General</c:formatCode>
                <c:ptCount val="10"/>
                <c:pt idx="0" formatCode="0;;;">
                  <c:v>0</c:v>
                </c:pt>
                <c:pt idx="2">
                  <c:v>3</c:v>
                </c:pt>
                <c:pt idx="3">
                  <c:v>3</c:v>
                </c:pt>
                <c:pt idx="4">
                  <c:v>1</c:v>
                </c:pt>
                <c:pt idx="5">
                  <c:v>1</c:v>
                </c:pt>
                <c:pt idx="6">
                  <c:v>3</c:v>
                </c:pt>
                <c:pt idx="7">
                  <c:v>2</c:v>
                </c:pt>
                <c:pt idx="8">
                  <c:v>3</c:v>
                </c:pt>
                <c:pt idx="9">
                  <c:v>3</c:v>
                </c:pt>
              </c:numCache>
            </c:numRef>
          </c:val>
          <c:extLst>
            <c:ext xmlns:c16="http://schemas.microsoft.com/office/drawing/2014/chart" uri="{C3380CC4-5D6E-409C-BE32-E72D297353CC}">
              <c16:uniqueId val="{00000004-7297-4BCE-A79F-1996ACCD4E5F}"/>
            </c:ext>
          </c:extLst>
        </c:ser>
        <c:dLbls>
          <c:showLegendKey val="0"/>
          <c:showVal val="0"/>
          <c:showCatName val="0"/>
          <c:showSerName val="0"/>
          <c:showPercent val="0"/>
          <c:showBubbleSize val="0"/>
        </c:dLbls>
        <c:gapWidth val="76"/>
        <c:overlap val="100"/>
        <c:axId val="780523888"/>
        <c:axId val="780525064"/>
      </c:barChart>
      <c:catAx>
        <c:axId val="780523888"/>
        <c:scaling>
          <c:orientation val="maxMin"/>
        </c:scaling>
        <c:delete val="0"/>
        <c:axPos val="l"/>
        <c:numFmt formatCode="General" sourceLinked="0"/>
        <c:majorTickMark val="out"/>
        <c:minorTickMark val="none"/>
        <c:tickLblPos val="nextTo"/>
        <c:spPr>
          <a:ln>
            <a:noFill/>
          </a:ln>
        </c:spPr>
        <c:txPr>
          <a:bodyPr/>
          <a:lstStyle/>
          <a:p>
            <a:pPr>
              <a:defRPr sz="850" b="1">
                <a:solidFill>
                  <a:schemeClr val="tx1">
                    <a:lumMod val="75000"/>
                    <a:lumOff val="25000"/>
                  </a:schemeClr>
                </a:solidFill>
                <a:latin typeface="+mn-lt"/>
                <a:ea typeface="Meiryo" pitchFamily="34" charset="-128"/>
                <a:cs typeface="Arial" pitchFamily="34" charset="0"/>
              </a:defRPr>
            </a:pPr>
            <a:endParaRPr lang="en-US"/>
          </a:p>
        </c:txPr>
        <c:crossAx val="780525064"/>
        <c:crosses val="autoZero"/>
        <c:auto val="1"/>
        <c:lblAlgn val="ctr"/>
        <c:lblOffset val="100"/>
        <c:noMultiLvlLbl val="0"/>
      </c:catAx>
      <c:valAx>
        <c:axId val="780525064"/>
        <c:scaling>
          <c:orientation val="minMax"/>
        </c:scaling>
        <c:delete val="1"/>
        <c:axPos val="t"/>
        <c:numFmt formatCode="0%" sourceLinked="1"/>
        <c:majorTickMark val="out"/>
        <c:minorTickMark val="none"/>
        <c:tickLblPos val="nextTo"/>
        <c:crossAx val="780523888"/>
        <c:crosses val="autoZero"/>
        <c:crossBetween val="between"/>
      </c:valAx>
    </c:plotArea>
    <c:legend>
      <c:legendPos val="t"/>
      <c:layout>
        <c:manualLayout>
          <c:xMode val="edge"/>
          <c:yMode val="edge"/>
          <c:x val="5.6092240950797928E-2"/>
          <c:y val="0.82444297930095489"/>
          <c:w val="0.8327114246239905"/>
          <c:h val="4.8334115998633201E-2"/>
        </c:manualLayout>
      </c:layout>
      <c:overlay val="0"/>
      <c:txPr>
        <a:bodyPr/>
        <a:lstStyle/>
        <a:p>
          <a:pPr>
            <a:defRPr sz="900" b="1">
              <a:solidFill>
                <a:schemeClr val="tx1">
                  <a:lumMod val="75000"/>
                  <a:lumOff val="25000"/>
                </a:schemeClr>
              </a:solidFill>
              <a:latin typeface="+mj-lt"/>
              <a:cs typeface="Tahoma"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496141335034072"/>
          <c:y val="7.0685580265224479E-2"/>
          <c:w val="0.770243418210247"/>
          <c:h val="0.74162176424841686"/>
        </c:manualLayout>
      </c:layout>
      <c:barChart>
        <c:barDir val="bar"/>
        <c:grouping val="percentStacked"/>
        <c:varyColors val="0"/>
        <c:ser>
          <c:idx val="0"/>
          <c:order val="0"/>
          <c:tx>
            <c:strRef>
              <c:f>Sheet1!$B$1</c:f>
              <c:strCache>
                <c:ptCount val="1"/>
                <c:pt idx="0">
                  <c:v>Very satisfied</c:v>
                </c:pt>
              </c:strCache>
            </c:strRef>
          </c:tx>
          <c:spPr>
            <a:solidFill>
              <a:srgbClr val="00B050"/>
            </a:solidFill>
          </c:spPr>
          <c:invertIfNegative val="0"/>
          <c:dLbls>
            <c:spPr>
              <a:noFill/>
              <a:ln>
                <a:noFill/>
              </a:ln>
              <a:effectLst/>
            </c:spPr>
            <c:txPr>
              <a:bodyPr/>
              <a:lstStyle/>
              <a:p>
                <a:pPr>
                  <a:defRPr sz="9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1">
                  <c:v>Length of time had to wait</c:v>
                </c:pt>
              </c:strCache>
            </c:strRef>
          </c:cat>
          <c:val>
            <c:numRef>
              <c:f>Sheet1!$B$2:$B$3</c:f>
              <c:numCache>
                <c:formatCode>General</c:formatCode>
                <c:ptCount val="2"/>
                <c:pt idx="1">
                  <c:v>55</c:v>
                </c:pt>
              </c:numCache>
            </c:numRef>
          </c:val>
          <c:extLst>
            <c:ext xmlns:c16="http://schemas.microsoft.com/office/drawing/2014/chart" uri="{C3380CC4-5D6E-409C-BE32-E72D297353CC}">
              <c16:uniqueId val="{00000000-8C71-46BA-944F-6ED4DD56616F}"/>
            </c:ext>
          </c:extLst>
        </c:ser>
        <c:ser>
          <c:idx val="1"/>
          <c:order val="1"/>
          <c:tx>
            <c:strRef>
              <c:f>Sheet1!$C$1</c:f>
              <c:strCache>
                <c:ptCount val="1"/>
                <c:pt idx="0">
                  <c:v>Fairly satisfied</c:v>
                </c:pt>
              </c:strCache>
            </c:strRef>
          </c:tx>
          <c:spPr>
            <a:solidFill>
              <a:srgbClr val="99FF66"/>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1">
                  <c:v>Length of time had to wait</c:v>
                </c:pt>
              </c:strCache>
            </c:strRef>
          </c:cat>
          <c:val>
            <c:numRef>
              <c:f>Sheet1!$C$2:$C$3</c:f>
              <c:numCache>
                <c:formatCode>General</c:formatCode>
                <c:ptCount val="2"/>
                <c:pt idx="1">
                  <c:v>31</c:v>
                </c:pt>
              </c:numCache>
            </c:numRef>
          </c:val>
          <c:extLst>
            <c:ext xmlns:c16="http://schemas.microsoft.com/office/drawing/2014/chart" uri="{C3380CC4-5D6E-409C-BE32-E72D297353CC}">
              <c16:uniqueId val="{00000001-8C71-46BA-944F-6ED4DD56616F}"/>
            </c:ext>
          </c:extLst>
        </c:ser>
        <c:ser>
          <c:idx val="2"/>
          <c:order val="2"/>
          <c:tx>
            <c:strRef>
              <c:f>Sheet1!$D$1</c:f>
              <c:strCache>
                <c:ptCount val="1"/>
                <c:pt idx="0">
                  <c:v>Neither/nor</c:v>
                </c:pt>
              </c:strCache>
            </c:strRef>
          </c:tx>
          <c:spPr>
            <a:solidFill>
              <a:srgbClr val="FFFF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1">
                  <c:v>Length of time had to wait</c:v>
                </c:pt>
              </c:strCache>
            </c:strRef>
          </c:cat>
          <c:val>
            <c:numRef>
              <c:f>Sheet1!$D$2:$D$3</c:f>
              <c:numCache>
                <c:formatCode>General</c:formatCode>
                <c:ptCount val="2"/>
                <c:pt idx="1">
                  <c:v>10</c:v>
                </c:pt>
              </c:numCache>
            </c:numRef>
          </c:val>
          <c:extLst>
            <c:ext xmlns:c16="http://schemas.microsoft.com/office/drawing/2014/chart" uri="{C3380CC4-5D6E-409C-BE32-E72D297353CC}">
              <c16:uniqueId val="{00000002-8C71-46BA-944F-6ED4DD56616F}"/>
            </c:ext>
          </c:extLst>
        </c:ser>
        <c:ser>
          <c:idx val="3"/>
          <c:order val="3"/>
          <c:tx>
            <c:strRef>
              <c:f>Sheet1!$E$1</c:f>
              <c:strCache>
                <c:ptCount val="1"/>
                <c:pt idx="0">
                  <c:v>Fairly dissatisfied</c:v>
                </c:pt>
              </c:strCache>
            </c:strRef>
          </c:tx>
          <c:spPr>
            <a:solidFill>
              <a:srgbClr val="FF66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1">
                  <c:v>Length of time had to wait</c:v>
                </c:pt>
              </c:strCache>
            </c:strRef>
          </c:cat>
          <c:val>
            <c:numRef>
              <c:f>Sheet1!$E$2:$E$3</c:f>
              <c:numCache>
                <c:formatCode>General</c:formatCode>
                <c:ptCount val="2"/>
                <c:pt idx="1">
                  <c:v>2</c:v>
                </c:pt>
              </c:numCache>
            </c:numRef>
          </c:val>
          <c:extLst>
            <c:ext xmlns:c16="http://schemas.microsoft.com/office/drawing/2014/chart" uri="{C3380CC4-5D6E-409C-BE32-E72D297353CC}">
              <c16:uniqueId val="{00000003-8C71-46BA-944F-6ED4DD56616F}"/>
            </c:ext>
          </c:extLst>
        </c:ser>
        <c:ser>
          <c:idx val="4"/>
          <c:order val="4"/>
          <c:tx>
            <c:strRef>
              <c:f>Sheet1!$F$1</c:f>
              <c:strCache>
                <c:ptCount val="1"/>
                <c:pt idx="0">
                  <c:v>Very dissatisfied</c:v>
                </c:pt>
              </c:strCache>
            </c:strRef>
          </c:tx>
          <c:spPr>
            <a:solidFill>
              <a:srgbClr val="FF00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1">
                  <c:v>Length of time had to wait</c:v>
                </c:pt>
              </c:strCache>
            </c:strRef>
          </c:cat>
          <c:val>
            <c:numRef>
              <c:f>Sheet1!$F$2:$F$3</c:f>
              <c:numCache>
                <c:formatCode>General</c:formatCode>
                <c:ptCount val="2"/>
                <c:pt idx="1">
                  <c:v>1</c:v>
                </c:pt>
              </c:numCache>
            </c:numRef>
          </c:val>
          <c:extLst>
            <c:ext xmlns:c16="http://schemas.microsoft.com/office/drawing/2014/chart" uri="{C3380CC4-5D6E-409C-BE32-E72D297353CC}">
              <c16:uniqueId val="{00000004-8C71-46BA-944F-6ED4DD56616F}"/>
            </c:ext>
          </c:extLst>
        </c:ser>
        <c:dLbls>
          <c:showLegendKey val="0"/>
          <c:showVal val="0"/>
          <c:showCatName val="0"/>
          <c:showSerName val="0"/>
          <c:showPercent val="0"/>
          <c:showBubbleSize val="0"/>
        </c:dLbls>
        <c:gapWidth val="76"/>
        <c:overlap val="100"/>
        <c:axId val="780533296"/>
        <c:axId val="780541136"/>
      </c:barChart>
      <c:catAx>
        <c:axId val="780533296"/>
        <c:scaling>
          <c:orientation val="maxMin"/>
        </c:scaling>
        <c:delete val="1"/>
        <c:axPos val="l"/>
        <c:numFmt formatCode="General" sourceLinked="0"/>
        <c:majorTickMark val="out"/>
        <c:minorTickMark val="none"/>
        <c:tickLblPos val="nextTo"/>
        <c:crossAx val="780541136"/>
        <c:crosses val="autoZero"/>
        <c:auto val="1"/>
        <c:lblAlgn val="ctr"/>
        <c:lblOffset val="100"/>
        <c:noMultiLvlLbl val="0"/>
      </c:catAx>
      <c:valAx>
        <c:axId val="780541136"/>
        <c:scaling>
          <c:orientation val="minMax"/>
        </c:scaling>
        <c:delete val="1"/>
        <c:axPos val="t"/>
        <c:numFmt formatCode="0%" sourceLinked="1"/>
        <c:majorTickMark val="out"/>
        <c:minorTickMark val="none"/>
        <c:tickLblPos val="nextTo"/>
        <c:crossAx val="780533296"/>
        <c:crosses val="autoZero"/>
        <c:crossBetween val="between"/>
      </c:valAx>
    </c:plotArea>
    <c:legend>
      <c:legendPos val="t"/>
      <c:layout>
        <c:manualLayout>
          <c:xMode val="edge"/>
          <c:yMode val="edge"/>
          <c:x val="9.2683709067145334E-2"/>
          <c:y val="0.85329737930123439"/>
          <c:w val="0.90731610808363594"/>
          <c:h val="0.1467024236856628"/>
        </c:manualLayout>
      </c:layout>
      <c:overlay val="0"/>
      <c:txPr>
        <a:bodyPr/>
        <a:lstStyle/>
        <a:p>
          <a:pPr>
            <a:defRPr sz="900" b="1">
              <a:solidFill>
                <a:schemeClr val="tx1">
                  <a:lumMod val="75000"/>
                  <a:lumOff val="25000"/>
                </a:schemeClr>
              </a:solidFill>
              <a:latin typeface="+mj-lt"/>
              <a:cs typeface="Tahoma"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496134521884938"/>
          <c:y val="7.0686274509803915E-2"/>
          <c:w val="0.770243418210247"/>
          <c:h val="0.78081447740374532"/>
        </c:manualLayout>
      </c:layout>
      <c:barChart>
        <c:barDir val="bar"/>
        <c:grouping val="percentStacked"/>
        <c:varyColors val="0"/>
        <c:ser>
          <c:idx val="0"/>
          <c:order val="0"/>
          <c:tx>
            <c:strRef>
              <c:f>Sheet1!$B$1</c:f>
              <c:strCache>
                <c:ptCount val="1"/>
                <c:pt idx="0">
                  <c:v>Much less</c:v>
                </c:pt>
              </c:strCache>
            </c:strRef>
          </c:tx>
          <c:spPr>
            <a:solidFill>
              <a:srgbClr val="00B050"/>
            </a:solidFill>
          </c:spPr>
          <c:invertIfNegative val="0"/>
          <c:cat>
            <c:strRef>
              <c:f>Sheet1!$A$2</c:f>
              <c:strCache>
                <c:ptCount val="1"/>
                <c:pt idx="0">
                  <c:v>Actual versus expected
                   waiting time</c:v>
                </c:pt>
              </c:strCache>
            </c:strRef>
          </c:cat>
          <c:val>
            <c:numRef>
              <c:f>Sheet1!$B$2</c:f>
              <c:numCache>
                <c:formatCode>General</c:formatCode>
                <c:ptCount val="1"/>
                <c:pt idx="0">
                  <c:v>14</c:v>
                </c:pt>
              </c:numCache>
            </c:numRef>
          </c:val>
          <c:extLst>
            <c:ext xmlns:c16="http://schemas.microsoft.com/office/drawing/2014/chart" uri="{C3380CC4-5D6E-409C-BE32-E72D297353CC}">
              <c16:uniqueId val="{00000000-C780-4F87-9D5E-AA44CDBE23A2}"/>
            </c:ext>
          </c:extLst>
        </c:ser>
        <c:ser>
          <c:idx val="1"/>
          <c:order val="1"/>
          <c:tx>
            <c:strRef>
              <c:f>Sheet1!$C$1</c:f>
              <c:strCache>
                <c:ptCount val="1"/>
                <c:pt idx="0">
                  <c:v>A little less</c:v>
                </c:pt>
              </c:strCache>
            </c:strRef>
          </c:tx>
          <c:spPr>
            <a:solidFill>
              <a:srgbClr val="99FF66"/>
            </a:solidFill>
          </c:spPr>
          <c:invertIfNegative val="0"/>
          <c:cat>
            <c:strRef>
              <c:f>Sheet1!$A$2</c:f>
              <c:strCache>
                <c:ptCount val="1"/>
                <c:pt idx="0">
                  <c:v>Actual versus expected
                   waiting time</c:v>
                </c:pt>
              </c:strCache>
            </c:strRef>
          </c:cat>
          <c:val>
            <c:numRef>
              <c:f>Sheet1!$C$2</c:f>
              <c:numCache>
                <c:formatCode>General</c:formatCode>
                <c:ptCount val="1"/>
                <c:pt idx="0">
                  <c:v>20</c:v>
                </c:pt>
              </c:numCache>
            </c:numRef>
          </c:val>
          <c:extLst>
            <c:ext xmlns:c16="http://schemas.microsoft.com/office/drawing/2014/chart" uri="{C3380CC4-5D6E-409C-BE32-E72D297353CC}">
              <c16:uniqueId val="{00000001-C780-4F87-9D5E-AA44CDBE23A2}"/>
            </c:ext>
          </c:extLst>
        </c:ser>
        <c:ser>
          <c:idx val="2"/>
          <c:order val="2"/>
          <c:tx>
            <c:strRef>
              <c:f>Sheet1!$D$1</c:f>
              <c:strCache>
                <c:ptCount val="1"/>
                <c:pt idx="0">
                  <c:v>About expected</c:v>
                </c:pt>
              </c:strCache>
            </c:strRef>
          </c:tx>
          <c:spPr>
            <a:solidFill>
              <a:srgbClr val="FFFF00"/>
            </a:solidFill>
          </c:spPr>
          <c:invertIfNegative val="0"/>
          <c:cat>
            <c:strRef>
              <c:f>Sheet1!$A$2</c:f>
              <c:strCache>
                <c:ptCount val="1"/>
                <c:pt idx="0">
                  <c:v>Actual versus expected
                   waiting time</c:v>
                </c:pt>
              </c:strCache>
            </c:strRef>
          </c:cat>
          <c:val>
            <c:numRef>
              <c:f>Sheet1!$D$2</c:f>
              <c:numCache>
                <c:formatCode>General</c:formatCode>
                <c:ptCount val="1"/>
                <c:pt idx="0">
                  <c:v>49</c:v>
                </c:pt>
              </c:numCache>
            </c:numRef>
          </c:val>
          <c:extLst>
            <c:ext xmlns:c16="http://schemas.microsoft.com/office/drawing/2014/chart" uri="{C3380CC4-5D6E-409C-BE32-E72D297353CC}">
              <c16:uniqueId val="{00000002-C780-4F87-9D5E-AA44CDBE23A2}"/>
            </c:ext>
          </c:extLst>
        </c:ser>
        <c:ser>
          <c:idx val="3"/>
          <c:order val="3"/>
          <c:tx>
            <c:strRef>
              <c:f>Sheet1!$E$1</c:f>
              <c:strCache>
                <c:ptCount val="1"/>
                <c:pt idx="0">
                  <c:v>A little longer</c:v>
                </c:pt>
              </c:strCache>
            </c:strRef>
          </c:tx>
          <c:spPr>
            <a:solidFill>
              <a:srgbClr val="FF6600"/>
            </a:solidFill>
          </c:spPr>
          <c:invertIfNegative val="0"/>
          <c:cat>
            <c:strRef>
              <c:f>Sheet1!$A$2</c:f>
              <c:strCache>
                <c:ptCount val="1"/>
                <c:pt idx="0">
                  <c:v>Actual versus expected
                   waiting time</c:v>
                </c:pt>
              </c:strCache>
            </c:strRef>
          </c:cat>
          <c:val>
            <c:numRef>
              <c:f>Sheet1!$E$2</c:f>
              <c:numCache>
                <c:formatCode>General</c:formatCode>
                <c:ptCount val="1"/>
                <c:pt idx="0">
                  <c:v>13</c:v>
                </c:pt>
              </c:numCache>
            </c:numRef>
          </c:val>
          <c:extLst>
            <c:ext xmlns:c16="http://schemas.microsoft.com/office/drawing/2014/chart" uri="{C3380CC4-5D6E-409C-BE32-E72D297353CC}">
              <c16:uniqueId val="{00000003-C780-4F87-9D5E-AA44CDBE23A2}"/>
            </c:ext>
          </c:extLst>
        </c:ser>
        <c:ser>
          <c:idx val="4"/>
          <c:order val="4"/>
          <c:tx>
            <c:strRef>
              <c:f>Sheet1!$F$1</c:f>
              <c:strCache>
                <c:ptCount val="1"/>
                <c:pt idx="0">
                  <c:v>Much longer</c:v>
                </c:pt>
              </c:strCache>
            </c:strRef>
          </c:tx>
          <c:spPr>
            <a:solidFill>
              <a:srgbClr val="FF0000"/>
            </a:solidFill>
          </c:spPr>
          <c:invertIfNegative val="0"/>
          <c:cat>
            <c:strRef>
              <c:f>Sheet1!$A$2</c:f>
              <c:strCache>
                <c:ptCount val="1"/>
                <c:pt idx="0">
                  <c:v>Actual versus expected
                   waiting time</c:v>
                </c:pt>
              </c:strCache>
            </c:strRef>
          </c:cat>
          <c:val>
            <c:numRef>
              <c:f>Sheet1!$F$2</c:f>
              <c:numCache>
                <c:formatCode>General</c:formatCode>
                <c:ptCount val="1"/>
                <c:pt idx="0">
                  <c:v>4</c:v>
                </c:pt>
              </c:numCache>
            </c:numRef>
          </c:val>
          <c:extLst>
            <c:ext xmlns:c16="http://schemas.microsoft.com/office/drawing/2014/chart" uri="{C3380CC4-5D6E-409C-BE32-E72D297353CC}">
              <c16:uniqueId val="{00000004-C780-4F87-9D5E-AA44CDBE23A2}"/>
            </c:ext>
          </c:extLst>
        </c:ser>
        <c:ser>
          <c:idx val="5"/>
          <c:order val="5"/>
          <c:tx>
            <c:strRef>
              <c:f>Sheet1!$G$1</c:f>
              <c:strCache>
                <c:ptCount val="1"/>
                <c:pt idx="0">
                  <c:v>Don't know</c:v>
                </c:pt>
              </c:strCache>
            </c:strRef>
          </c:tx>
          <c:spPr>
            <a:solidFill>
              <a:schemeClr val="bg1">
                <a:lumMod val="65000"/>
              </a:schemeClr>
            </a:solidFill>
          </c:spPr>
          <c:invertIfNegative val="0"/>
          <c:dLbls>
            <c:spPr>
              <a:noFill/>
              <a:ln>
                <a:noFill/>
              </a:ln>
              <a:effectLst/>
            </c:spPr>
            <c:txPr>
              <a:bodyPr/>
              <a:lstStyle/>
              <a:p>
                <a:pPr>
                  <a:defRPr sz="900"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Actual versus expected
                   waiting time</c:v>
                </c:pt>
              </c:strCache>
            </c:strRef>
          </c:cat>
          <c:val>
            <c:numRef>
              <c:f>Sheet1!$G$2</c:f>
              <c:numCache>
                <c:formatCode>0;;;</c:formatCode>
                <c:ptCount val="1"/>
                <c:pt idx="0">
                  <c:v>0</c:v>
                </c:pt>
              </c:numCache>
            </c:numRef>
          </c:val>
          <c:extLst>
            <c:ext xmlns:c16="http://schemas.microsoft.com/office/drawing/2014/chart" uri="{C3380CC4-5D6E-409C-BE32-E72D297353CC}">
              <c16:uniqueId val="{00000005-C780-4F87-9D5E-AA44CDBE23A2}"/>
            </c:ext>
          </c:extLst>
        </c:ser>
        <c:dLbls>
          <c:showLegendKey val="0"/>
          <c:showVal val="0"/>
          <c:showCatName val="0"/>
          <c:showSerName val="0"/>
          <c:showPercent val="0"/>
          <c:showBubbleSize val="0"/>
        </c:dLbls>
        <c:gapWidth val="76"/>
        <c:overlap val="100"/>
        <c:axId val="780536824"/>
        <c:axId val="780538392"/>
      </c:barChart>
      <c:catAx>
        <c:axId val="780536824"/>
        <c:scaling>
          <c:orientation val="maxMin"/>
        </c:scaling>
        <c:delete val="1"/>
        <c:axPos val="l"/>
        <c:numFmt formatCode="General" sourceLinked="0"/>
        <c:majorTickMark val="out"/>
        <c:minorTickMark val="none"/>
        <c:tickLblPos val="nextTo"/>
        <c:crossAx val="780538392"/>
        <c:crosses val="autoZero"/>
        <c:auto val="1"/>
        <c:lblAlgn val="ctr"/>
        <c:lblOffset val="100"/>
        <c:noMultiLvlLbl val="0"/>
      </c:catAx>
      <c:valAx>
        <c:axId val="780538392"/>
        <c:scaling>
          <c:orientation val="minMax"/>
        </c:scaling>
        <c:delete val="1"/>
        <c:axPos val="t"/>
        <c:numFmt formatCode="0%" sourceLinked="1"/>
        <c:majorTickMark val="out"/>
        <c:minorTickMark val="none"/>
        <c:tickLblPos val="nextTo"/>
        <c:crossAx val="780536824"/>
        <c:crosses val="autoZero"/>
        <c:crossBetween val="between"/>
      </c:valAx>
    </c:plotArea>
    <c:legend>
      <c:legendPos val="t"/>
      <c:layout>
        <c:manualLayout>
          <c:xMode val="edge"/>
          <c:yMode val="edge"/>
          <c:x val="9.378516886936554E-2"/>
          <c:y val="0.76088235294117645"/>
          <c:w val="0.9062148311306345"/>
          <c:h val="0.23021756895138881"/>
        </c:manualLayout>
      </c:layout>
      <c:overlay val="0"/>
      <c:txPr>
        <a:bodyPr/>
        <a:lstStyle/>
        <a:p>
          <a:pPr>
            <a:defRPr sz="900" b="1">
              <a:solidFill>
                <a:schemeClr val="tx1">
                  <a:lumMod val="75000"/>
                  <a:lumOff val="25000"/>
                </a:schemeClr>
              </a:solidFill>
              <a:latin typeface="+mj-lt"/>
              <a:cs typeface="Tahoma"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All networks*</c:v>
                </c:pt>
              </c:strCache>
            </c:strRef>
          </c:tx>
          <c:spPr>
            <a:ln>
              <a:solidFill>
                <a:schemeClr val="bg1">
                  <a:lumMod val="65000"/>
                </a:schemeClr>
              </a:solidFill>
            </a:ln>
          </c:spPr>
          <c:marker>
            <c:symbol val="none"/>
          </c:marker>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90</c:v>
                </c:pt>
                <c:pt idx="1">
                  <c:v>90</c:v>
                </c:pt>
                <c:pt idx="2">
                  <c:v>92</c:v>
                </c:pt>
                <c:pt idx="3">
                  <c:v>93</c:v>
                </c:pt>
                <c:pt idx="4">
                  <c:v>91</c:v>
                </c:pt>
              </c:numCache>
            </c:numRef>
          </c:val>
          <c:smooth val="0"/>
          <c:extLst>
            <c:ext xmlns:c16="http://schemas.microsoft.com/office/drawing/2014/chart" uri="{C3380CC4-5D6E-409C-BE32-E72D297353CC}">
              <c16:uniqueId val="{00000000-680F-4D7D-89AC-2C5FF0DF4329}"/>
            </c:ext>
          </c:extLst>
        </c:ser>
        <c:ser>
          <c:idx val="1"/>
          <c:order val="1"/>
          <c:tx>
            <c:strRef>
              <c:f>Sheet1!$C$1</c:f>
              <c:strCache>
                <c:ptCount val="1"/>
                <c:pt idx="0">
                  <c:v>Blackpool</c:v>
                </c:pt>
              </c:strCache>
            </c:strRef>
          </c:tx>
          <c:spPr>
            <a:ln>
              <a:solidFill>
                <a:srgbClr val="C92F3A"/>
              </a:solidFill>
            </a:ln>
          </c:spPr>
          <c:marker>
            <c:symbol val="none"/>
          </c:marker>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97</c:v>
                </c:pt>
                <c:pt idx="1">
                  <c:v>95</c:v>
                </c:pt>
                <c:pt idx="2">
                  <c:v>96</c:v>
                </c:pt>
                <c:pt idx="3">
                  <c:v>95</c:v>
                </c:pt>
                <c:pt idx="4">
                  <c:v>97</c:v>
                </c:pt>
              </c:numCache>
            </c:numRef>
          </c:val>
          <c:smooth val="0"/>
          <c:extLst>
            <c:ext xmlns:c16="http://schemas.microsoft.com/office/drawing/2014/chart" uri="{C3380CC4-5D6E-409C-BE32-E72D297353CC}">
              <c16:uniqueId val="{00000001-680F-4D7D-89AC-2C5FF0DF4329}"/>
            </c:ext>
          </c:extLst>
        </c:ser>
        <c:ser>
          <c:idx val="2"/>
          <c:order val="2"/>
          <c:tx>
            <c:strRef>
              <c:f>Sheet1!$D$1</c:f>
              <c:strCache>
                <c:ptCount val="1"/>
                <c:pt idx="0">
                  <c:v>Metrolink</c:v>
                </c:pt>
              </c:strCache>
            </c:strRef>
          </c:tx>
          <c:spPr>
            <a:ln>
              <a:solidFill>
                <a:srgbClr val="FFC000"/>
              </a:solidFill>
            </a:ln>
          </c:spPr>
          <c:marker>
            <c:symbol val="none"/>
          </c:marker>
          <c:cat>
            <c:numRef>
              <c:f>Sheet1!$A$2:$A$6</c:f>
              <c:numCache>
                <c:formatCode>General</c:formatCode>
                <c:ptCount val="5"/>
                <c:pt idx="0">
                  <c:v>2013</c:v>
                </c:pt>
                <c:pt idx="1">
                  <c:v>2014</c:v>
                </c:pt>
                <c:pt idx="2">
                  <c:v>2015</c:v>
                </c:pt>
                <c:pt idx="3">
                  <c:v>2016</c:v>
                </c:pt>
                <c:pt idx="4">
                  <c:v>2017</c:v>
                </c:pt>
              </c:numCache>
            </c:numRef>
          </c:cat>
          <c:val>
            <c:numRef>
              <c:f>Sheet1!$D$2:$D$6</c:f>
              <c:numCache>
                <c:formatCode>General</c:formatCode>
                <c:ptCount val="5"/>
                <c:pt idx="0">
                  <c:v>83</c:v>
                </c:pt>
                <c:pt idx="1">
                  <c:v>85</c:v>
                </c:pt>
                <c:pt idx="2">
                  <c:v>89</c:v>
                </c:pt>
                <c:pt idx="3">
                  <c:v>90</c:v>
                </c:pt>
                <c:pt idx="4">
                  <c:v>89</c:v>
                </c:pt>
              </c:numCache>
            </c:numRef>
          </c:val>
          <c:smooth val="0"/>
          <c:extLst>
            <c:ext xmlns:c16="http://schemas.microsoft.com/office/drawing/2014/chart" uri="{C3380CC4-5D6E-409C-BE32-E72D297353CC}">
              <c16:uniqueId val="{00000002-680F-4D7D-89AC-2C5FF0DF4329}"/>
            </c:ext>
          </c:extLst>
        </c:ser>
        <c:ser>
          <c:idx val="3"/>
          <c:order val="3"/>
          <c:tx>
            <c:strRef>
              <c:f>Sheet1!$E$1</c:f>
              <c:strCache>
                <c:ptCount val="1"/>
                <c:pt idx="0">
                  <c:v>Midland Metro</c:v>
                </c:pt>
              </c:strCache>
            </c:strRef>
          </c:tx>
          <c:spPr>
            <a:ln w="28575">
              <a:solidFill>
                <a:srgbClr val="EB008B"/>
              </a:solidFill>
            </a:ln>
          </c:spPr>
          <c:marker>
            <c:symbol val="none"/>
          </c:marker>
          <c:cat>
            <c:numRef>
              <c:f>Sheet1!$A$2:$A$6</c:f>
              <c:numCache>
                <c:formatCode>General</c:formatCode>
                <c:ptCount val="5"/>
                <c:pt idx="0">
                  <c:v>2013</c:v>
                </c:pt>
                <c:pt idx="1">
                  <c:v>2014</c:v>
                </c:pt>
                <c:pt idx="2">
                  <c:v>2015</c:v>
                </c:pt>
                <c:pt idx="3">
                  <c:v>2016</c:v>
                </c:pt>
                <c:pt idx="4">
                  <c:v>2017</c:v>
                </c:pt>
              </c:numCache>
            </c:numRef>
          </c:cat>
          <c:val>
            <c:numRef>
              <c:f>Sheet1!$E$2:$E$6</c:f>
              <c:numCache>
                <c:formatCode>General</c:formatCode>
                <c:ptCount val="5"/>
                <c:pt idx="0">
                  <c:v>92</c:v>
                </c:pt>
                <c:pt idx="1">
                  <c:v>90</c:v>
                </c:pt>
                <c:pt idx="2">
                  <c:v>81</c:v>
                </c:pt>
                <c:pt idx="3">
                  <c:v>92</c:v>
                </c:pt>
                <c:pt idx="4">
                  <c:v>90</c:v>
                </c:pt>
              </c:numCache>
            </c:numRef>
          </c:val>
          <c:smooth val="0"/>
          <c:extLst>
            <c:ext xmlns:c16="http://schemas.microsoft.com/office/drawing/2014/chart" uri="{C3380CC4-5D6E-409C-BE32-E72D297353CC}">
              <c16:uniqueId val="{00000003-680F-4D7D-89AC-2C5FF0DF4329}"/>
            </c:ext>
          </c:extLst>
        </c:ser>
        <c:ser>
          <c:idx val="4"/>
          <c:order val="4"/>
          <c:tx>
            <c:strRef>
              <c:f>Sheet1!$F$1</c:f>
              <c:strCache>
                <c:ptCount val="1"/>
                <c:pt idx="0">
                  <c:v>Nottingham</c:v>
                </c:pt>
              </c:strCache>
            </c:strRef>
          </c:tx>
          <c:spPr>
            <a:ln>
              <a:solidFill>
                <a:srgbClr val="27645D"/>
              </a:solidFill>
            </a:ln>
          </c:spPr>
          <c:marker>
            <c:symbol val="none"/>
          </c:marker>
          <c:cat>
            <c:numRef>
              <c:f>Sheet1!$A$2:$A$6</c:f>
              <c:numCache>
                <c:formatCode>General</c:formatCode>
                <c:ptCount val="5"/>
                <c:pt idx="0">
                  <c:v>2013</c:v>
                </c:pt>
                <c:pt idx="1">
                  <c:v>2014</c:v>
                </c:pt>
                <c:pt idx="2">
                  <c:v>2015</c:v>
                </c:pt>
                <c:pt idx="3">
                  <c:v>2016</c:v>
                </c:pt>
                <c:pt idx="4">
                  <c:v>2017</c:v>
                </c:pt>
              </c:numCache>
            </c:numRef>
          </c:cat>
          <c:val>
            <c:numRef>
              <c:f>Sheet1!$F$2:$F$6</c:f>
              <c:numCache>
                <c:formatCode>General</c:formatCode>
                <c:ptCount val="5"/>
                <c:pt idx="0">
                  <c:v>96</c:v>
                </c:pt>
                <c:pt idx="1">
                  <c:v>96</c:v>
                </c:pt>
                <c:pt idx="2">
                  <c:v>98</c:v>
                </c:pt>
                <c:pt idx="3">
                  <c:v>97</c:v>
                </c:pt>
                <c:pt idx="4">
                  <c:v>92</c:v>
                </c:pt>
              </c:numCache>
            </c:numRef>
          </c:val>
          <c:smooth val="0"/>
          <c:extLst>
            <c:ext xmlns:c16="http://schemas.microsoft.com/office/drawing/2014/chart" uri="{C3380CC4-5D6E-409C-BE32-E72D297353CC}">
              <c16:uniqueId val="{00000004-680F-4D7D-89AC-2C5FF0DF4329}"/>
            </c:ext>
          </c:extLst>
        </c:ser>
        <c:ser>
          <c:idx val="5"/>
          <c:order val="5"/>
          <c:tx>
            <c:strRef>
              <c:f>Sheet1!$G$1</c:f>
              <c:strCache>
                <c:ptCount val="1"/>
                <c:pt idx="0">
                  <c:v>Sheffield</c:v>
                </c:pt>
              </c:strCache>
            </c:strRef>
          </c:tx>
          <c:spPr>
            <a:ln>
              <a:solidFill>
                <a:srgbClr val="00B0F0"/>
              </a:solidFill>
            </a:ln>
          </c:spPr>
          <c:marker>
            <c:symbol val="none"/>
          </c:marker>
          <c:cat>
            <c:numRef>
              <c:f>Sheet1!$A$2:$A$6</c:f>
              <c:numCache>
                <c:formatCode>General</c:formatCode>
                <c:ptCount val="5"/>
                <c:pt idx="0">
                  <c:v>2013</c:v>
                </c:pt>
                <c:pt idx="1">
                  <c:v>2014</c:v>
                </c:pt>
                <c:pt idx="2">
                  <c:v>2015</c:v>
                </c:pt>
                <c:pt idx="3">
                  <c:v>2016</c:v>
                </c:pt>
                <c:pt idx="4">
                  <c:v>2017</c:v>
                </c:pt>
              </c:numCache>
            </c:numRef>
          </c:cat>
          <c:val>
            <c:numRef>
              <c:f>Sheet1!$G$2:$G$6</c:f>
              <c:numCache>
                <c:formatCode>General</c:formatCode>
                <c:ptCount val="5"/>
                <c:pt idx="0">
                  <c:v>94</c:v>
                </c:pt>
                <c:pt idx="1">
                  <c:v>92</c:v>
                </c:pt>
                <c:pt idx="2">
                  <c:v>97</c:v>
                </c:pt>
                <c:pt idx="3">
                  <c:v>91</c:v>
                </c:pt>
                <c:pt idx="4">
                  <c:v>95</c:v>
                </c:pt>
              </c:numCache>
            </c:numRef>
          </c:val>
          <c:smooth val="0"/>
          <c:extLst>
            <c:ext xmlns:c16="http://schemas.microsoft.com/office/drawing/2014/chart" uri="{C3380CC4-5D6E-409C-BE32-E72D297353CC}">
              <c16:uniqueId val="{00000005-680F-4D7D-89AC-2C5FF0DF4329}"/>
            </c:ext>
          </c:extLst>
        </c:ser>
        <c:dLbls>
          <c:showLegendKey val="0"/>
          <c:showVal val="0"/>
          <c:showCatName val="0"/>
          <c:showSerName val="0"/>
          <c:showPercent val="0"/>
          <c:showBubbleSize val="0"/>
        </c:dLbls>
        <c:smooth val="0"/>
        <c:axId val="1198566424"/>
        <c:axId val="1198567992"/>
      </c:lineChart>
      <c:catAx>
        <c:axId val="1198566424"/>
        <c:scaling>
          <c:orientation val="minMax"/>
        </c:scaling>
        <c:delete val="0"/>
        <c:axPos val="b"/>
        <c:numFmt formatCode="General" sourceLinked="1"/>
        <c:majorTickMark val="out"/>
        <c:minorTickMark val="none"/>
        <c:tickLblPos val="high"/>
        <c:spPr>
          <a:ln>
            <a:noFill/>
          </a:ln>
        </c:spPr>
        <c:txPr>
          <a:bodyPr rot="0" vert="horz"/>
          <a:lstStyle/>
          <a:p>
            <a:pPr>
              <a:defRPr sz="1000">
                <a:latin typeface="Arial Narrow" pitchFamily="34" charset="0"/>
              </a:defRPr>
            </a:pPr>
            <a:endParaRPr lang="en-US"/>
          </a:p>
        </c:txPr>
        <c:crossAx val="1198567992"/>
        <c:crosses val="autoZero"/>
        <c:auto val="1"/>
        <c:lblAlgn val="ctr"/>
        <c:lblOffset val="100"/>
        <c:noMultiLvlLbl val="0"/>
      </c:catAx>
      <c:valAx>
        <c:axId val="1198567992"/>
        <c:scaling>
          <c:orientation val="minMax"/>
          <c:max val="100"/>
          <c:min val="50"/>
        </c:scaling>
        <c:delete val="0"/>
        <c:axPos val="l"/>
        <c:majorGridlines>
          <c:spPr>
            <a:ln w="38100">
              <a:solidFill>
                <a:schemeClr val="bg1"/>
              </a:solidFill>
            </a:ln>
          </c:spPr>
        </c:majorGridlines>
        <c:numFmt formatCode="General" sourceLinked="1"/>
        <c:majorTickMark val="out"/>
        <c:minorTickMark val="none"/>
        <c:tickLblPos val="nextTo"/>
        <c:spPr>
          <a:ln>
            <a:noFill/>
          </a:ln>
        </c:spPr>
        <c:txPr>
          <a:bodyPr/>
          <a:lstStyle/>
          <a:p>
            <a:pPr>
              <a:defRPr sz="1000">
                <a:latin typeface="Arial Narrow" pitchFamily="34" charset="0"/>
              </a:defRPr>
            </a:pPr>
            <a:endParaRPr lang="en-US"/>
          </a:p>
        </c:txPr>
        <c:crossAx val="1198566424"/>
        <c:crosses val="autoZero"/>
        <c:crossBetween val="between"/>
        <c:majorUnit val="10"/>
      </c:valAx>
      <c:spPr>
        <a:solidFill>
          <a:schemeClr val="bg1">
            <a:lumMod val="95000"/>
          </a:schemeClr>
        </a:solidFill>
      </c:spPr>
    </c:plotArea>
    <c:legend>
      <c:legendPos val="t"/>
      <c:overlay val="0"/>
      <c:txPr>
        <a:bodyPr/>
        <a:lstStyle/>
        <a:p>
          <a:pPr>
            <a:defRPr sz="1000">
              <a:latin typeface="Arial Narrow" pitchFamily="34" charset="0"/>
            </a:defRPr>
          </a:pPr>
          <a:endParaRPr lang="en-US"/>
        </a:p>
      </c:txPr>
    </c:legend>
    <c:plotVisOnly val="1"/>
    <c:dispBlanksAs val="gap"/>
    <c:showDLblsOverMax val="0"/>
  </c:chart>
  <c:txPr>
    <a:bodyPr/>
    <a:lstStyle/>
    <a:p>
      <a:pPr>
        <a:defRPr sz="11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496141335034072"/>
          <c:y val="7.0685580265224479E-2"/>
          <c:w val="0.770243418210247"/>
          <c:h val="0.83733521444355008"/>
        </c:manualLayout>
      </c:layout>
      <c:barChart>
        <c:barDir val="bar"/>
        <c:grouping val="percentStacked"/>
        <c:varyColors val="0"/>
        <c:ser>
          <c:idx val="0"/>
          <c:order val="0"/>
          <c:tx>
            <c:strRef>
              <c:f>Sheet1!$B$1</c:f>
              <c:strCache>
                <c:ptCount val="1"/>
                <c:pt idx="0">
                  <c:v>Very satisfied</c:v>
                </c:pt>
              </c:strCache>
            </c:strRef>
          </c:tx>
          <c:spPr>
            <a:solidFill>
              <a:srgbClr val="00B050"/>
            </a:solidFill>
          </c:spPr>
          <c:invertIfNegative val="0"/>
          <c:dLbls>
            <c:spPr>
              <a:noFill/>
              <a:ln>
                <a:noFill/>
              </a:ln>
              <a:effectLst/>
            </c:spPr>
            <c:txPr>
              <a:bodyPr/>
              <a:lstStyle/>
              <a:p>
                <a:pPr>
                  <a:defRPr sz="9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Length of time had to wait</c:v>
                </c:pt>
                <c:pt idx="1">
                  <c:v>Actual versus expected
                   waiting time</c:v>
                </c:pt>
              </c:strCache>
            </c:strRef>
          </c:cat>
          <c:val>
            <c:numRef>
              <c:f>Sheet1!$B$2:$B$3</c:f>
              <c:numCache>
                <c:formatCode>General</c:formatCode>
                <c:ptCount val="2"/>
                <c:pt idx="0">
                  <c:v>56</c:v>
                </c:pt>
                <c:pt idx="1">
                  <c:v>12</c:v>
                </c:pt>
              </c:numCache>
            </c:numRef>
          </c:val>
          <c:extLst>
            <c:ext xmlns:c16="http://schemas.microsoft.com/office/drawing/2014/chart" uri="{C3380CC4-5D6E-409C-BE32-E72D297353CC}">
              <c16:uniqueId val="{00000000-8883-4A5B-86D2-F52AF612C166}"/>
            </c:ext>
          </c:extLst>
        </c:ser>
        <c:ser>
          <c:idx val="1"/>
          <c:order val="1"/>
          <c:tx>
            <c:strRef>
              <c:f>Sheet1!$C$1</c:f>
              <c:strCache>
                <c:ptCount val="1"/>
                <c:pt idx="0">
                  <c:v>Fairly satisfied</c:v>
                </c:pt>
              </c:strCache>
            </c:strRef>
          </c:tx>
          <c:spPr>
            <a:solidFill>
              <a:srgbClr val="99FF66"/>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Length of time had to wait</c:v>
                </c:pt>
                <c:pt idx="1">
                  <c:v>Actual versus expected
                   waiting time</c:v>
                </c:pt>
              </c:strCache>
            </c:strRef>
          </c:cat>
          <c:val>
            <c:numRef>
              <c:f>Sheet1!$C$2:$C$3</c:f>
              <c:numCache>
                <c:formatCode>General</c:formatCode>
                <c:ptCount val="2"/>
                <c:pt idx="0">
                  <c:v>36</c:v>
                </c:pt>
                <c:pt idx="1">
                  <c:v>24</c:v>
                </c:pt>
              </c:numCache>
            </c:numRef>
          </c:val>
          <c:extLst>
            <c:ext xmlns:c16="http://schemas.microsoft.com/office/drawing/2014/chart" uri="{C3380CC4-5D6E-409C-BE32-E72D297353CC}">
              <c16:uniqueId val="{00000001-8883-4A5B-86D2-F52AF612C166}"/>
            </c:ext>
          </c:extLst>
        </c:ser>
        <c:ser>
          <c:idx val="2"/>
          <c:order val="2"/>
          <c:tx>
            <c:strRef>
              <c:f>Sheet1!$D$1</c:f>
              <c:strCache>
                <c:ptCount val="1"/>
                <c:pt idx="0">
                  <c:v>Neither/nor</c:v>
                </c:pt>
              </c:strCache>
            </c:strRef>
          </c:tx>
          <c:spPr>
            <a:solidFill>
              <a:srgbClr val="FFFF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Length of time had to wait</c:v>
                </c:pt>
                <c:pt idx="1">
                  <c:v>Actual versus expected
                   waiting time</c:v>
                </c:pt>
              </c:strCache>
            </c:strRef>
          </c:cat>
          <c:val>
            <c:numRef>
              <c:f>Sheet1!$D$2:$D$3</c:f>
              <c:numCache>
                <c:formatCode>General</c:formatCode>
                <c:ptCount val="2"/>
                <c:pt idx="0">
                  <c:v>5</c:v>
                </c:pt>
                <c:pt idx="1">
                  <c:v>54</c:v>
                </c:pt>
              </c:numCache>
            </c:numRef>
          </c:val>
          <c:extLst>
            <c:ext xmlns:c16="http://schemas.microsoft.com/office/drawing/2014/chart" uri="{C3380CC4-5D6E-409C-BE32-E72D297353CC}">
              <c16:uniqueId val="{00000002-8883-4A5B-86D2-F52AF612C166}"/>
            </c:ext>
          </c:extLst>
        </c:ser>
        <c:ser>
          <c:idx val="3"/>
          <c:order val="3"/>
          <c:tx>
            <c:strRef>
              <c:f>Sheet1!$E$1</c:f>
              <c:strCache>
                <c:ptCount val="1"/>
                <c:pt idx="0">
                  <c:v>Fairly dissatisfied</c:v>
                </c:pt>
              </c:strCache>
            </c:strRef>
          </c:tx>
          <c:spPr>
            <a:solidFill>
              <a:srgbClr val="FF66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Length of time had to wait</c:v>
                </c:pt>
                <c:pt idx="1">
                  <c:v>Actual versus expected
                   waiting time</c:v>
                </c:pt>
              </c:strCache>
            </c:strRef>
          </c:cat>
          <c:val>
            <c:numRef>
              <c:f>Sheet1!$E$2:$E$3</c:f>
              <c:numCache>
                <c:formatCode>General</c:formatCode>
                <c:ptCount val="2"/>
                <c:pt idx="0">
                  <c:v>2</c:v>
                </c:pt>
                <c:pt idx="1">
                  <c:v>7</c:v>
                </c:pt>
              </c:numCache>
            </c:numRef>
          </c:val>
          <c:extLst>
            <c:ext xmlns:c16="http://schemas.microsoft.com/office/drawing/2014/chart" uri="{C3380CC4-5D6E-409C-BE32-E72D297353CC}">
              <c16:uniqueId val="{00000003-8883-4A5B-86D2-F52AF612C166}"/>
            </c:ext>
          </c:extLst>
        </c:ser>
        <c:ser>
          <c:idx val="4"/>
          <c:order val="4"/>
          <c:tx>
            <c:strRef>
              <c:f>Sheet1!$F$1</c:f>
              <c:strCache>
                <c:ptCount val="1"/>
                <c:pt idx="0">
                  <c:v>Very dissatisfied</c:v>
                </c:pt>
              </c:strCache>
            </c:strRef>
          </c:tx>
          <c:spPr>
            <a:solidFill>
              <a:srgbClr val="FF00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Length of time had to wait</c:v>
                </c:pt>
                <c:pt idx="1">
                  <c:v>Actual versus expected
                   waiting time</c:v>
                </c:pt>
              </c:strCache>
            </c:strRef>
          </c:cat>
          <c:val>
            <c:numRef>
              <c:f>Sheet1!$F$2:$F$3</c:f>
              <c:numCache>
                <c:formatCode>General</c:formatCode>
                <c:ptCount val="2"/>
                <c:pt idx="0">
                  <c:v>1</c:v>
                </c:pt>
                <c:pt idx="1">
                  <c:v>3</c:v>
                </c:pt>
              </c:numCache>
            </c:numRef>
          </c:val>
          <c:extLst>
            <c:ext xmlns:c16="http://schemas.microsoft.com/office/drawing/2014/chart" uri="{C3380CC4-5D6E-409C-BE32-E72D297353CC}">
              <c16:uniqueId val="{00000004-8883-4A5B-86D2-F52AF612C166}"/>
            </c:ext>
          </c:extLst>
        </c:ser>
        <c:dLbls>
          <c:showLegendKey val="0"/>
          <c:showVal val="0"/>
          <c:showCatName val="0"/>
          <c:showSerName val="0"/>
          <c:showPercent val="0"/>
          <c:showBubbleSize val="0"/>
        </c:dLbls>
        <c:gapWidth val="76"/>
        <c:overlap val="100"/>
        <c:axId val="780534080"/>
        <c:axId val="780538784"/>
      </c:barChart>
      <c:catAx>
        <c:axId val="780534080"/>
        <c:scaling>
          <c:orientation val="maxMin"/>
        </c:scaling>
        <c:delete val="1"/>
        <c:axPos val="l"/>
        <c:numFmt formatCode="General" sourceLinked="0"/>
        <c:majorTickMark val="out"/>
        <c:minorTickMark val="none"/>
        <c:tickLblPos val="nextTo"/>
        <c:crossAx val="780538784"/>
        <c:crosses val="autoZero"/>
        <c:auto val="1"/>
        <c:lblAlgn val="ctr"/>
        <c:lblOffset val="100"/>
        <c:noMultiLvlLbl val="0"/>
      </c:catAx>
      <c:valAx>
        <c:axId val="780538784"/>
        <c:scaling>
          <c:orientation val="minMax"/>
        </c:scaling>
        <c:delete val="1"/>
        <c:axPos val="t"/>
        <c:numFmt formatCode="0%" sourceLinked="1"/>
        <c:majorTickMark val="out"/>
        <c:minorTickMark val="none"/>
        <c:tickLblPos val="nextTo"/>
        <c:crossAx val="78053408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981401885216729"/>
          <c:y val="0.19921228476021327"/>
          <c:w val="0.69753203867373825"/>
          <c:h val="0.8007878666705911"/>
        </c:manualLayout>
      </c:layout>
      <c:barChart>
        <c:barDir val="bar"/>
        <c:grouping val="clustered"/>
        <c:varyColors val="0"/>
        <c:ser>
          <c:idx val="0"/>
          <c:order val="0"/>
          <c:tx>
            <c:strRef>
              <c:f>Sheet1!$B$1</c:f>
              <c:strCache>
                <c:ptCount val="1"/>
                <c:pt idx="0">
                  <c:v>Expected tram waiting time</c:v>
                </c:pt>
              </c:strCache>
            </c:strRef>
          </c:tx>
          <c:spPr>
            <a:solidFill>
              <a:srgbClr val="FF0000"/>
            </a:solidFill>
          </c:spPr>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Under 2 mins</c:v>
                </c:pt>
                <c:pt idx="1">
                  <c:v>2-5 mins</c:v>
                </c:pt>
                <c:pt idx="2">
                  <c:v>5-10 mins</c:v>
                </c:pt>
                <c:pt idx="3">
                  <c:v>10-15 mins</c:v>
                </c:pt>
                <c:pt idx="4">
                  <c:v>Over 15 mins</c:v>
                </c:pt>
              </c:strCache>
            </c:strRef>
          </c:cat>
          <c:val>
            <c:numRef>
              <c:f>Sheet1!$B$2:$B$6</c:f>
              <c:numCache>
                <c:formatCode>General</c:formatCode>
                <c:ptCount val="5"/>
                <c:pt idx="0">
                  <c:v>15</c:v>
                </c:pt>
                <c:pt idx="1">
                  <c:v>48</c:v>
                </c:pt>
                <c:pt idx="2">
                  <c:v>35</c:v>
                </c:pt>
                <c:pt idx="3">
                  <c:v>1</c:v>
                </c:pt>
                <c:pt idx="4">
                  <c:v>1</c:v>
                </c:pt>
              </c:numCache>
            </c:numRef>
          </c:val>
          <c:extLst>
            <c:ext xmlns:c16="http://schemas.microsoft.com/office/drawing/2014/chart" uri="{C3380CC4-5D6E-409C-BE32-E72D297353CC}">
              <c16:uniqueId val="{00000000-93C3-4847-B434-6A739259EAD3}"/>
            </c:ext>
          </c:extLst>
        </c:ser>
        <c:dLbls>
          <c:showLegendKey val="0"/>
          <c:showVal val="0"/>
          <c:showCatName val="0"/>
          <c:showSerName val="0"/>
          <c:showPercent val="0"/>
          <c:showBubbleSize val="0"/>
        </c:dLbls>
        <c:gapWidth val="81"/>
        <c:axId val="780531728"/>
        <c:axId val="780542312"/>
      </c:barChart>
      <c:catAx>
        <c:axId val="780531728"/>
        <c:scaling>
          <c:orientation val="maxMin"/>
        </c:scaling>
        <c:delete val="0"/>
        <c:axPos val="l"/>
        <c:numFmt formatCode="General" sourceLinked="1"/>
        <c:majorTickMark val="out"/>
        <c:minorTickMark val="none"/>
        <c:tickLblPos val="nextTo"/>
        <c:spPr>
          <a:ln>
            <a:noFill/>
          </a:ln>
        </c:spPr>
        <c:txPr>
          <a:bodyPr/>
          <a:lstStyle/>
          <a:p>
            <a:pPr>
              <a:defRPr sz="900" b="1">
                <a:solidFill>
                  <a:schemeClr val="tx1">
                    <a:lumMod val="75000"/>
                    <a:lumOff val="25000"/>
                  </a:schemeClr>
                </a:solidFill>
              </a:defRPr>
            </a:pPr>
            <a:endParaRPr lang="en-US"/>
          </a:p>
        </c:txPr>
        <c:crossAx val="780542312"/>
        <c:crosses val="autoZero"/>
        <c:auto val="1"/>
        <c:lblAlgn val="ctr"/>
        <c:lblOffset val="100"/>
        <c:noMultiLvlLbl val="0"/>
      </c:catAx>
      <c:valAx>
        <c:axId val="780542312"/>
        <c:scaling>
          <c:orientation val="minMax"/>
          <c:max val="60"/>
          <c:min val="0"/>
        </c:scaling>
        <c:delete val="1"/>
        <c:axPos val="t"/>
        <c:numFmt formatCode="General" sourceLinked="1"/>
        <c:majorTickMark val="out"/>
        <c:minorTickMark val="none"/>
        <c:tickLblPos val="nextTo"/>
        <c:crossAx val="780531728"/>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981401885216729"/>
          <c:y val="0.19921228476021327"/>
          <c:w val="0.69753203867373825"/>
          <c:h val="0.8007878666705911"/>
        </c:manualLayout>
      </c:layout>
      <c:barChart>
        <c:barDir val="bar"/>
        <c:grouping val="clustered"/>
        <c:varyColors val="0"/>
        <c:ser>
          <c:idx val="0"/>
          <c:order val="0"/>
          <c:tx>
            <c:strRef>
              <c:f>Sheet1!$B$1</c:f>
              <c:strCache>
                <c:ptCount val="1"/>
                <c:pt idx="0">
                  <c:v>Expected tram waiting time</c:v>
                </c:pt>
              </c:strCache>
            </c:strRef>
          </c:tx>
          <c:spPr>
            <a:solidFill>
              <a:srgbClr val="FF0000"/>
            </a:solidFill>
          </c:spPr>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Under 2 mins</c:v>
                </c:pt>
                <c:pt idx="1">
                  <c:v>2-5 mins</c:v>
                </c:pt>
                <c:pt idx="2">
                  <c:v>5-10 mins</c:v>
                </c:pt>
                <c:pt idx="3">
                  <c:v>10-15 mins</c:v>
                </c:pt>
                <c:pt idx="4">
                  <c:v>Over 15 mins</c:v>
                </c:pt>
              </c:strCache>
            </c:strRef>
          </c:cat>
          <c:val>
            <c:numRef>
              <c:f>Sheet1!$B$2:$B$6</c:f>
              <c:numCache>
                <c:formatCode>General</c:formatCode>
                <c:ptCount val="5"/>
                <c:pt idx="0">
                  <c:v>30</c:v>
                </c:pt>
                <c:pt idx="1">
                  <c:v>52</c:v>
                </c:pt>
                <c:pt idx="2">
                  <c:v>15</c:v>
                </c:pt>
                <c:pt idx="3">
                  <c:v>0</c:v>
                </c:pt>
                <c:pt idx="4">
                  <c:v>2</c:v>
                </c:pt>
              </c:numCache>
            </c:numRef>
          </c:val>
          <c:extLst>
            <c:ext xmlns:c16="http://schemas.microsoft.com/office/drawing/2014/chart" uri="{C3380CC4-5D6E-409C-BE32-E72D297353CC}">
              <c16:uniqueId val="{00000000-9056-4451-AF5C-97F74FA15107}"/>
            </c:ext>
          </c:extLst>
        </c:ser>
        <c:dLbls>
          <c:showLegendKey val="0"/>
          <c:showVal val="0"/>
          <c:showCatName val="0"/>
          <c:showSerName val="0"/>
          <c:showPercent val="0"/>
          <c:showBubbleSize val="0"/>
        </c:dLbls>
        <c:gapWidth val="81"/>
        <c:axId val="780534472"/>
        <c:axId val="780535648"/>
      </c:barChart>
      <c:catAx>
        <c:axId val="780534472"/>
        <c:scaling>
          <c:orientation val="maxMin"/>
        </c:scaling>
        <c:delete val="0"/>
        <c:axPos val="l"/>
        <c:numFmt formatCode="General" sourceLinked="1"/>
        <c:majorTickMark val="out"/>
        <c:minorTickMark val="none"/>
        <c:tickLblPos val="nextTo"/>
        <c:spPr>
          <a:ln>
            <a:noFill/>
          </a:ln>
        </c:spPr>
        <c:txPr>
          <a:bodyPr/>
          <a:lstStyle/>
          <a:p>
            <a:pPr>
              <a:defRPr sz="900" b="1">
                <a:solidFill>
                  <a:schemeClr val="tx1">
                    <a:lumMod val="75000"/>
                    <a:lumOff val="25000"/>
                  </a:schemeClr>
                </a:solidFill>
              </a:defRPr>
            </a:pPr>
            <a:endParaRPr lang="en-US"/>
          </a:p>
        </c:txPr>
        <c:crossAx val="780535648"/>
        <c:crosses val="autoZero"/>
        <c:auto val="1"/>
        <c:lblAlgn val="ctr"/>
        <c:lblOffset val="100"/>
        <c:noMultiLvlLbl val="0"/>
      </c:catAx>
      <c:valAx>
        <c:axId val="780535648"/>
        <c:scaling>
          <c:orientation val="minMax"/>
          <c:max val="60"/>
          <c:min val="0"/>
        </c:scaling>
        <c:delete val="1"/>
        <c:axPos val="t"/>
        <c:numFmt formatCode="General" sourceLinked="1"/>
        <c:majorTickMark val="out"/>
        <c:minorTickMark val="none"/>
        <c:tickLblPos val="nextTo"/>
        <c:crossAx val="780534472"/>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55893814215992"/>
          <c:y val="0.19921228476021327"/>
          <c:w val="0.59378717696459793"/>
          <c:h val="0.8007878666705911"/>
        </c:manualLayout>
      </c:layout>
      <c:barChart>
        <c:barDir val="bar"/>
        <c:grouping val="clustered"/>
        <c:varyColors val="0"/>
        <c:ser>
          <c:idx val="0"/>
          <c:order val="0"/>
          <c:tx>
            <c:strRef>
              <c:f>Sheet1!$B$1</c:f>
              <c:strCache>
                <c:ptCount val="1"/>
                <c:pt idx="0">
                  <c:v>Expected tram waiting time</c:v>
                </c:pt>
              </c:strCache>
            </c:strRef>
          </c:tx>
          <c:spPr>
            <a:solidFill>
              <a:srgbClr val="FF0000"/>
            </a:solidFill>
          </c:spPr>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Leaflet/paper timetable</c:v>
                </c:pt>
                <c:pt idx="1">
                  <c:v>Online</c:v>
                </c:pt>
                <c:pt idx="2">
                  <c:v>Live tram locator/timings</c:v>
                </c:pt>
                <c:pt idx="3">
                  <c:v>Disruption updates 
     via social media</c:v>
                </c:pt>
                <c:pt idx="4">
                  <c:v>Other</c:v>
                </c:pt>
              </c:strCache>
            </c:strRef>
          </c:cat>
          <c:val>
            <c:numRef>
              <c:f>Sheet1!$B$2:$B$6</c:f>
              <c:numCache>
                <c:formatCode>General</c:formatCode>
                <c:ptCount val="5"/>
                <c:pt idx="0">
                  <c:v>3</c:v>
                </c:pt>
                <c:pt idx="1">
                  <c:v>3</c:v>
                </c:pt>
                <c:pt idx="2">
                  <c:v>2</c:v>
                </c:pt>
                <c:pt idx="3">
                  <c:v>2</c:v>
                </c:pt>
                <c:pt idx="4">
                  <c:v>4</c:v>
                </c:pt>
              </c:numCache>
            </c:numRef>
          </c:val>
          <c:extLst>
            <c:ext xmlns:c16="http://schemas.microsoft.com/office/drawing/2014/chart" uri="{C3380CC4-5D6E-409C-BE32-E72D297353CC}">
              <c16:uniqueId val="{00000000-D1C9-42D1-972A-857482C32572}"/>
            </c:ext>
          </c:extLst>
        </c:ser>
        <c:dLbls>
          <c:showLegendKey val="0"/>
          <c:showVal val="0"/>
          <c:showCatName val="0"/>
          <c:showSerName val="0"/>
          <c:showPercent val="0"/>
          <c:showBubbleSize val="0"/>
        </c:dLbls>
        <c:gapWidth val="81"/>
        <c:axId val="780537216"/>
        <c:axId val="780539960"/>
      </c:barChart>
      <c:catAx>
        <c:axId val="780537216"/>
        <c:scaling>
          <c:orientation val="maxMin"/>
        </c:scaling>
        <c:delete val="0"/>
        <c:axPos val="l"/>
        <c:numFmt formatCode="General" sourceLinked="1"/>
        <c:majorTickMark val="out"/>
        <c:minorTickMark val="none"/>
        <c:tickLblPos val="nextTo"/>
        <c:spPr>
          <a:ln>
            <a:noFill/>
          </a:ln>
        </c:spPr>
        <c:txPr>
          <a:bodyPr/>
          <a:lstStyle/>
          <a:p>
            <a:pPr>
              <a:defRPr sz="900" b="1">
                <a:solidFill>
                  <a:schemeClr val="tx1">
                    <a:lumMod val="75000"/>
                    <a:lumOff val="25000"/>
                  </a:schemeClr>
                </a:solidFill>
              </a:defRPr>
            </a:pPr>
            <a:endParaRPr lang="en-US"/>
          </a:p>
        </c:txPr>
        <c:crossAx val="780539960"/>
        <c:crosses val="autoZero"/>
        <c:auto val="1"/>
        <c:lblAlgn val="ctr"/>
        <c:lblOffset val="100"/>
        <c:noMultiLvlLbl val="0"/>
      </c:catAx>
      <c:valAx>
        <c:axId val="780539960"/>
        <c:scaling>
          <c:orientation val="minMax"/>
          <c:max val="60"/>
          <c:min val="0"/>
        </c:scaling>
        <c:delete val="1"/>
        <c:axPos val="t"/>
        <c:numFmt formatCode="General" sourceLinked="1"/>
        <c:majorTickMark val="out"/>
        <c:minorTickMark val="none"/>
        <c:tickLblPos val="nextTo"/>
        <c:crossAx val="780537216"/>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701710211849306"/>
          <c:y val="0.19921228476021327"/>
          <c:w val="0.45891878188760743"/>
          <c:h val="0.8007878666705911"/>
        </c:manualLayout>
      </c:layout>
      <c:barChart>
        <c:barDir val="bar"/>
        <c:grouping val="clustered"/>
        <c:varyColors val="0"/>
        <c:ser>
          <c:idx val="0"/>
          <c:order val="0"/>
          <c:tx>
            <c:strRef>
              <c:f>Sheet1!$B$1</c:f>
              <c:strCache>
                <c:ptCount val="1"/>
                <c:pt idx="0">
                  <c:v>Expected tram waiting time</c:v>
                </c:pt>
              </c:strCache>
            </c:strRef>
          </c:tx>
          <c:spPr>
            <a:solidFill>
              <a:srgbClr val="FF0000"/>
            </a:solidFill>
          </c:spPr>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Electronic display</c:v>
                </c:pt>
                <c:pt idx="1">
                  <c:v>Information posters</c:v>
                </c:pt>
                <c:pt idx="2">
                  <c:v>Online</c:v>
                </c:pt>
                <c:pt idx="3">
                  <c:v>Live tram locator/timings</c:v>
                </c:pt>
                <c:pt idx="4">
                  <c:v>Disruption updates 
     via social media</c:v>
                </c:pt>
                <c:pt idx="5">
                  <c:v>Other</c:v>
                </c:pt>
              </c:strCache>
            </c:strRef>
          </c:cat>
          <c:val>
            <c:numRef>
              <c:f>Sheet1!$B$2:$B$7</c:f>
              <c:numCache>
                <c:formatCode>General</c:formatCode>
                <c:ptCount val="6"/>
                <c:pt idx="0">
                  <c:v>70</c:v>
                </c:pt>
                <c:pt idx="1">
                  <c:v>3</c:v>
                </c:pt>
                <c:pt idx="2">
                  <c:v>12</c:v>
                </c:pt>
                <c:pt idx="3">
                  <c:v>6</c:v>
                </c:pt>
                <c:pt idx="4">
                  <c:v>3</c:v>
                </c:pt>
                <c:pt idx="5">
                  <c:v>4</c:v>
                </c:pt>
              </c:numCache>
            </c:numRef>
          </c:val>
          <c:extLst>
            <c:ext xmlns:c16="http://schemas.microsoft.com/office/drawing/2014/chart" uri="{C3380CC4-5D6E-409C-BE32-E72D297353CC}">
              <c16:uniqueId val="{00000000-EA63-49B8-9207-5FBE983BA19D}"/>
            </c:ext>
          </c:extLst>
        </c:ser>
        <c:dLbls>
          <c:showLegendKey val="0"/>
          <c:showVal val="0"/>
          <c:showCatName val="0"/>
          <c:showSerName val="0"/>
          <c:showPercent val="0"/>
          <c:showBubbleSize val="0"/>
        </c:dLbls>
        <c:gapWidth val="81"/>
        <c:axId val="780538000"/>
        <c:axId val="780531336"/>
      </c:barChart>
      <c:catAx>
        <c:axId val="780538000"/>
        <c:scaling>
          <c:orientation val="maxMin"/>
        </c:scaling>
        <c:delete val="0"/>
        <c:axPos val="l"/>
        <c:numFmt formatCode="General" sourceLinked="1"/>
        <c:majorTickMark val="out"/>
        <c:minorTickMark val="none"/>
        <c:tickLblPos val="nextTo"/>
        <c:spPr>
          <a:ln>
            <a:noFill/>
          </a:ln>
        </c:spPr>
        <c:txPr>
          <a:bodyPr/>
          <a:lstStyle/>
          <a:p>
            <a:pPr>
              <a:defRPr sz="900" b="1">
                <a:solidFill>
                  <a:schemeClr val="tx1">
                    <a:lumMod val="75000"/>
                    <a:lumOff val="25000"/>
                  </a:schemeClr>
                </a:solidFill>
              </a:defRPr>
            </a:pPr>
            <a:endParaRPr lang="en-US"/>
          </a:p>
        </c:txPr>
        <c:crossAx val="780531336"/>
        <c:crosses val="autoZero"/>
        <c:auto val="1"/>
        <c:lblAlgn val="ctr"/>
        <c:lblOffset val="100"/>
        <c:noMultiLvlLbl val="0"/>
      </c:catAx>
      <c:valAx>
        <c:axId val="780531336"/>
        <c:scaling>
          <c:orientation val="minMax"/>
          <c:max val="60"/>
          <c:min val="0"/>
        </c:scaling>
        <c:delete val="1"/>
        <c:axPos val="t"/>
        <c:numFmt formatCode="General" sourceLinked="1"/>
        <c:majorTickMark val="out"/>
        <c:minorTickMark val="none"/>
        <c:tickLblPos val="nextTo"/>
        <c:crossAx val="780538000"/>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113744262405713"/>
          <c:y val="0.20038913300820982"/>
          <c:w val="0.42700948978020065"/>
          <c:h val="0.73271216991215538"/>
        </c:manualLayout>
      </c:layout>
      <c:barChart>
        <c:barDir val="bar"/>
        <c:grouping val="clustered"/>
        <c:varyColors val="0"/>
        <c:ser>
          <c:idx val="0"/>
          <c:order val="0"/>
          <c:tx>
            <c:strRef>
              <c:f>Sheet1!$B$1</c:f>
              <c:strCache>
                <c:ptCount val="1"/>
                <c:pt idx="0">
                  <c:v>Tram</c:v>
                </c:pt>
              </c:strCache>
            </c:strRef>
          </c:tx>
          <c:spPr>
            <a:solidFill>
              <a:srgbClr val="FF0000"/>
            </a:solidFill>
          </c:spPr>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Knew the trams ran frequently on this route</c:v>
                </c:pt>
                <c:pt idx="1">
                  <c:v>Already knew arrival times</c:v>
                </c:pt>
                <c:pt idx="2">
                  <c:v>Could not find the information</c:v>
                </c:pt>
                <c:pt idx="3">
                  <c:v>Didn't have time</c:v>
                </c:pt>
                <c:pt idx="4">
                  <c:v>Did not matter to me when tram was meant to arrive</c:v>
                </c:pt>
                <c:pt idx="5">
                  <c:v>Did not know when tram was meant to arrive</c:v>
                </c:pt>
              </c:strCache>
            </c:strRef>
          </c:cat>
          <c:val>
            <c:numRef>
              <c:f>Sheet1!$B$2:$B$7</c:f>
              <c:numCache>
                <c:formatCode>General</c:formatCode>
                <c:ptCount val="6"/>
                <c:pt idx="0">
                  <c:v>89</c:v>
                </c:pt>
                <c:pt idx="1">
                  <c:v>4</c:v>
                </c:pt>
                <c:pt idx="2">
                  <c:v>3</c:v>
                </c:pt>
                <c:pt idx="3">
                  <c:v>4</c:v>
                </c:pt>
                <c:pt idx="4">
                  <c:v>17</c:v>
                </c:pt>
              </c:numCache>
            </c:numRef>
          </c:val>
          <c:extLst>
            <c:ext xmlns:c16="http://schemas.microsoft.com/office/drawing/2014/chart" uri="{C3380CC4-5D6E-409C-BE32-E72D297353CC}">
              <c16:uniqueId val="{00000000-8391-4135-B8C7-7C403762E6D9}"/>
            </c:ext>
          </c:extLst>
        </c:ser>
        <c:dLbls>
          <c:showLegendKey val="0"/>
          <c:showVal val="0"/>
          <c:showCatName val="0"/>
          <c:showSerName val="0"/>
          <c:showPercent val="0"/>
          <c:showBubbleSize val="0"/>
        </c:dLbls>
        <c:gapWidth val="81"/>
        <c:axId val="780545448"/>
        <c:axId val="780554856"/>
      </c:barChart>
      <c:catAx>
        <c:axId val="780545448"/>
        <c:scaling>
          <c:orientation val="maxMin"/>
        </c:scaling>
        <c:delete val="0"/>
        <c:axPos val="l"/>
        <c:numFmt formatCode="General" sourceLinked="1"/>
        <c:majorTickMark val="out"/>
        <c:minorTickMark val="none"/>
        <c:tickLblPos val="nextTo"/>
        <c:spPr>
          <a:ln>
            <a:noFill/>
          </a:ln>
        </c:spPr>
        <c:txPr>
          <a:bodyPr/>
          <a:lstStyle/>
          <a:p>
            <a:pPr>
              <a:defRPr sz="900" b="1">
                <a:solidFill>
                  <a:schemeClr val="tx1">
                    <a:lumMod val="75000"/>
                    <a:lumOff val="25000"/>
                  </a:schemeClr>
                </a:solidFill>
              </a:defRPr>
            </a:pPr>
            <a:endParaRPr lang="en-US"/>
          </a:p>
        </c:txPr>
        <c:crossAx val="780554856"/>
        <c:crosses val="autoZero"/>
        <c:auto val="1"/>
        <c:lblAlgn val="ctr"/>
        <c:lblOffset val="100"/>
        <c:noMultiLvlLbl val="0"/>
      </c:catAx>
      <c:valAx>
        <c:axId val="780554856"/>
        <c:scaling>
          <c:orientation val="minMax"/>
          <c:max val="80"/>
          <c:min val="-15"/>
        </c:scaling>
        <c:delete val="1"/>
        <c:axPos val="t"/>
        <c:numFmt formatCode="General" sourceLinked="1"/>
        <c:majorTickMark val="out"/>
        <c:minorTickMark val="none"/>
        <c:tickLblPos val="nextTo"/>
        <c:crossAx val="780545448"/>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747327035673608"/>
          <c:y val="4.2422483126443672E-2"/>
          <c:w val="0.79028616640071259"/>
          <c:h val="0.9163764036199723"/>
        </c:manualLayout>
      </c:layout>
      <c:barChart>
        <c:barDir val="bar"/>
        <c:grouping val="percentStacked"/>
        <c:varyColors val="0"/>
        <c:ser>
          <c:idx val="0"/>
          <c:order val="0"/>
          <c:tx>
            <c:strRef>
              <c:f>Sheet1!$B$1</c:f>
              <c:strCache>
                <c:ptCount val="1"/>
                <c:pt idx="0">
                  <c:v>Very satisfied</c:v>
                </c:pt>
              </c:strCache>
            </c:strRef>
          </c:tx>
          <c:spPr>
            <a:solidFill>
              <a:srgbClr val="00B050"/>
            </a:solidFill>
          </c:spPr>
          <c:invertIfNegative val="0"/>
          <c:dLbls>
            <c:spPr>
              <a:noFill/>
              <a:ln>
                <a:noFill/>
              </a:ln>
              <a:effectLst/>
            </c:spPr>
            <c:txPr>
              <a:bodyPr/>
              <a:lstStyle/>
              <a:p>
                <a:pPr>
                  <a:defRPr sz="9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Time taken 
   to board</c:v>
                </c:pt>
                <c:pt idx="1">
                  <c:v>Ease of getting
     on/off tram</c:v>
                </c:pt>
                <c:pt idx="2">
                  <c:v>Exterior cleanliness</c:v>
                </c:pt>
                <c:pt idx="3">
                  <c:v>     Route/destination
information on tram</c:v>
                </c:pt>
              </c:strCache>
            </c:strRef>
          </c:cat>
          <c:val>
            <c:numRef>
              <c:f>Sheet1!$B$2:$B$5</c:f>
              <c:numCache>
                <c:formatCode>0;;;</c:formatCode>
                <c:ptCount val="4"/>
                <c:pt idx="0">
                  <c:v>65</c:v>
                </c:pt>
                <c:pt idx="1">
                  <c:v>63</c:v>
                </c:pt>
                <c:pt idx="2">
                  <c:v>55</c:v>
                </c:pt>
                <c:pt idx="3">
                  <c:v>56</c:v>
                </c:pt>
              </c:numCache>
            </c:numRef>
          </c:val>
          <c:extLst>
            <c:ext xmlns:c16="http://schemas.microsoft.com/office/drawing/2014/chart" uri="{C3380CC4-5D6E-409C-BE32-E72D297353CC}">
              <c16:uniqueId val="{00000000-EDFA-4391-9195-03B9EC459449}"/>
            </c:ext>
          </c:extLst>
        </c:ser>
        <c:ser>
          <c:idx val="1"/>
          <c:order val="1"/>
          <c:tx>
            <c:strRef>
              <c:f>Sheet1!$C$1</c:f>
              <c:strCache>
                <c:ptCount val="1"/>
                <c:pt idx="0">
                  <c:v>Fairly satisfied</c:v>
                </c:pt>
              </c:strCache>
            </c:strRef>
          </c:tx>
          <c:spPr>
            <a:solidFill>
              <a:srgbClr val="99FF66"/>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Time taken 
   to board</c:v>
                </c:pt>
                <c:pt idx="1">
                  <c:v>Ease of getting
     on/off tram</c:v>
                </c:pt>
                <c:pt idx="2">
                  <c:v>Exterior cleanliness</c:v>
                </c:pt>
                <c:pt idx="3">
                  <c:v>     Route/destination
information on tram</c:v>
                </c:pt>
              </c:strCache>
            </c:strRef>
          </c:cat>
          <c:val>
            <c:numRef>
              <c:f>Sheet1!$C$2:$C$5</c:f>
              <c:numCache>
                <c:formatCode>0;;;</c:formatCode>
                <c:ptCount val="4"/>
                <c:pt idx="0">
                  <c:v>28</c:v>
                </c:pt>
                <c:pt idx="1">
                  <c:v>29</c:v>
                </c:pt>
                <c:pt idx="2">
                  <c:v>36</c:v>
                </c:pt>
                <c:pt idx="3">
                  <c:v>32</c:v>
                </c:pt>
              </c:numCache>
            </c:numRef>
          </c:val>
          <c:extLst>
            <c:ext xmlns:c16="http://schemas.microsoft.com/office/drawing/2014/chart" uri="{C3380CC4-5D6E-409C-BE32-E72D297353CC}">
              <c16:uniqueId val="{00000001-EDFA-4391-9195-03B9EC459449}"/>
            </c:ext>
          </c:extLst>
        </c:ser>
        <c:ser>
          <c:idx val="2"/>
          <c:order val="2"/>
          <c:tx>
            <c:strRef>
              <c:f>Sheet1!$D$1</c:f>
              <c:strCache>
                <c:ptCount val="1"/>
                <c:pt idx="0">
                  <c:v>Neither/nor </c:v>
                </c:pt>
              </c:strCache>
            </c:strRef>
          </c:tx>
          <c:spPr>
            <a:solidFill>
              <a:srgbClr val="FFFF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Time taken 
   to board</c:v>
                </c:pt>
                <c:pt idx="1">
                  <c:v>Ease of getting
     on/off tram</c:v>
                </c:pt>
                <c:pt idx="2">
                  <c:v>Exterior cleanliness</c:v>
                </c:pt>
                <c:pt idx="3">
                  <c:v>     Route/destination
information on tram</c:v>
                </c:pt>
              </c:strCache>
            </c:strRef>
          </c:cat>
          <c:val>
            <c:numRef>
              <c:f>Sheet1!$D$2:$D$5</c:f>
              <c:numCache>
                <c:formatCode>0;;;</c:formatCode>
                <c:ptCount val="4"/>
                <c:pt idx="0">
                  <c:v>6</c:v>
                </c:pt>
                <c:pt idx="1">
                  <c:v>4</c:v>
                </c:pt>
                <c:pt idx="2">
                  <c:v>8</c:v>
                </c:pt>
                <c:pt idx="3">
                  <c:v>10</c:v>
                </c:pt>
              </c:numCache>
            </c:numRef>
          </c:val>
          <c:extLst>
            <c:ext xmlns:c16="http://schemas.microsoft.com/office/drawing/2014/chart" uri="{C3380CC4-5D6E-409C-BE32-E72D297353CC}">
              <c16:uniqueId val="{00000002-EDFA-4391-9195-03B9EC459449}"/>
            </c:ext>
          </c:extLst>
        </c:ser>
        <c:ser>
          <c:idx val="3"/>
          <c:order val="3"/>
          <c:tx>
            <c:strRef>
              <c:f>Sheet1!$E$1</c:f>
              <c:strCache>
                <c:ptCount val="1"/>
                <c:pt idx="0">
                  <c:v>Fairly dissatisfied</c:v>
                </c:pt>
              </c:strCache>
            </c:strRef>
          </c:tx>
          <c:spPr>
            <a:solidFill>
              <a:srgbClr val="FF66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Time taken 
   to board</c:v>
                </c:pt>
                <c:pt idx="1">
                  <c:v>Ease of getting
     on/off tram</c:v>
                </c:pt>
                <c:pt idx="2">
                  <c:v>Exterior cleanliness</c:v>
                </c:pt>
                <c:pt idx="3">
                  <c:v>     Route/destination
information on tram</c:v>
                </c:pt>
              </c:strCache>
            </c:strRef>
          </c:cat>
          <c:val>
            <c:numRef>
              <c:f>Sheet1!$E$2:$E$5</c:f>
              <c:numCache>
                <c:formatCode>0;;;</c:formatCode>
                <c:ptCount val="4"/>
                <c:pt idx="0">
                  <c:v>1</c:v>
                </c:pt>
                <c:pt idx="1">
                  <c:v>2</c:v>
                </c:pt>
                <c:pt idx="2">
                  <c:v>1</c:v>
                </c:pt>
                <c:pt idx="3">
                  <c:v>1</c:v>
                </c:pt>
              </c:numCache>
            </c:numRef>
          </c:val>
          <c:extLst>
            <c:ext xmlns:c16="http://schemas.microsoft.com/office/drawing/2014/chart" uri="{C3380CC4-5D6E-409C-BE32-E72D297353CC}">
              <c16:uniqueId val="{00000003-EDFA-4391-9195-03B9EC459449}"/>
            </c:ext>
          </c:extLst>
        </c:ser>
        <c:ser>
          <c:idx val="4"/>
          <c:order val="4"/>
          <c:tx>
            <c:strRef>
              <c:f>Sheet1!$F$1</c:f>
              <c:strCache>
                <c:ptCount val="1"/>
                <c:pt idx="0">
                  <c:v>Very dissatisfied</c:v>
                </c:pt>
              </c:strCache>
            </c:strRef>
          </c:tx>
          <c:spPr>
            <a:solidFill>
              <a:srgbClr val="FF00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Time taken 
   to board</c:v>
                </c:pt>
                <c:pt idx="1">
                  <c:v>Ease of getting
     on/off tram</c:v>
                </c:pt>
                <c:pt idx="2">
                  <c:v>Exterior cleanliness</c:v>
                </c:pt>
                <c:pt idx="3">
                  <c:v>     Route/destination
information on tram</c:v>
                </c:pt>
              </c:strCache>
            </c:strRef>
          </c:cat>
          <c:val>
            <c:numRef>
              <c:f>Sheet1!$F$2:$F$5</c:f>
              <c:numCache>
                <c:formatCode>0;;;</c:formatCode>
                <c:ptCount val="4"/>
                <c:pt idx="0">
                  <c:v>0</c:v>
                </c:pt>
                <c:pt idx="1">
                  <c:v>1</c:v>
                </c:pt>
                <c:pt idx="2">
                  <c:v>0</c:v>
                </c:pt>
              </c:numCache>
            </c:numRef>
          </c:val>
          <c:extLst>
            <c:ext xmlns:c16="http://schemas.microsoft.com/office/drawing/2014/chart" uri="{C3380CC4-5D6E-409C-BE32-E72D297353CC}">
              <c16:uniqueId val="{00000004-EDFA-4391-9195-03B9EC459449}"/>
            </c:ext>
          </c:extLst>
        </c:ser>
        <c:dLbls>
          <c:showLegendKey val="0"/>
          <c:showVal val="0"/>
          <c:showCatName val="0"/>
          <c:showSerName val="0"/>
          <c:showPercent val="0"/>
          <c:showBubbleSize val="0"/>
        </c:dLbls>
        <c:gapWidth val="76"/>
        <c:overlap val="100"/>
        <c:axId val="780544272"/>
        <c:axId val="780555640"/>
      </c:barChart>
      <c:catAx>
        <c:axId val="780544272"/>
        <c:scaling>
          <c:orientation val="maxMin"/>
        </c:scaling>
        <c:delete val="0"/>
        <c:axPos val="l"/>
        <c:numFmt formatCode="General" sourceLinked="0"/>
        <c:majorTickMark val="out"/>
        <c:minorTickMark val="none"/>
        <c:tickLblPos val="nextTo"/>
        <c:spPr>
          <a:ln>
            <a:noFill/>
          </a:ln>
        </c:spPr>
        <c:txPr>
          <a:bodyPr/>
          <a:lstStyle/>
          <a:p>
            <a:pPr>
              <a:defRPr sz="850" b="1">
                <a:solidFill>
                  <a:schemeClr val="tx1">
                    <a:lumMod val="75000"/>
                    <a:lumOff val="25000"/>
                  </a:schemeClr>
                </a:solidFill>
                <a:latin typeface="+mn-lt"/>
                <a:ea typeface="Meiryo" pitchFamily="34" charset="-128"/>
                <a:cs typeface="Arial" pitchFamily="34" charset="0"/>
              </a:defRPr>
            </a:pPr>
            <a:endParaRPr lang="en-US"/>
          </a:p>
        </c:txPr>
        <c:crossAx val="780555640"/>
        <c:crosses val="autoZero"/>
        <c:auto val="1"/>
        <c:lblAlgn val="ctr"/>
        <c:lblOffset val="100"/>
        <c:noMultiLvlLbl val="0"/>
      </c:catAx>
      <c:valAx>
        <c:axId val="780555640"/>
        <c:scaling>
          <c:orientation val="minMax"/>
        </c:scaling>
        <c:delete val="1"/>
        <c:axPos val="t"/>
        <c:numFmt formatCode="0%" sourceLinked="1"/>
        <c:majorTickMark val="out"/>
        <c:minorTickMark val="none"/>
        <c:tickLblPos val="nextTo"/>
        <c:crossAx val="780544272"/>
        <c:crosses val="autoZero"/>
        <c:crossBetween val="between"/>
      </c:valAx>
    </c:plotArea>
    <c:legend>
      <c:legendPos val="t"/>
      <c:layout>
        <c:manualLayout>
          <c:xMode val="edge"/>
          <c:yMode val="edge"/>
          <c:x val="4.9500339024457343E-2"/>
          <c:y val="0.93516034339069587"/>
          <c:w val="0.89999998269842019"/>
          <c:h val="5.2003863339251916E-2"/>
        </c:manualLayout>
      </c:layout>
      <c:overlay val="0"/>
      <c:txPr>
        <a:bodyPr/>
        <a:lstStyle/>
        <a:p>
          <a:pPr>
            <a:defRPr sz="900" b="1">
              <a:solidFill>
                <a:schemeClr val="tx1">
                  <a:lumMod val="75000"/>
                  <a:lumOff val="25000"/>
                </a:schemeClr>
              </a:solidFill>
              <a:latin typeface="+mj-lt"/>
              <a:cs typeface="Tahoma"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747327035673608"/>
          <c:y val="4.2422483126443672E-2"/>
          <c:w val="0.79028616640071259"/>
          <c:h val="0.9163764036199723"/>
        </c:manualLayout>
      </c:layout>
      <c:barChart>
        <c:barDir val="bar"/>
        <c:grouping val="percentStacked"/>
        <c:varyColors val="0"/>
        <c:ser>
          <c:idx val="0"/>
          <c:order val="0"/>
          <c:tx>
            <c:strRef>
              <c:f>Sheet1!$B$1</c:f>
              <c:strCache>
                <c:ptCount val="1"/>
                <c:pt idx="0">
                  <c:v>Very satisfied</c:v>
                </c:pt>
              </c:strCache>
            </c:strRef>
          </c:tx>
          <c:spPr>
            <a:solidFill>
              <a:srgbClr val="00B050"/>
            </a:solidFill>
          </c:spPr>
          <c:invertIfNegative val="0"/>
          <c:dLbls>
            <c:spPr>
              <a:noFill/>
              <a:ln>
                <a:noFill/>
              </a:ln>
              <a:effectLst/>
            </c:spPr>
            <c:txPr>
              <a:bodyPr/>
              <a:lstStyle/>
              <a:p>
                <a:pPr>
                  <a:defRPr sz="9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Interior cleanliness/condition</c:v>
                </c:pt>
                <c:pt idx="1">
                  <c:v>Information provided inside the tram</c:v>
                </c:pt>
                <c:pt idx="2">
                  <c:v>Personal security</c:v>
                </c:pt>
                <c:pt idx="3">
                  <c:v>Temperature inside the tram</c:v>
                </c:pt>
                <c:pt idx="4">
                  <c:v>Provision of grab rails</c:v>
                </c:pt>
                <c:pt idx="5">
                  <c:v>Availability of seating or space to stand</c:v>
                </c:pt>
                <c:pt idx="6">
                  <c:v>Amount of personal space</c:v>
                </c:pt>
                <c:pt idx="7">
                  <c:v>Comfort of the seats</c:v>
                </c:pt>
              </c:strCache>
            </c:strRef>
          </c:cat>
          <c:val>
            <c:numRef>
              <c:f>Sheet1!$B$2:$B$9</c:f>
              <c:numCache>
                <c:formatCode>0;;;</c:formatCode>
                <c:ptCount val="8"/>
                <c:pt idx="0">
                  <c:v>55</c:v>
                </c:pt>
                <c:pt idx="1">
                  <c:v>56</c:v>
                </c:pt>
                <c:pt idx="2">
                  <c:v>44</c:v>
                </c:pt>
                <c:pt idx="3">
                  <c:v>38</c:v>
                </c:pt>
                <c:pt idx="4">
                  <c:v>35</c:v>
                </c:pt>
                <c:pt idx="5">
                  <c:v>37</c:v>
                </c:pt>
                <c:pt idx="6">
                  <c:v>29</c:v>
                </c:pt>
                <c:pt idx="7">
                  <c:v>27</c:v>
                </c:pt>
              </c:numCache>
            </c:numRef>
          </c:val>
          <c:extLst>
            <c:ext xmlns:c16="http://schemas.microsoft.com/office/drawing/2014/chart" uri="{C3380CC4-5D6E-409C-BE32-E72D297353CC}">
              <c16:uniqueId val="{00000000-5A0E-4E19-80B0-0C72A36004A1}"/>
            </c:ext>
          </c:extLst>
        </c:ser>
        <c:ser>
          <c:idx val="1"/>
          <c:order val="1"/>
          <c:tx>
            <c:strRef>
              <c:f>Sheet1!$C$1</c:f>
              <c:strCache>
                <c:ptCount val="1"/>
                <c:pt idx="0">
                  <c:v>Fairly satisfied</c:v>
                </c:pt>
              </c:strCache>
            </c:strRef>
          </c:tx>
          <c:spPr>
            <a:solidFill>
              <a:srgbClr val="99FF66"/>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Interior cleanliness/condition</c:v>
                </c:pt>
                <c:pt idx="1">
                  <c:v>Information provided inside the tram</c:v>
                </c:pt>
                <c:pt idx="2">
                  <c:v>Personal security</c:v>
                </c:pt>
                <c:pt idx="3">
                  <c:v>Temperature inside the tram</c:v>
                </c:pt>
                <c:pt idx="4">
                  <c:v>Provision of grab rails</c:v>
                </c:pt>
                <c:pt idx="5">
                  <c:v>Availability of seating or space to stand</c:v>
                </c:pt>
                <c:pt idx="6">
                  <c:v>Amount of personal space</c:v>
                </c:pt>
                <c:pt idx="7">
                  <c:v>Comfort of the seats</c:v>
                </c:pt>
              </c:strCache>
            </c:strRef>
          </c:cat>
          <c:val>
            <c:numRef>
              <c:f>Sheet1!$C$2:$C$9</c:f>
              <c:numCache>
                <c:formatCode>0;;;</c:formatCode>
                <c:ptCount val="8"/>
                <c:pt idx="0">
                  <c:v>36</c:v>
                </c:pt>
                <c:pt idx="1">
                  <c:v>32</c:v>
                </c:pt>
                <c:pt idx="2">
                  <c:v>39</c:v>
                </c:pt>
                <c:pt idx="3">
                  <c:v>39</c:v>
                </c:pt>
                <c:pt idx="4">
                  <c:v>38</c:v>
                </c:pt>
                <c:pt idx="5">
                  <c:v>29</c:v>
                </c:pt>
                <c:pt idx="6">
                  <c:v>36</c:v>
                </c:pt>
                <c:pt idx="7">
                  <c:v>31</c:v>
                </c:pt>
              </c:numCache>
            </c:numRef>
          </c:val>
          <c:extLst>
            <c:ext xmlns:c16="http://schemas.microsoft.com/office/drawing/2014/chart" uri="{C3380CC4-5D6E-409C-BE32-E72D297353CC}">
              <c16:uniqueId val="{00000001-5A0E-4E19-80B0-0C72A36004A1}"/>
            </c:ext>
          </c:extLst>
        </c:ser>
        <c:ser>
          <c:idx val="2"/>
          <c:order val="2"/>
          <c:tx>
            <c:strRef>
              <c:f>Sheet1!$D$1</c:f>
              <c:strCache>
                <c:ptCount val="1"/>
                <c:pt idx="0">
                  <c:v>Neither/nor </c:v>
                </c:pt>
              </c:strCache>
            </c:strRef>
          </c:tx>
          <c:spPr>
            <a:solidFill>
              <a:srgbClr val="FFFF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Interior cleanliness/condition</c:v>
                </c:pt>
                <c:pt idx="1">
                  <c:v>Information provided inside the tram</c:v>
                </c:pt>
                <c:pt idx="2">
                  <c:v>Personal security</c:v>
                </c:pt>
                <c:pt idx="3">
                  <c:v>Temperature inside the tram</c:v>
                </c:pt>
                <c:pt idx="4">
                  <c:v>Provision of grab rails</c:v>
                </c:pt>
                <c:pt idx="5">
                  <c:v>Availability of seating or space to stand</c:v>
                </c:pt>
                <c:pt idx="6">
                  <c:v>Amount of personal space</c:v>
                </c:pt>
                <c:pt idx="7">
                  <c:v>Comfort of the seats</c:v>
                </c:pt>
              </c:strCache>
            </c:strRef>
          </c:cat>
          <c:val>
            <c:numRef>
              <c:f>Sheet1!$D$2:$D$9</c:f>
              <c:numCache>
                <c:formatCode>0;;;</c:formatCode>
                <c:ptCount val="8"/>
                <c:pt idx="0">
                  <c:v>8</c:v>
                </c:pt>
                <c:pt idx="1">
                  <c:v>10</c:v>
                </c:pt>
                <c:pt idx="2">
                  <c:v>13</c:v>
                </c:pt>
                <c:pt idx="3">
                  <c:v>13</c:v>
                </c:pt>
                <c:pt idx="4">
                  <c:v>13</c:v>
                </c:pt>
                <c:pt idx="5">
                  <c:v>16</c:v>
                </c:pt>
                <c:pt idx="6">
                  <c:v>13</c:v>
                </c:pt>
                <c:pt idx="7">
                  <c:v>17</c:v>
                </c:pt>
              </c:numCache>
            </c:numRef>
          </c:val>
          <c:extLst>
            <c:ext xmlns:c16="http://schemas.microsoft.com/office/drawing/2014/chart" uri="{C3380CC4-5D6E-409C-BE32-E72D297353CC}">
              <c16:uniqueId val="{00000002-5A0E-4E19-80B0-0C72A36004A1}"/>
            </c:ext>
          </c:extLst>
        </c:ser>
        <c:ser>
          <c:idx val="3"/>
          <c:order val="3"/>
          <c:tx>
            <c:strRef>
              <c:f>Sheet1!$E$1</c:f>
              <c:strCache>
                <c:ptCount val="1"/>
                <c:pt idx="0">
                  <c:v>Fairly dissatisfied</c:v>
                </c:pt>
              </c:strCache>
            </c:strRef>
          </c:tx>
          <c:spPr>
            <a:solidFill>
              <a:srgbClr val="FF66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Interior cleanliness/condition</c:v>
                </c:pt>
                <c:pt idx="1">
                  <c:v>Information provided inside the tram</c:v>
                </c:pt>
                <c:pt idx="2">
                  <c:v>Personal security</c:v>
                </c:pt>
                <c:pt idx="3">
                  <c:v>Temperature inside the tram</c:v>
                </c:pt>
                <c:pt idx="4">
                  <c:v>Provision of grab rails</c:v>
                </c:pt>
                <c:pt idx="5">
                  <c:v>Availability of seating or space to stand</c:v>
                </c:pt>
                <c:pt idx="6">
                  <c:v>Amount of personal space</c:v>
                </c:pt>
                <c:pt idx="7">
                  <c:v>Comfort of the seats</c:v>
                </c:pt>
              </c:strCache>
            </c:strRef>
          </c:cat>
          <c:val>
            <c:numRef>
              <c:f>Sheet1!$E$2:$E$9</c:f>
              <c:numCache>
                <c:formatCode>0;;;</c:formatCode>
                <c:ptCount val="8"/>
                <c:pt idx="0">
                  <c:v>1</c:v>
                </c:pt>
                <c:pt idx="1">
                  <c:v>1</c:v>
                </c:pt>
                <c:pt idx="2">
                  <c:v>2</c:v>
                </c:pt>
                <c:pt idx="3">
                  <c:v>6</c:v>
                </c:pt>
                <c:pt idx="4">
                  <c:v>8</c:v>
                </c:pt>
                <c:pt idx="5">
                  <c:v>10</c:v>
                </c:pt>
                <c:pt idx="6">
                  <c:v>14</c:v>
                </c:pt>
                <c:pt idx="7">
                  <c:v>15</c:v>
                </c:pt>
              </c:numCache>
            </c:numRef>
          </c:val>
          <c:extLst>
            <c:ext xmlns:c16="http://schemas.microsoft.com/office/drawing/2014/chart" uri="{C3380CC4-5D6E-409C-BE32-E72D297353CC}">
              <c16:uniqueId val="{00000003-5A0E-4E19-80B0-0C72A36004A1}"/>
            </c:ext>
          </c:extLst>
        </c:ser>
        <c:ser>
          <c:idx val="4"/>
          <c:order val="4"/>
          <c:tx>
            <c:strRef>
              <c:f>Sheet1!$F$1</c:f>
              <c:strCache>
                <c:ptCount val="1"/>
                <c:pt idx="0">
                  <c:v>Very dissatisfied</c:v>
                </c:pt>
              </c:strCache>
            </c:strRef>
          </c:tx>
          <c:spPr>
            <a:solidFill>
              <a:srgbClr val="FF00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Interior cleanliness/condition</c:v>
                </c:pt>
                <c:pt idx="1">
                  <c:v>Information provided inside the tram</c:v>
                </c:pt>
                <c:pt idx="2">
                  <c:v>Personal security</c:v>
                </c:pt>
                <c:pt idx="3">
                  <c:v>Temperature inside the tram</c:v>
                </c:pt>
                <c:pt idx="4">
                  <c:v>Provision of grab rails</c:v>
                </c:pt>
                <c:pt idx="5">
                  <c:v>Availability of seating or space to stand</c:v>
                </c:pt>
                <c:pt idx="6">
                  <c:v>Amount of personal space</c:v>
                </c:pt>
                <c:pt idx="7">
                  <c:v>Comfort of the seats</c:v>
                </c:pt>
              </c:strCache>
            </c:strRef>
          </c:cat>
          <c:val>
            <c:numRef>
              <c:f>Sheet1!$F$2:$F$9</c:f>
              <c:numCache>
                <c:formatCode>0;;;</c:formatCode>
                <c:ptCount val="8"/>
                <c:pt idx="0">
                  <c:v>0</c:v>
                </c:pt>
                <c:pt idx="1">
                  <c:v>0</c:v>
                </c:pt>
                <c:pt idx="2">
                  <c:v>2</c:v>
                </c:pt>
                <c:pt idx="3">
                  <c:v>4</c:v>
                </c:pt>
                <c:pt idx="4">
                  <c:v>6</c:v>
                </c:pt>
                <c:pt idx="5">
                  <c:v>8</c:v>
                </c:pt>
                <c:pt idx="6">
                  <c:v>8</c:v>
                </c:pt>
                <c:pt idx="7">
                  <c:v>10</c:v>
                </c:pt>
              </c:numCache>
            </c:numRef>
          </c:val>
          <c:extLst>
            <c:ext xmlns:c16="http://schemas.microsoft.com/office/drawing/2014/chart" uri="{C3380CC4-5D6E-409C-BE32-E72D297353CC}">
              <c16:uniqueId val="{00000004-5A0E-4E19-80B0-0C72A36004A1}"/>
            </c:ext>
          </c:extLst>
        </c:ser>
        <c:dLbls>
          <c:showLegendKey val="0"/>
          <c:showVal val="0"/>
          <c:showCatName val="0"/>
          <c:showSerName val="0"/>
          <c:showPercent val="0"/>
          <c:showBubbleSize val="0"/>
        </c:dLbls>
        <c:gapWidth val="76"/>
        <c:overlap val="100"/>
        <c:axId val="780547800"/>
        <c:axId val="780547016"/>
      </c:barChart>
      <c:catAx>
        <c:axId val="780547800"/>
        <c:scaling>
          <c:orientation val="maxMin"/>
        </c:scaling>
        <c:delete val="0"/>
        <c:axPos val="l"/>
        <c:numFmt formatCode="General" sourceLinked="0"/>
        <c:majorTickMark val="out"/>
        <c:minorTickMark val="none"/>
        <c:tickLblPos val="nextTo"/>
        <c:spPr>
          <a:ln>
            <a:noFill/>
          </a:ln>
        </c:spPr>
        <c:txPr>
          <a:bodyPr/>
          <a:lstStyle/>
          <a:p>
            <a:pPr>
              <a:defRPr sz="850" b="1">
                <a:solidFill>
                  <a:schemeClr val="tx1">
                    <a:lumMod val="75000"/>
                    <a:lumOff val="25000"/>
                  </a:schemeClr>
                </a:solidFill>
                <a:latin typeface="+mn-lt"/>
                <a:ea typeface="Meiryo" pitchFamily="34" charset="-128"/>
                <a:cs typeface="Arial" pitchFamily="34" charset="0"/>
              </a:defRPr>
            </a:pPr>
            <a:endParaRPr lang="en-US"/>
          </a:p>
        </c:txPr>
        <c:crossAx val="780547016"/>
        <c:crosses val="autoZero"/>
        <c:auto val="1"/>
        <c:lblAlgn val="ctr"/>
        <c:lblOffset val="100"/>
        <c:noMultiLvlLbl val="0"/>
      </c:catAx>
      <c:valAx>
        <c:axId val="780547016"/>
        <c:scaling>
          <c:orientation val="minMax"/>
        </c:scaling>
        <c:delete val="1"/>
        <c:axPos val="t"/>
        <c:numFmt formatCode="0%" sourceLinked="1"/>
        <c:majorTickMark val="out"/>
        <c:minorTickMark val="none"/>
        <c:tickLblPos val="nextTo"/>
        <c:crossAx val="780547800"/>
        <c:crosses val="autoZero"/>
        <c:crossBetween val="between"/>
      </c:valAx>
    </c:plotArea>
    <c:legend>
      <c:legendPos val="t"/>
      <c:layout>
        <c:manualLayout>
          <c:xMode val="edge"/>
          <c:yMode val="edge"/>
          <c:x val="4.9500339024457343E-2"/>
          <c:y val="0.93516034339069587"/>
          <c:w val="0.89999998269842019"/>
          <c:h val="5.2003863339251916E-2"/>
        </c:manualLayout>
      </c:layout>
      <c:overlay val="0"/>
      <c:txPr>
        <a:bodyPr/>
        <a:lstStyle/>
        <a:p>
          <a:pPr>
            <a:defRPr sz="900" b="1">
              <a:solidFill>
                <a:schemeClr val="tx1">
                  <a:lumMod val="75000"/>
                  <a:lumOff val="25000"/>
                </a:schemeClr>
              </a:solidFill>
              <a:latin typeface="+mj-lt"/>
              <a:cs typeface="Tahoma"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218149218859621"/>
          <c:y val="4.2422483126443672E-2"/>
          <c:w val="0.71557794456885238"/>
          <c:h val="0.9163764036199723"/>
        </c:manualLayout>
      </c:layout>
      <c:barChart>
        <c:barDir val="bar"/>
        <c:grouping val="percentStacked"/>
        <c:varyColors val="0"/>
        <c:ser>
          <c:idx val="0"/>
          <c:order val="0"/>
          <c:tx>
            <c:strRef>
              <c:f>Sheet1!$B$1</c:f>
              <c:strCache>
                <c:ptCount val="1"/>
                <c:pt idx="0">
                  <c:v>Very satisfied</c:v>
                </c:pt>
              </c:strCache>
            </c:strRef>
          </c:tx>
          <c:spPr>
            <a:solidFill>
              <a:srgbClr val="00B050"/>
            </a:solidFill>
          </c:spPr>
          <c:invertIfNegative val="0"/>
          <c:dLbls>
            <c:spPr>
              <a:noFill/>
              <a:ln>
                <a:noFill/>
              </a:ln>
              <a:effectLst/>
            </c:spPr>
            <c:txPr>
              <a:bodyPr/>
              <a:lstStyle/>
              <a:p>
                <a:pPr>
                  <a:defRPr sz="9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Appearance</c:v>
                </c:pt>
                <c:pt idx="1">
                  <c:v>Safety of the driving</c:v>
                </c:pt>
                <c:pt idx="2">
                  <c:v>Helpfulness/attitude</c:v>
                </c:pt>
                <c:pt idx="3">
                  <c:v>Greeting/welcome</c:v>
                </c:pt>
                <c:pt idx="4">
                  <c:v>Smoothness/freedom
                from jolting</c:v>
                </c:pt>
              </c:strCache>
            </c:strRef>
          </c:cat>
          <c:val>
            <c:numRef>
              <c:f>Sheet1!$B$2:$B$6</c:f>
              <c:numCache>
                <c:formatCode>General</c:formatCode>
                <c:ptCount val="5"/>
                <c:pt idx="0">
                  <c:v>58</c:v>
                </c:pt>
                <c:pt idx="1">
                  <c:v>58</c:v>
                </c:pt>
                <c:pt idx="2">
                  <c:v>52</c:v>
                </c:pt>
                <c:pt idx="3">
                  <c:v>45</c:v>
                </c:pt>
                <c:pt idx="4">
                  <c:v>34</c:v>
                </c:pt>
              </c:numCache>
            </c:numRef>
          </c:val>
          <c:extLst>
            <c:ext xmlns:c16="http://schemas.microsoft.com/office/drawing/2014/chart" uri="{C3380CC4-5D6E-409C-BE32-E72D297353CC}">
              <c16:uniqueId val="{00000000-6406-4FBE-BD2A-95C180814745}"/>
            </c:ext>
          </c:extLst>
        </c:ser>
        <c:ser>
          <c:idx val="1"/>
          <c:order val="1"/>
          <c:tx>
            <c:strRef>
              <c:f>Sheet1!$C$1</c:f>
              <c:strCache>
                <c:ptCount val="1"/>
                <c:pt idx="0">
                  <c:v>Fairly satisfied</c:v>
                </c:pt>
              </c:strCache>
            </c:strRef>
          </c:tx>
          <c:spPr>
            <a:solidFill>
              <a:srgbClr val="99FF66"/>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Appearance</c:v>
                </c:pt>
                <c:pt idx="1">
                  <c:v>Safety of the driving</c:v>
                </c:pt>
                <c:pt idx="2">
                  <c:v>Helpfulness/attitude</c:v>
                </c:pt>
                <c:pt idx="3">
                  <c:v>Greeting/welcome</c:v>
                </c:pt>
                <c:pt idx="4">
                  <c:v>Smoothness/freedom
                from jolting</c:v>
                </c:pt>
              </c:strCache>
            </c:strRef>
          </c:cat>
          <c:val>
            <c:numRef>
              <c:f>Sheet1!$C$2:$C$6</c:f>
              <c:numCache>
                <c:formatCode>General</c:formatCode>
                <c:ptCount val="5"/>
                <c:pt idx="0">
                  <c:v>33</c:v>
                </c:pt>
                <c:pt idx="1">
                  <c:v>31</c:v>
                </c:pt>
                <c:pt idx="2">
                  <c:v>32</c:v>
                </c:pt>
                <c:pt idx="3">
                  <c:v>34</c:v>
                </c:pt>
                <c:pt idx="4">
                  <c:v>39</c:v>
                </c:pt>
              </c:numCache>
            </c:numRef>
          </c:val>
          <c:extLst>
            <c:ext xmlns:c16="http://schemas.microsoft.com/office/drawing/2014/chart" uri="{C3380CC4-5D6E-409C-BE32-E72D297353CC}">
              <c16:uniqueId val="{00000001-6406-4FBE-BD2A-95C180814745}"/>
            </c:ext>
          </c:extLst>
        </c:ser>
        <c:ser>
          <c:idx val="2"/>
          <c:order val="2"/>
          <c:tx>
            <c:strRef>
              <c:f>Sheet1!$D$1</c:f>
              <c:strCache>
                <c:ptCount val="1"/>
                <c:pt idx="0">
                  <c:v>Neither/nor </c:v>
                </c:pt>
              </c:strCache>
            </c:strRef>
          </c:tx>
          <c:spPr>
            <a:solidFill>
              <a:srgbClr val="FFFF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Appearance</c:v>
                </c:pt>
                <c:pt idx="1">
                  <c:v>Safety of the driving</c:v>
                </c:pt>
                <c:pt idx="2">
                  <c:v>Helpfulness/attitude</c:v>
                </c:pt>
                <c:pt idx="3">
                  <c:v>Greeting/welcome</c:v>
                </c:pt>
                <c:pt idx="4">
                  <c:v>Smoothness/freedom
                from jolting</c:v>
                </c:pt>
              </c:strCache>
            </c:strRef>
          </c:cat>
          <c:val>
            <c:numRef>
              <c:f>Sheet1!$D$2:$D$6</c:f>
              <c:numCache>
                <c:formatCode>General</c:formatCode>
                <c:ptCount val="5"/>
                <c:pt idx="0">
                  <c:v>8</c:v>
                </c:pt>
                <c:pt idx="1">
                  <c:v>9</c:v>
                </c:pt>
                <c:pt idx="2">
                  <c:v>13</c:v>
                </c:pt>
                <c:pt idx="3">
                  <c:v>17</c:v>
                </c:pt>
                <c:pt idx="4">
                  <c:v>15</c:v>
                </c:pt>
              </c:numCache>
            </c:numRef>
          </c:val>
          <c:extLst>
            <c:ext xmlns:c16="http://schemas.microsoft.com/office/drawing/2014/chart" uri="{C3380CC4-5D6E-409C-BE32-E72D297353CC}">
              <c16:uniqueId val="{00000002-6406-4FBE-BD2A-95C180814745}"/>
            </c:ext>
          </c:extLst>
        </c:ser>
        <c:ser>
          <c:idx val="3"/>
          <c:order val="3"/>
          <c:tx>
            <c:strRef>
              <c:f>Sheet1!$E$1</c:f>
              <c:strCache>
                <c:ptCount val="1"/>
                <c:pt idx="0">
                  <c:v>Fairly dissatisfied</c:v>
                </c:pt>
              </c:strCache>
            </c:strRef>
          </c:tx>
          <c:spPr>
            <a:solidFill>
              <a:srgbClr val="FF66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Appearance</c:v>
                </c:pt>
                <c:pt idx="1">
                  <c:v>Safety of the driving</c:v>
                </c:pt>
                <c:pt idx="2">
                  <c:v>Helpfulness/attitude</c:v>
                </c:pt>
                <c:pt idx="3">
                  <c:v>Greeting/welcome</c:v>
                </c:pt>
                <c:pt idx="4">
                  <c:v>Smoothness/freedom
                from jolting</c:v>
                </c:pt>
              </c:strCache>
            </c:strRef>
          </c:cat>
          <c:val>
            <c:numRef>
              <c:f>Sheet1!$E$2:$E$6</c:f>
              <c:numCache>
                <c:formatCode>General</c:formatCode>
                <c:ptCount val="5"/>
                <c:pt idx="2">
                  <c:v>2</c:v>
                </c:pt>
                <c:pt idx="3">
                  <c:v>2</c:v>
                </c:pt>
                <c:pt idx="4">
                  <c:v>8</c:v>
                </c:pt>
              </c:numCache>
            </c:numRef>
          </c:val>
          <c:extLst>
            <c:ext xmlns:c16="http://schemas.microsoft.com/office/drawing/2014/chart" uri="{C3380CC4-5D6E-409C-BE32-E72D297353CC}">
              <c16:uniqueId val="{00000003-6406-4FBE-BD2A-95C180814745}"/>
            </c:ext>
          </c:extLst>
        </c:ser>
        <c:ser>
          <c:idx val="4"/>
          <c:order val="4"/>
          <c:tx>
            <c:strRef>
              <c:f>Sheet1!$F$1</c:f>
              <c:strCache>
                <c:ptCount val="1"/>
                <c:pt idx="0">
                  <c:v>Very dissatisfied</c:v>
                </c:pt>
              </c:strCache>
            </c:strRef>
          </c:tx>
          <c:spPr>
            <a:solidFill>
              <a:srgbClr val="FF00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Appearance</c:v>
                </c:pt>
                <c:pt idx="1">
                  <c:v>Safety of the driving</c:v>
                </c:pt>
                <c:pt idx="2">
                  <c:v>Helpfulness/attitude</c:v>
                </c:pt>
                <c:pt idx="3">
                  <c:v>Greeting/welcome</c:v>
                </c:pt>
                <c:pt idx="4">
                  <c:v>Smoothness/freedom
                from jolting</c:v>
                </c:pt>
              </c:strCache>
            </c:strRef>
          </c:cat>
          <c:val>
            <c:numRef>
              <c:f>Sheet1!$F$2:$F$6</c:f>
              <c:numCache>
                <c:formatCode>General</c:formatCode>
                <c:ptCount val="5"/>
                <c:pt idx="1">
                  <c:v>2</c:v>
                </c:pt>
                <c:pt idx="2">
                  <c:v>2</c:v>
                </c:pt>
                <c:pt idx="3">
                  <c:v>2</c:v>
                </c:pt>
                <c:pt idx="4">
                  <c:v>4</c:v>
                </c:pt>
              </c:numCache>
            </c:numRef>
          </c:val>
          <c:extLst>
            <c:ext xmlns:c16="http://schemas.microsoft.com/office/drawing/2014/chart" uri="{C3380CC4-5D6E-409C-BE32-E72D297353CC}">
              <c16:uniqueId val="{00000004-6406-4FBE-BD2A-95C180814745}"/>
            </c:ext>
          </c:extLst>
        </c:ser>
        <c:dLbls>
          <c:showLegendKey val="0"/>
          <c:showVal val="0"/>
          <c:showCatName val="0"/>
          <c:showSerName val="0"/>
          <c:showPercent val="0"/>
          <c:showBubbleSize val="0"/>
        </c:dLbls>
        <c:gapWidth val="76"/>
        <c:overlap val="100"/>
        <c:axId val="780546232"/>
        <c:axId val="780553680"/>
      </c:barChart>
      <c:catAx>
        <c:axId val="780546232"/>
        <c:scaling>
          <c:orientation val="maxMin"/>
        </c:scaling>
        <c:delete val="0"/>
        <c:axPos val="l"/>
        <c:numFmt formatCode="General" sourceLinked="0"/>
        <c:majorTickMark val="out"/>
        <c:minorTickMark val="none"/>
        <c:tickLblPos val="nextTo"/>
        <c:spPr>
          <a:ln>
            <a:noFill/>
          </a:ln>
        </c:spPr>
        <c:txPr>
          <a:bodyPr/>
          <a:lstStyle/>
          <a:p>
            <a:pPr>
              <a:defRPr sz="850" b="1">
                <a:solidFill>
                  <a:schemeClr val="tx1">
                    <a:lumMod val="75000"/>
                    <a:lumOff val="25000"/>
                  </a:schemeClr>
                </a:solidFill>
                <a:latin typeface="+mn-lt"/>
                <a:ea typeface="Meiryo" pitchFamily="34" charset="-128"/>
                <a:cs typeface="Arial" pitchFamily="34" charset="0"/>
              </a:defRPr>
            </a:pPr>
            <a:endParaRPr lang="en-US"/>
          </a:p>
        </c:txPr>
        <c:crossAx val="780553680"/>
        <c:crosses val="autoZero"/>
        <c:auto val="1"/>
        <c:lblAlgn val="ctr"/>
        <c:lblOffset val="100"/>
        <c:noMultiLvlLbl val="0"/>
      </c:catAx>
      <c:valAx>
        <c:axId val="780553680"/>
        <c:scaling>
          <c:orientation val="minMax"/>
        </c:scaling>
        <c:delete val="1"/>
        <c:axPos val="t"/>
        <c:numFmt formatCode="0%" sourceLinked="1"/>
        <c:majorTickMark val="out"/>
        <c:minorTickMark val="none"/>
        <c:tickLblPos val="nextTo"/>
        <c:crossAx val="780546232"/>
        <c:crosses val="autoZero"/>
        <c:crossBetween val="between"/>
      </c:valAx>
    </c:plotArea>
    <c:legend>
      <c:legendPos val="t"/>
      <c:layout>
        <c:manualLayout>
          <c:xMode val="edge"/>
          <c:yMode val="edge"/>
          <c:x val="4.9500339024457343E-2"/>
          <c:y val="0.93516034339069587"/>
          <c:w val="0.89999998269842019"/>
          <c:h val="5.2003863339251916E-2"/>
        </c:manualLayout>
      </c:layout>
      <c:overlay val="0"/>
      <c:txPr>
        <a:bodyPr/>
        <a:lstStyle/>
        <a:p>
          <a:pPr>
            <a:defRPr sz="900" b="1">
              <a:solidFill>
                <a:schemeClr val="tx1">
                  <a:lumMod val="75000"/>
                  <a:lumOff val="25000"/>
                </a:schemeClr>
              </a:solidFill>
              <a:latin typeface="+mj-lt"/>
              <a:cs typeface="Tahoma"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018741295303859"/>
          <c:y val="0.17503210113406203"/>
          <c:w val="0.43431496041596712"/>
          <c:h val="0.70897010374915603"/>
        </c:manualLayout>
      </c:layout>
      <c:barChart>
        <c:barDir val="bar"/>
        <c:grouping val="clustered"/>
        <c:varyColors val="0"/>
        <c:ser>
          <c:idx val="0"/>
          <c:order val="0"/>
          <c:tx>
            <c:strRef>
              <c:f>Sheet1!$B$1</c:f>
              <c:strCache>
                <c:ptCount val="1"/>
                <c:pt idx="0">
                  <c:v>Tram</c:v>
                </c:pt>
              </c:strCache>
            </c:strRef>
          </c:tx>
          <c:spPr>
            <a:solidFill>
              <a:srgbClr val="FFC000"/>
            </a:solidFill>
          </c:spPr>
          <c:invertIfNegative val="0"/>
          <c:dPt>
            <c:idx val="0"/>
            <c:invertIfNegative val="0"/>
            <c:bubble3D val="0"/>
            <c:spPr>
              <a:solidFill>
                <a:srgbClr val="C92F3A"/>
              </a:solidFill>
            </c:spPr>
            <c:extLst>
              <c:ext xmlns:c16="http://schemas.microsoft.com/office/drawing/2014/chart" uri="{C3380CC4-5D6E-409C-BE32-E72D297353CC}">
                <c16:uniqueId val="{00000001-C335-4D16-A2F3-5ADB44FAC185}"/>
              </c:ext>
            </c:extLst>
          </c:dPt>
          <c:dLbls>
            <c:spPr>
              <a:noFill/>
              <a:ln>
                <a:noFill/>
              </a:ln>
              <a:effectLst/>
            </c:spPr>
            <c:txPr>
              <a:bodyPr/>
              <a:lstStyle/>
              <a:p>
                <a:pPr>
                  <a:defRPr sz="1400" b="1">
                    <a:solidFill>
                      <a:schemeClr val="bg1">
                        <a:lumMod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General</c:formatCode>
                <c:ptCount val="1"/>
                <c:pt idx="0">
                  <c:v>4</c:v>
                </c:pt>
              </c:numCache>
            </c:numRef>
          </c:val>
          <c:extLst>
            <c:ext xmlns:c16="http://schemas.microsoft.com/office/drawing/2014/chart" uri="{C3380CC4-5D6E-409C-BE32-E72D297353CC}">
              <c16:uniqueId val="{00000002-C335-4D16-A2F3-5ADB44FAC185}"/>
            </c:ext>
          </c:extLst>
        </c:ser>
        <c:dLbls>
          <c:showLegendKey val="0"/>
          <c:showVal val="0"/>
          <c:showCatName val="0"/>
          <c:showSerName val="0"/>
          <c:showPercent val="0"/>
          <c:showBubbleSize val="0"/>
        </c:dLbls>
        <c:gapWidth val="81"/>
        <c:axId val="780543488"/>
        <c:axId val="780543880"/>
      </c:barChart>
      <c:catAx>
        <c:axId val="780543488"/>
        <c:scaling>
          <c:orientation val="maxMin"/>
        </c:scaling>
        <c:delete val="0"/>
        <c:axPos val="l"/>
        <c:numFmt formatCode="General" sourceLinked="1"/>
        <c:majorTickMark val="out"/>
        <c:minorTickMark val="none"/>
        <c:tickLblPos val="nextTo"/>
        <c:spPr>
          <a:ln>
            <a:noFill/>
          </a:ln>
        </c:spPr>
        <c:txPr>
          <a:bodyPr/>
          <a:lstStyle/>
          <a:p>
            <a:pPr>
              <a:defRPr sz="1100" b="1">
                <a:solidFill>
                  <a:schemeClr val="bg1">
                    <a:lumMod val="50000"/>
                  </a:schemeClr>
                </a:solidFill>
              </a:defRPr>
            </a:pPr>
            <a:endParaRPr lang="en-US"/>
          </a:p>
        </c:txPr>
        <c:crossAx val="780543880"/>
        <c:crosses val="autoZero"/>
        <c:auto val="1"/>
        <c:lblAlgn val="ctr"/>
        <c:lblOffset val="100"/>
        <c:noMultiLvlLbl val="0"/>
      </c:catAx>
      <c:valAx>
        <c:axId val="780543880"/>
        <c:scaling>
          <c:orientation val="minMax"/>
          <c:max val="20"/>
          <c:min val="0"/>
        </c:scaling>
        <c:delete val="1"/>
        <c:axPos val="t"/>
        <c:numFmt formatCode="General" sourceLinked="1"/>
        <c:majorTickMark val="out"/>
        <c:minorTickMark val="none"/>
        <c:tickLblPos val="nextTo"/>
        <c:crossAx val="780543488"/>
        <c:crosses val="autoZero"/>
        <c:crossBetween val="between"/>
      </c:valAx>
      <c:spPr>
        <a:noFill/>
        <a:ln w="25400">
          <a:noFill/>
        </a:ln>
      </c:spPr>
    </c:plotArea>
    <c:plotVisOnly val="1"/>
    <c:dispBlanksAs val="gap"/>
    <c:showDLblsOverMax val="0"/>
  </c:chart>
  <c:txPr>
    <a:bodyPr/>
    <a:lstStyle/>
    <a:p>
      <a:pPr>
        <a:defRPr sz="1800"/>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705888888888888"/>
          <c:y val="3.437508277947296E-2"/>
          <c:w val="0.29302444444444442"/>
          <c:h val="0.93125000000000002"/>
        </c:manualLayout>
      </c:layout>
      <c:barChart>
        <c:barDir val="bar"/>
        <c:grouping val="clustered"/>
        <c:varyColors val="0"/>
        <c:ser>
          <c:idx val="0"/>
          <c:order val="0"/>
          <c:tx>
            <c:strRef>
              <c:f>Sheet1!$B$1</c:f>
              <c:strCache>
                <c:ptCount val="1"/>
                <c:pt idx="0">
                  <c:v>Series 1</c:v>
                </c:pt>
              </c:strCache>
            </c:strRef>
          </c:tx>
          <c:invertIfNegative val="0"/>
          <c:dLbls>
            <c:spPr>
              <a:noFill/>
              <a:ln>
                <a:noFill/>
              </a:ln>
              <a:effectLst/>
            </c:spPr>
            <c:txPr>
              <a:bodyPr/>
              <a:lstStyle/>
              <a:p>
                <a:pPr>
                  <a:defRPr sz="14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4"/>
                <c:pt idx="0">
                  <c:v>Overall journey</c:v>
                </c:pt>
                <c:pt idx="1">
                  <c:v>Value for Money</c:v>
                </c:pt>
                <c:pt idx="2">
                  <c:v>Punctuality</c:v>
                </c:pt>
                <c:pt idx="3">
                  <c:v>Overall stop</c:v>
                </c:pt>
              </c:strCache>
            </c:strRef>
          </c:cat>
          <c:val>
            <c:numRef>
              <c:f>Sheet1!$B$2:$B$6</c:f>
              <c:numCache>
                <c:formatCode>General</c:formatCode>
                <c:ptCount val="5"/>
                <c:pt idx="0">
                  <c:v>90</c:v>
                </c:pt>
                <c:pt idx="1">
                  <c:v>68</c:v>
                </c:pt>
                <c:pt idx="2">
                  <c:v>92</c:v>
                </c:pt>
                <c:pt idx="3">
                  <c:v>92</c:v>
                </c:pt>
              </c:numCache>
            </c:numRef>
          </c:val>
          <c:extLst>
            <c:ext xmlns:c16="http://schemas.microsoft.com/office/drawing/2014/chart" uri="{C3380CC4-5D6E-409C-BE32-E72D297353CC}">
              <c16:uniqueId val="{00000000-1677-4247-AE8D-D8F0569D97F3}"/>
            </c:ext>
          </c:extLst>
        </c:ser>
        <c:dLbls>
          <c:showLegendKey val="0"/>
          <c:showVal val="0"/>
          <c:showCatName val="0"/>
          <c:showSerName val="0"/>
          <c:showPercent val="0"/>
          <c:showBubbleSize val="0"/>
        </c:dLbls>
        <c:gapWidth val="150"/>
        <c:axId val="1198569168"/>
        <c:axId val="1198570736"/>
      </c:barChart>
      <c:catAx>
        <c:axId val="1198569168"/>
        <c:scaling>
          <c:orientation val="maxMin"/>
        </c:scaling>
        <c:delete val="0"/>
        <c:axPos val="l"/>
        <c:numFmt formatCode="General" sourceLinked="0"/>
        <c:majorTickMark val="out"/>
        <c:minorTickMark val="none"/>
        <c:tickLblPos val="nextTo"/>
        <c:spPr>
          <a:ln>
            <a:noFill/>
          </a:ln>
        </c:spPr>
        <c:txPr>
          <a:bodyPr/>
          <a:lstStyle/>
          <a:p>
            <a:pPr>
              <a:defRPr sz="1000" b="1">
                <a:solidFill>
                  <a:srgbClr val="7F7F7F"/>
                </a:solidFill>
              </a:defRPr>
            </a:pPr>
            <a:endParaRPr lang="en-US"/>
          </a:p>
        </c:txPr>
        <c:crossAx val="1198570736"/>
        <c:crosses val="autoZero"/>
        <c:auto val="1"/>
        <c:lblAlgn val="ctr"/>
        <c:lblOffset val="100"/>
        <c:noMultiLvlLbl val="0"/>
      </c:catAx>
      <c:valAx>
        <c:axId val="1198570736"/>
        <c:scaling>
          <c:orientation val="minMax"/>
          <c:max val="100"/>
          <c:min val="0"/>
        </c:scaling>
        <c:delete val="1"/>
        <c:axPos val="t"/>
        <c:numFmt formatCode="General" sourceLinked="1"/>
        <c:majorTickMark val="out"/>
        <c:minorTickMark val="none"/>
        <c:tickLblPos val="nextTo"/>
        <c:crossAx val="11985691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018741295303859"/>
          <c:y val="0.17503210113406203"/>
          <c:w val="0.43431496041596712"/>
          <c:h val="0.70897010374915603"/>
        </c:manualLayout>
      </c:layout>
      <c:barChart>
        <c:barDir val="bar"/>
        <c:grouping val="clustered"/>
        <c:varyColors val="0"/>
        <c:ser>
          <c:idx val="0"/>
          <c:order val="0"/>
          <c:tx>
            <c:strRef>
              <c:f>Sheet1!$B$1</c:f>
              <c:strCache>
                <c:ptCount val="1"/>
                <c:pt idx="0">
                  <c:v>Tram</c:v>
                </c:pt>
              </c:strCache>
            </c:strRef>
          </c:tx>
          <c:spPr>
            <a:solidFill>
              <a:srgbClr val="C92F3A"/>
            </a:solidFill>
          </c:spPr>
          <c:invertIfNegative val="0"/>
          <c:dLbls>
            <c:spPr>
              <a:noFill/>
              <a:ln>
                <a:noFill/>
              </a:ln>
              <a:effectLst/>
            </c:spPr>
            <c:txPr>
              <a:bodyPr/>
              <a:lstStyle/>
              <a:p>
                <a:pPr>
                  <a:defRPr sz="1400" b="1">
                    <a:solidFill>
                      <a:schemeClr val="bg1">
                        <a:lumMod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General</c:formatCode>
                <c:ptCount val="1"/>
                <c:pt idx="0">
                  <c:v>5</c:v>
                </c:pt>
              </c:numCache>
            </c:numRef>
          </c:val>
          <c:extLst>
            <c:ext xmlns:c16="http://schemas.microsoft.com/office/drawing/2014/chart" uri="{C3380CC4-5D6E-409C-BE32-E72D297353CC}">
              <c16:uniqueId val="{00000000-EE02-40E3-8638-8914B9DA564F}"/>
            </c:ext>
          </c:extLst>
        </c:ser>
        <c:dLbls>
          <c:showLegendKey val="0"/>
          <c:showVal val="0"/>
          <c:showCatName val="0"/>
          <c:showSerName val="0"/>
          <c:showPercent val="0"/>
          <c:showBubbleSize val="0"/>
        </c:dLbls>
        <c:gapWidth val="81"/>
        <c:axId val="780550936"/>
        <c:axId val="780545840"/>
      </c:barChart>
      <c:catAx>
        <c:axId val="780550936"/>
        <c:scaling>
          <c:orientation val="maxMin"/>
        </c:scaling>
        <c:delete val="0"/>
        <c:axPos val="l"/>
        <c:numFmt formatCode="General" sourceLinked="1"/>
        <c:majorTickMark val="out"/>
        <c:minorTickMark val="none"/>
        <c:tickLblPos val="nextTo"/>
        <c:spPr>
          <a:ln>
            <a:noFill/>
          </a:ln>
        </c:spPr>
        <c:txPr>
          <a:bodyPr/>
          <a:lstStyle/>
          <a:p>
            <a:pPr>
              <a:defRPr sz="1100" b="1">
                <a:solidFill>
                  <a:schemeClr val="bg1">
                    <a:lumMod val="50000"/>
                  </a:schemeClr>
                </a:solidFill>
              </a:defRPr>
            </a:pPr>
            <a:endParaRPr lang="en-US"/>
          </a:p>
        </c:txPr>
        <c:crossAx val="780545840"/>
        <c:crosses val="autoZero"/>
        <c:auto val="1"/>
        <c:lblAlgn val="ctr"/>
        <c:lblOffset val="100"/>
        <c:noMultiLvlLbl val="0"/>
      </c:catAx>
      <c:valAx>
        <c:axId val="780545840"/>
        <c:scaling>
          <c:orientation val="minMax"/>
          <c:max val="20"/>
          <c:min val="0"/>
        </c:scaling>
        <c:delete val="1"/>
        <c:axPos val="t"/>
        <c:numFmt formatCode="General" sourceLinked="1"/>
        <c:majorTickMark val="out"/>
        <c:minorTickMark val="none"/>
        <c:tickLblPos val="nextTo"/>
        <c:crossAx val="780550936"/>
        <c:crosses val="autoZero"/>
        <c:crossBetween val="between"/>
      </c:valAx>
      <c:spPr>
        <a:noFill/>
        <a:ln w="25400">
          <a:noFill/>
        </a:ln>
      </c:spPr>
    </c:plotArea>
    <c:plotVisOnly val="1"/>
    <c:dispBlanksAs val="gap"/>
    <c:showDLblsOverMax val="0"/>
  </c:chart>
  <c:txPr>
    <a:bodyPr/>
    <a:lstStyle/>
    <a:p>
      <a:pPr>
        <a:defRPr sz="1800"/>
      </a:pPr>
      <a:endParaRPr lang="en-US"/>
    </a:p>
  </c:txPr>
  <c:externalData r:id="rId2">
    <c:autoUpdate val="0"/>
  </c:externalData>
  <c:userShapes r:id="rId3"/>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25297189201199"/>
          <c:y val="0.17503210113406201"/>
          <c:w val="0.20905108107255399"/>
          <c:h val="0.70897010374915603"/>
        </c:manualLayout>
      </c:layout>
      <c:barChart>
        <c:barDir val="bar"/>
        <c:grouping val="clustered"/>
        <c:varyColors val="0"/>
        <c:ser>
          <c:idx val="0"/>
          <c:order val="0"/>
          <c:tx>
            <c:strRef>
              <c:f>Sheet1!$B$1</c:f>
              <c:strCache>
                <c:ptCount val="1"/>
                <c:pt idx="0">
                  <c:v>Tram</c:v>
                </c:pt>
              </c:strCache>
            </c:strRef>
          </c:tx>
          <c:spPr>
            <a:solidFill>
              <a:srgbClr val="FF0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Signal/points failure</c:v>
                </c:pt>
                <c:pt idx="1">
                  <c:v>Tram waiting too long at signals</c:v>
                </c:pt>
                <c:pt idx="2">
                  <c:v>Had to use bus replacement</c:v>
                </c:pt>
                <c:pt idx="3">
                  <c:v>Tram waiting too long at stops</c:v>
                </c:pt>
                <c:pt idx="4">
                  <c:v>Congestion/traffic jam</c:v>
                </c:pt>
                <c:pt idx="5">
                  <c:v>Tram failure</c:v>
                </c:pt>
                <c:pt idx="6">
                  <c:v>Poor weather</c:v>
                </c:pt>
                <c:pt idx="7">
                  <c:v>Time it took passengers to board</c:v>
                </c:pt>
                <c:pt idx="8">
                  <c:v>Planned engineering works</c:v>
                </c:pt>
                <c:pt idx="9">
                  <c:v>Other</c:v>
                </c:pt>
                <c:pt idx="10">
                  <c:v>No reason given for delay</c:v>
                </c:pt>
                <c:pt idx="11">
                  <c:v>Not sure</c:v>
                </c:pt>
              </c:strCache>
            </c:strRef>
          </c:cat>
          <c:val>
            <c:numRef>
              <c:f>Sheet1!$B$2:$B$13</c:f>
              <c:numCache>
                <c:formatCode>General</c:formatCode>
                <c:ptCount val="12"/>
              </c:numCache>
            </c:numRef>
          </c:val>
          <c:extLst>
            <c:ext xmlns:c16="http://schemas.microsoft.com/office/drawing/2014/chart" uri="{C3380CC4-5D6E-409C-BE32-E72D297353CC}">
              <c16:uniqueId val="{00000000-D7A5-42AE-8BC4-7E6399AA6E41}"/>
            </c:ext>
          </c:extLst>
        </c:ser>
        <c:dLbls>
          <c:showLegendKey val="0"/>
          <c:showVal val="0"/>
          <c:showCatName val="0"/>
          <c:showSerName val="0"/>
          <c:showPercent val="0"/>
          <c:showBubbleSize val="0"/>
        </c:dLbls>
        <c:gapWidth val="81"/>
        <c:axId val="780551720"/>
        <c:axId val="780547408"/>
      </c:barChart>
      <c:catAx>
        <c:axId val="780551720"/>
        <c:scaling>
          <c:orientation val="maxMin"/>
        </c:scaling>
        <c:delete val="0"/>
        <c:axPos val="l"/>
        <c:numFmt formatCode="General" sourceLinked="0"/>
        <c:majorTickMark val="out"/>
        <c:minorTickMark val="none"/>
        <c:tickLblPos val="nextTo"/>
        <c:spPr>
          <a:ln>
            <a:noFill/>
          </a:ln>
        </c:spPr>
        <c:txPr>
          <a:bodyPr/>
          <a:lstStyle/>
          <a:p>
            <a:pPr>
              <a:defRPr sz="1100"/>
            </a:pPr>
            <a:endParaRPr lang="en-US"/>
          </a:p>
        </c:txPr>
        <c:crossAx val="780547408"/>
        <c:crosses val="autoZero"/>
        <c:auto val="1"/>
        <c:lblAlgn val="ctr"/>
        <c:lblOffset val="100"/>
        <c:noMultiLvlLbl val="0"/>
      </c:catAx>
      <c:valAx>
        <c:axId val="780547408"/>
        <c:scaling>
          <c:orientation val="minMax"/>
          <c:max val="85"/>
          <c:min val="0"/>
        </c:scaling>
        <c:delete val="1"/>
        <c:axPos val="t"/>
        <c:numFmt formatCode="General" sourceLinked="1"/>
        <c:majorTickMark val="out"/>
        <c:minorTickMark val="none"/>
        <c:tickLblPos val="nextTo"/>
        <c:crossAx val="780551720"/>
        <c:crosses val="autoZero"/>
        <c:crossBetween val="between"/>
      </c:valAx>
      <c:spPr>
        <a:noFill/>
        <a:ln w="25400">
          <a:noFill/>
        </a:ln>
      </c:spPr>
    </c:plotArea>
    <c:plotVisOnly val="1"/>
    <c:dispBlanksAs val="gap"/>
    <c:showDLblsOverMax val="0"/>
  </c:chart>
  <c:txPr>
    <a:bodyPr/>
    <a:lstStyle/>
    <a:p>
      <a:pPr>
        <a:defRPr sz="14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325848518176628E-2"/>
          <c:y val="0.18315074123944705"/>
          <c:w val="0.95767141330896655"/>
          <c:h val="0.70897010374915603"/>
        </c:manualLayout>
      </c:layout>
      <c:barChart>
        <c:barDir val="bar"/>
        <c:grouping val="clustered"/>
        <c:varyColors val="0"/>
        <c:ser>
          <c:idx val="0"/>
          <c:order val="0"/>
          <c:tx>
            <c:strRef>
              <c:f>Sheet1!$B$1</c:f>
              <c:strCache>
                <c:ptCount val="1"/>
                <c:pt idx="0">
                  <c:v>Tram</c:v>
                </c:pt>
              </c:strCache>
            </c:strRef>
          </c:tx>
          <c:spPr>
            <a:solidFill>
              <a:srgbClr val="FF0000"/>
            </a:solidFill>
          </c:spPr>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Signal/points failure</c:v>
                </c:pt>
                <c:pt idx="1">
                  <c:v>Tram waiting too long at signals</c:v>
                </c:pt>
                <c:pt idx="2">
                  <c:v>Had to use bus replacement</c:v>
                </c:pt>
                <c:pt idx="3">
                  <c:v>Tram waiting too long at stops</c:v>
                </c:pt>
                <c:pt idx="4">
                  <c:v>Congestion/traffic jam</c:v>
                </c:pt>
                <c:pt idx="5">
                  <c:v>Tram failure</c:v>
                </c:pt>
                <c:pt idx="6">
                  <c:v>Poor weather</c:v>
                </c:pt>
                <c:pt idx="7">
                  <c:v>Time it took passengers to board/pay</c:v>
                </c:pt>
                <c:pt idx="8">
                  <c:v>Planned engineering works</c:v>
                </c:pt>
                <c:pt idx="9">
                  <c:v>Other</c:v>
                </c:pt>
                <c:pt idx="10">
                  <c:v>No reason given</c:v>
                </c:pt>
                <c:pt idx="11">
                  <c:v>Not sure</c:v>
                </c:pt>
              </c:strCache>
            </c:strRef>
          </c:cat>
          <c:val>
            <c:numRef>
              <c:f>Sheet1!$B$2:$B$13</c:f>
              <c:numCache>
                <c:formatCode>General</c:formatCode>
                <c:ptCount val="12"/>
                <c:pt idx="0">
                  <c:v>0</c:v>
                </c:pt>
                <c:pt idx="1">
                  <c:v>0</c:v>
                </c:pt>
                <c:pt idx="2">
                  <c:v>4</c:v>
                </c:pt>
                <c:pt idx="3">
                  <c:v>13</c:v>
                </c:pt>
                <c:pt idx="4">
                  <c:v>0</c:v>
                </c:pt>
                <c:pt idx="5">
                  <c:v>14</c:v>
                </c:pt>
                <c:pt idx="6">
                  <c:v>0</c:v>
                </c:pt>
                <c:pt idx="7">
                  <c:v>8</c:v>
                </c:pt>
                <c:pt idx="8">
                  <c:v>0</c:v>
                </c:pt>
                <c:pt idx="9">
                  <c:v>9</c:v>
                </c:pt>
                <c:pt idx="10">
                  <c:v>32</c:v>
                </c:pt>
                <c:pt idx="11">
                  <c:v>21</c:v>
                </c:pt>
              </c:numCache>
            </c:numRef>
          </c:val>
          <c:extLst>
            <c:ext xmlns:c16="http://schemas.microsoft.com/office/drawing/2014/chart" uri="{C3380CC4-5D6E-409C-BE32-E72D297353CC}">
              <c16:uniqueId val="{00000000-FAEF-4AD3-8498-6EDA8B9D548F}"/>
            </c:ext>
          </c:extLst>
        </c:ser>
        <c:dLbls>
          <c:showLegendKey val="0"/>
          <c:showVal val="0"/>
          <c:showCatName val="0"/>
          <c:showSerName val="0"/>
          <c:showPercent val="0"/>
          <c:showBubbleSize val="0"/>
        </c:dLbls>
        <c:gapWidth val="81"/>
        <c:axId val="780548192"/>
        <c:axId val="780548584"/>
      </c:barChart>
      <c:catAx>
        <c:axId val="780548192"/>
        <c:scaling>
          <c:orientation val="maxMin"/>
        </c:scaling>
        <c:delete val="1"/>
        <c:axPos val="l"/>
        <c:numFmt formatCode="General" sourceLinked="1"/>
        <c:majorTickMark val="out"/>
        <c:minorTickMark val="none"/>
        <c:tickLblPos val="nextTo"/>
        <c:crossAx val="780548584"/>
        <c:crosses val="autoZero"/>
        <c:auto val="1"/>
        <c:lblAlgn val="ctr"/>
        <c:lblOffset val="100"/>
        <c:noMultiLvlLbl val="0"/>
      </c:catAx>
      <c:valAx>
        <c:axId val="780548584"/>
        <c:scaling>
          <c:orientation val="minMax"/>
          <c:max val="85"/>
          <c:min val="0"/>
        </c:scaling>
        <c:delete val="1"/>
        <c:axPos val="t"/>
        <c:numFmt formatCode="General" sourceLinked="1"/>
        <c:majorTickMark val="out"/>
        <c:minorTickMark val="none"/>
        <c:tickLblPos val="nextTo"/>
        <c:crossAx val="780548192"/>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976164698162724"/>
          <c:y val="0.20038913300820982"/>
          <c:w val="0.64732168635170606"/>
          <c:h val="0.73271216991215538"/>
        </c:manualLayout>
      </c:layout>
      <c:barChart>
        <c:barDir val="bar"/>
        <c:grouping val="clustered"/>
        <c:varyColors val="0"/>
        <c:ser>
          <c:idx val="0"/>
          <c:order val="0"/>
          <c:tx>
            <c:strRef>
              <c:f>Sheet1!$B$1</c:f>
              <c:strCache>
                <c:ptCount val="1"/>
                <c:pt idx="0">
                  <c:v>Tram</c:v>
                </c:pt>
              </c:strCache>
            </c:strRef>
          </c:tx>
          <c:spPr>
            <a:solidFill>
              <a:srgbClr val="FF0000"/>
            </a:solidFill>
          </c:spPr>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2">
                  <c:v>Male</c:v>
                </c:pt>
                <c:pt idx="3">
                  <c:v>Female</c:v>
                </c:pt>
                <c:pt idx="5">
                  <c:v>Age 16 to 34</c:v>
                </c:pt>
                <c:pt idx="6">
                  <c:v>Age 35 to 59</c:v>
                </c:pt>
                <c:pt idx="7">
                  <c:v>Age 60+</c:v>
                </c:pt>
              </c:strCache>
            </c:strRef>
          </c:cat>
          <c:val>
            <c:numRef>
              <c:f>Sheet1!$B$2:$B$9</c:f>
              <c:numCache>
                <c:formatCode>General</c:formatCode>
                <c:ptCount val="8"/>
                <c:pt idx="0">
                  <c:v>5</c:v>
                </c:pt>
                <c:pt idx="2">
                  <c:v>6</c:v>
                </c:pt>
                <c:pt idx="3">
                  <c:v>5</c:v>
                </c:pt>
                <c:pt idx="5">
                  <c:v>6</c:v>
                </c:pt>
                <c:pt idx="6">
                  <c:v>6</c:v>
                </c:pt>
                <c:pt idx="7">
                  <c:v>2</c:v>
                </c:pt>
              </c:numCache>
            </c:numRef>
          </c:val>
          <c:extLst>
            <c:ext xmlns:c16="http://schemas.microsoft.com/office/drawing/2014/chart" uri="{C3380CC4-5D6E-409C-BE32-E72D297353CC}">
              <c16:uniqueId val="{00000000-B5B3-494D-8258-A3B56BD2F14B}"/>
            </c:ext>
          </c:extLst>
        </c:ser>
        <c:dLbls>
          <c:showLegendKey val="0"/>
          <c:showVal val="0"/>
          <c:showCatName val="0"/>
          <c:showSerName val="0"/>
          <c:showPercent val="0"/>
          <c:showBubbleSize val="0"/>
        </c:dLbls>
        <c:gapWidth val="81"/>
        <c:axId val="780550152"/>
        <c:axId val="780548976"/>
      </c:barChart>
      <c:catAx>
        <c:axId val="780550152"/>
        <c:scaling>
          <c:orientation val="maxMin"/>
        </c:scaling>
        <c:delete val="0"/>
        <c:axPos val="l"/>
        <c:numFmt formatCode="General" sourceLinked="0"/>
        <c:majorTickMark val="out"/>
        <c:minorTickMark val="none"/>
        <c:tickLblPos val="nextTo"/>
        <c:spPr>
          <a:ln>
            <a:noFill/>
          </a:ln>
        </c:spPr>
        <c:txPr>
          <a:bodyPr/>
          <a:lstStyle/>
          <a:p>
            <a:pPr>
              <a:defRPr sz="900" b="1">
                <a:solidFill>
                  <a:schemeClr val="tx1">
                    <a:lumMod val="75000"/>
                    <a:lumOff val="25000"/>
                  </a:schemeClr>
                </a:solidFill>
              </a:defRPr>
            </a:pPr>
            <a:endParaRPr lang="en-US"/>
          </a:p>
        </c:txPr>
        <c:crossAx val="780548976"/>
        <c:crosses val="autoZero"/>
        <c:auto val="1"/>
        <c:lblAlgn val="ctr"/>
        <c:lblOffset val="100"/>
        <c:noMultiLvlLbl val="0"/>
      </c:catAx>
      <c:valAx>
        <c:axId val="780548976"/>
        <c:scaling>
          <c:orientation val="minMax"/>
          <c:max val="25"/>
        </c:scaling>
        <c:delete val="1"/>
        <c:axPos val="t"/>
        <c:numFmt formatCode="General" sourceLinked="1"/>
        <c:majorTickMark val="out"/>
        <c:minorTickMark val="none"/>
        <c:tickLblPos val="nextTo"/>
        <c:crossAx val="780550152"/>
        <c:crosses val="autoZero"/>
        <c:crossBetween val="between"/>
      </c:valAx>
      <c:spPr>
        <a:noFill/>
        <a:ln w="25400">
          <a:noFill/>
        </a:ln>
      </c:spPr>
    </c:plotArea>
    <c:plotVisOnly val="1"/>
    <c:dispBlanksAs val="gap"/>
    <c:showDLblsOverMax val="0"/>
  </c:chart>
  <c:txPr>
    <a:bodyPr/>
    <a:lstStyle/>
    <a:p>
      <a:pPr>
        <a:defRPr sz="1800"/>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640023271010509"/>
          <c:y val="0.17101627600276387"/>
          <c:w val="0.54774200716049481"/>
          <c:h val="0.82898372399723619"/>
        </c:manualLayout>
      </c:layout>
      <c:barChart>
        <c:barDir val="bar"/>
        <c:grouping val="clustered"/>
        <c:varyColors val="0"/>
        <c:ser>
          <c:idx val="0"/>
          <c:order val="0"/>
          <c:tx>
            <c:strRef>
              <c:f>Sheet1!$B$1</c:f>
              <c:strCache>
                <c:ptCount val="1"/>
                <c:pt idx="0">
                  <c:v>Column1</c:v>
                </c:pt>
              </c:strCache>
            </c:strRef>
          </c:tx>
          <c:spPr>
            <a:solidFill>
              <a:srgbClr val="FF0000"/>
            </a:solidFill>
          </c:spPr>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Feet on seats</c:v>
                </c:pt>
                <c:pt idx="1">
                  <c:v>Passengers not moving out of priority seats</c:v>
                </c:pt>
                <c:pt idx="2">
                  <c:v>Loud use of mobiles</c:v>
                </c:pt>
                <c:pt idx="3">
                  <c:v>Passengers not paying fares</c:v>
                </c:pt>
                <c:pt idx="4">
                  <c:v>Rowdy behaviour</c:v>
                </c:pt>
                <c:pt idx="5">
                  <c:v>Passengers playing loud music</c:v>
                </c:pt>
                <c:pt idx="6">
                  <c:v>Passengers under influence of alcohol</c:v>
                </c:pt>
                <c:pt idx="7">
                  <c:v>Abusive or threatening behaviour</c:v>
                </c:pt>
                <c:pt idx="8">
                  <c:v>Graffiti/vandalism</c:v>
                </c:pt>
                <c:pt idx="9">
                  <c:v>Passengers under influence of drugs</c:v>
                </c:pt>
                <c:pt idx="10">
                  <c:v>Smoking</c:v>
                </c:pt>
              </c:strCache>
            </c:strRef>
          </c:cat>
          <c:val>
            <c:numRef>
              <c:f>Sheet1!$B$2:$B$12</c:f>
              <c:numCache>
                <c:formatCode>General</c:formatCode>
                <c:ptCount val="11"/>
                <c:pt idx="0">
                  <c:v>27</c:v>
                </c:pt>
                <c:pt idx="1">
                  <c:v>29</c:v>
                </c:pt>
                <c:pt idx="2">
                  <c:v>41</c:v>
                </c:pt>
                <c:pt idx="3">
                  <c:v>29</c:v>
                </c:pt>
                <c:pt idx="4">
                  <c:v>18</c:v>
                </c:pt>
                <c:pt idx="5">
                  <c:v>25</c:v>
                </c:pt>
                <c:pt idx="6">
                  <c:v>4</c:v>
                </c:pt>
                <c:pt idx="7">
                  <c:v>4</c:v>
                </c:pt>
                <c:pt idx="8">
                  <c:v>0</c:v>
                </c:pt>
                <c:pt idx="9">
                  <c:v>2</c:v>
                </c:pt>
                <c:pt idx="10">
                  <c:v>2</c:v>
                </c:pt>
              </c:numCache>
            </c:numRef>
          </c:val>
          <c:extLst>
            <c:ext xmlns:c16="http://schemas.microsoft.com/office/drawing/2014/chart" uri="{C3380CC4-5D6E-409C-BE32-E72D297353CC}">
              <c16:uniqueId val="{00000000-947B-431D-948B-6FDC8F5FE4B6}"/>
            </c:ext>
          </c:extLst>
        </c:ser>
        <c:dLbls>
          <c:showLegendKey val="0"/>
          <c:showVal val="0"/>
          <c:showCatName val="0"/>
          <c:showSerName val="0"/>
          <c:showPercent val="0"/>
          <c:showBubbleSize val="0"/>
        </c:dLbls>
        <c:gapWidth val="81"/>
        <c:axId val="780554464"/>
        <c:axId val="780552112"/>
      </c:barChart>
      <c:catAx>
        <c:axId val="780554464"/>
        <c:scaling>
          <c:orientation val="maxMin"/>
        </c:scaling>
        <c:delete val="0"/>
        <c:axPos val="l"/>
        <c:numFmt formatCode="General" sourceLinked="0"/>
        <c:majorTickMark val="out"/>
        <c:minorTickMark val="none"/>
        <c:tickLblPos val="nextTo"/>
        <c:spPr>
          <a:ln>
            <a:noFill/>
          </a:ln>
        </c:spPr>
        <c:txPr>
          <a:bodyPr/>
          <a:lstStyle/>
          <a:p>
            <a:pPr>
              <a:defRPr sz="900" b="1">
                <a:solidFill>
                  <a:schemeClr val="tx1">
                    <a:lumMod val="75000"/>
                    <a:lumOff val="25000"/>
                  </a:schemeClr>
                </a:solidFill>
              </a:defRPr>
            </a:pPr>
            <a:endParaRPr lang="en-US"/>
          </a:p>
        </c:txPr>
        <c:crossAx val="780552112"/>
        <c:crosses val="autoZero"/>
        <c:auto val="1"/>
        <c:lblAlgn val="ctr"/>
        <c:lblOffset val="100"/>
        <c:noMultiLvlLbl val="0"/>
      </c:catAx>
      <c:valAx>
        <c:axId val="780552112"/>
        <c:scaling>
          <c:orientation val="minMax"/>
          <c:max val="70"/>
          <c:min val="0"/>
        </c:scaling>
        <c:delete val="1"/>
        <c:axPos val="t"/>
        <c:numFmt formatCode="General" sourceLinked="1"/>
        <c:majorTickMark val="out"/>
        <c:minorTickMark val="none"/>
        <c:tickLblPos val="nextTo"/>
        <c:crossAx val="780554464"/>
        <c:crosses val="autoZero"/>
        <c:crossBetween val="between"/>
      </c:valAx>
      <c:spPr>
        <a:noFill/>
        <a:ln w="25400">
          <a:noFill/>
        </a:ln>
      </c:spPr>
    </c:plotArea>
    <c:plotVisOnly val="1"/>
    <c:dispBlanksAs val="gap"/>
    <c:showDLblsOverMax val="0"/>
  </c:chart>
  <c:txPr>
    <a:bodyPr/>
    <a:lstStyle/>
    <a:p>
      <a:pPr>
        <a:defRPr sz="1800"/>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25297189201199"/>
          <c:y val="4.0008345411815735E-2"/>
          <c:w val="0.34557052669552668"/>
          <c:h val="0.92357261749062292"/>
        </c:manualLayout>
      </c:layout>
      <c:barChart>
        <c:barDir val="bar"/>
        <c:grouping val="clustered"/>
        <c:varyColors val="0"/>
        <c:ser>
          <c:idx val="0"/>
          <c:order val="0"/>
          <c:tx>
            <c:strRef>
              <c:f>Sheet1!$B$1</c:f>
              <c:strCache>
                <c:ptCount val="1"/>
                <c:pt idx="0">
                  <c:v>Column1</c:v>
                </c:pt>
              </c:strCache>
            </c:strRef>
          </c:tx>
          <c:spPr>
            <a:solidFill>
              <a:srgbClr val="C92F3A"/>
            </a:solidFill>
          </c:spPr>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Tram: Design/comfort/condition</c:v>
                </c:pt>
                <c:pt idx="1">
                  <c:v>Seating and capacity</c:v>
                </c:pt>
                <c:pt idx="2">
                  <c:v>Frequency/routes</c:v>
                </c:pt>
                <c:pt idx="3">
                  <c:v>Tram staff</c:v>
                </c:pt>
                <c:pt idx="4">
                  <c:v>Fares/tickets</c:v>
                </c:pt>
                <c:pt idx="5">
                  <c:v>Passenger behaviour</c:v>
                </c:pt>
                <c:pt idx="6">
                  <c:v>Tram stop</c:v>
                </c:pt>
                <c:pt idx="7">
                  <c:v>Information about routes</c:v>
                </c:pt>
                <c:pt idx="8">
                  <c:v>On-board amenities (Wi-Fi, tea/coffee etc.)</c:v>
                </c:pt>
                <c:pt idx="9">
                  <c:v>Real time info./updates at stop</c:v>
                </c:pt>
                <c:pt idx="10">
                  <c:v>Punctuality</c:v>
                </c:pt>
                <c:pt idx="11">
                  <c:v>Journey times</c:v>
                </c:pt>
                <c:pt idx="12">
                  <c:v>External factors (road works, congestion etc.)</c:v>
                </c:pt>
                <c:pt idx="13">
                  <c:v>Comment about another journey</c:v>
                </c:pt>
                <c:pt idx="14">
                  <c:v>Real time info./updates via online sources</c:v>
                </c:pt>
                <c:pt idx="15">
                  <c:v>Disabled provision / Wheelchair provision etc.</c:v>
                </c:pt>
                <c:pt idx="16">
                  <c:v>Other</c:v>
                </c:pt>
              </c:strCache>
            </c:strRef>
          </c:cat>
          <c:val>
            <c:numRef>
              <c:f>Sheet1!$B$2:$B$18</c:f>
              <c:numCache>
                <c:formatCode>0</c:formatCode>
                <c:ptCount val="17"/>
                <c:pt idx="0">
                  <c:v>31</c:v>
                </c:pt>
                <c:pt idx="1">
                  <c:v>23</c:v>
                </c:pt>
                <c:pt idx="2">
                  <c:v>12</c:v>
                </c:pt>
                <c:pt idx="3">
                  <c:v>8</c:v>
                </c:pt>
                <c:pt idx="4">
                  <c:v>6</c:v>
                </c:pt>
                <c:pt idx="5">
                  <c:v>4</c:v>
                </c:pt>
                <c:pt idx="6">
                  <c:v>4</c:v>
                </c:pt>
                <c:pt idx="7">
                  <c:v>3</c:v>
                </c:pt>
                <c:pt idx="8">
                  <c:v>3</c:v>
                </c:pt>
                <c:pt idx="9">
                  <c:v>3</c:v>
                </c:pt>
                <c:pt idx="10">
                  <c:v>3</c:v>
                </c:pt>
                <c:pt idx="11">
                  <c:v>2</c:v>
                </c:pt>
                <c:pt idx="12">
                  <c:v>1</c:v>
                </c:pt>
                <c:pt idx="13">
                  <c:v>1</c:v>
                </c:pt>
                <c:pt idx="14">
                  <c:v>1</c:v>
                </c:pt>
                <c:pt idx="15">
                  <c:v>0</c:v>
                </c:pt>
                <c:pt idx="16">
                  <c:v>3</c:v>
                </c:pt>
              </c:numCache>
            </c:numRef>
          </c:val>
          <c:extLst>
            <c:ext xmlns:c16="http://schemas.microsoft.com/office/drawing/2014/chart" uri="{C3380CC4-5D6E-409C-BE32-E72D297353CC}">
              <c16:uniqueId val="{00000000-224C-4C11-99D0-27C9A136DAFD}"/>
            </c:ext>
          </c:extLst>
        </c:ser>
        <c:dLbls>
          <c:showLegendKey val="0"/>
          <c:showVal val="0"/>
          <c:showCatName val="0"/>
          <c:showSerName val="0"/>
          <c:showPercent val="0"/>
          <c:showBubbleSize val="0"/>
        </c:dLbls>
        <c:gapWidth val="81"/>
        <c:axId val="780552896"/>
        <c:axId val="780545056"/>
      </c:barChart>
      <c:catAx>
        <c:axId val="780552896"/>
        <c:scaling>
          <c:orientation val="maxMin"/>
        </c:scaling>
        <c:delete val="0"/>
        <c:axPos val="l"/>
        <c:numFmt formatCode="General" sourceLinked="0"/>
        <c:majorTickMark val="out"/>
        <c:minorTickMark val="none"/>
        <c:tickLblPos val="nextTo"/>
        <c:spPr>
          <a:ln>
            <a:noFill/>
          </a:ln>
        </c:spPr>
        <c:txPr>
          <a:bodyPr/>
          <a:lstStyle/>
          <a:p>
            <a:pPr>
              <a:defRPr sz="900" b="1">
                <a:solidFill>
                  <a:schemeClr val="tx1">
                    <a:lumMod val="75000"/>
                    <a:lumOff val="25000"/>
                  </a:schemeClr>
                </a:solidFill>
              </a:defRPr>
            </a:pPr>
            <a:endParaRPr lang="en-US"/>
          </a:p>
        </c:txPr>
        <c:crossAx val="780545056"/>
        <c:crosses val="autoZero"/>
        <c:auto val="1"/>
        <c:lblAlgn val="ctr"/>
        <c:lblOffset val="100"/>
        <c:noMultiLvlLbl val="0"/>
      </c:catAx>
      <c:valAx>
        <c:axId val="780545056"/>
        <c:scaling>
          <c:orientation val="minMax"/>
        </c:scaling>
        <c:delete val="1"/>
        <c:axPos val="t"/>
        <c:numFmt formatCode="0" sourceLinked="1"/>
        <c:majorTickMark val="out"/>
        <c:minorTickMark val="none"/>
        <c:tickLblPos val="nextTo"/>
        <c:crossAx val="780552896"/>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018741295303859"/>
          <c:y val="0.13421487603305784"/>
          <c:w val="0.18042981479561712"/>
          <c:h val="0.86578512396694207"/>
        </c:manualLayout>
      </c:layout>
      <c:barChart>
        <c:barDir val="bar"/>
        <c:grouping val="clustered"/>
        <c:varyColors val="0"/>
        <c:ser>
          <c:idx val="0"/>
          <c:order val="0"/>
          <c:tx>
            <c:strRef>
              <c:f>Sheet1!$B$1</c:f>
              <c:strCache>
                <c:ptCount val="1"/>
                <c:pt idx="0">
                  <c:v>Tram</c:v>
                </c:pt>
              </c:strCache>
            </c:strRef>
          </c:tx>
          <c:spPr>
            <a:solidFill>
              <a:srgbClr val="FFFFFF">
                <a:lumMod val="50000"/>
              </a:srgbClr>
            </a:solidFill>
          </c:spPr>
          <c:invertIfNegative val="0"/>
          <c:dLbls>
            <c:spPr>
              <a:noFill/>
              <a:ln>
                <a:noFill/>
              </a:ln>
              <a:effectLst/>
            </c:spPr>
            <c:txPr>
              <a:bodyPr/>
              <a:lstStyle/>
              <a:p>
                <a:pPr>
                  <a:defRPr sz="1400" b="1">
                    <a:solidFill>
                      <a:schemeClr val="bg1">
                        <a:lumMod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numCache>
            </c:numRef>
          </c:cat>
          <c:val>
            <c:numRef>
              <c:f>Sheet1!$B$2:$B$8</c:f>
              <c:numCache>
                <c:formatCode>General</c:formatCode>
                <c:ptCount val="7"/>
                <c:pt idx="0">
                  <c:v>77</c:v>
                </c:pt>
                <c:pt idx="1">
                  <c:v>85</c:v>
                </c:pt>
                <c:pt idx="2">
                  <c:v>63</c:v>
                </c:pt>
                <c:pt idx="3">
                  <c:v>70</c:v>
                </c:pt>
              </c:numCache>
            </c:numRef>
          </c:val>
          <c:extLst>
            <c:ext xmlns:c16="http://schemas.microsoft.com/office/drawing/2014/chart" uri="{C3380CC4-5D6E-409C-BE32-E72D297353CC}">
              <c16:uniqueId val="{00000000-7FC4-4110-822B-6F8A98EAC337}"/>
            </c:ext>
          </c:extLst>
        </c:ser>
        <c:dLbls>
          <c:showLegendKey val="0"/>
          <c:showVal val="0"/>
          <c:showCatName val="0"/>
          <c:showSerName val="0"/>
          <c:showPercent val="0"/>
          <c:showBubbleSize val="0"/>
        </c:dLbls>
        <c:gapWidth val="81"/>
        <c:axId val="780556032"/>
        <c:axId val="780556424"/>
      </c:barChart>
      <c:catAx>
        <c:axId val="780556032"/>
        <c:scaling>
          <c:orientation val="maxMin"/>
        </c:scaling>
        <c:delete val="0"/>
        <c:axPos val="l"/>
        <c:numFmt formatCode="General" sourceLinked="1"/>
        <c:majorTickMark val="out"/>
        <c:minorTickMark val="none"/>
        <c:tickLblPos val="nextTo"/>
        <c:spPr>
          <a:ln>
            <a:noFill/>
          </a:ln>
        </c:spPr>
        <c:txPr>
          <a:bodyPr/>
          <a:lstStyle/>
          <a:p>
            <a:pPr>
              <a:defRPr sz="1100" b="1">
                <a:solidFill>
                  <a:schemeClr val="bg1">
                    <a:lumMod val="50000"/>
                  </a:schemeClr>
                </a:solidFill>
              </a:defRPr>
            </a:pPr>
            <a:endParaRPr lang="en-US"/>
          </a:p>
        </c:txPr>
        <c:crossAx val="780556424"/>
        <c:crosses val="autoZero"/>
        <c:auto val="1"/>
        <c:lblAlgn val="ctr"/>
        <c:lblOffset val="100"/>
        <c:noMultiLvlLbl val="0"/>
      </c:catAx>
      <c:valAx>
        <c:axId val="780556424"/>
        <c:scaling>
          <c:orientation val="minMax"/>
          <c:max val="100"/>
          <c:min val="0"/>
        </c:scaling>
        <c:delete val="1"/>
        <c:axPos val="t"/>
        <c:numFmt formatCode="General" sourceLinked="1"/>
        <c:majorTickMark val="out"/>
        <c:minorTickMark val="none"/>
        <c:tickLblPos val="nextTo"/>
        <c:crossAx val="780556032"/>
        <c:crosses val="autoZero"/>
        <c:crossBetween val="between"/>
      </c:valAx>
      <c:spPr>
        <a:noFill/>
        <a:ln w="25400">
          <a:noFill/>
        </a:ln>
      </c:spPr>
    </c:plotArea>
    <c:plotVisOnly val="1"/>
    <c:dispBlanksAs val="gap"/>
    <c:showDLblsOverMax val="0"/>
  </c:chart>
  <c:txPr>
    <a:bodyPr/>
    <a:lstStyle/>
    <a:p>
      <a:pPr>
        <a:defRPr sz="1800"/>
      </a:pPr>
      <a:endParaRPr lang="en-US"/>
    </a:p>
  </c:txPr>
  <c:externalData r:id="rId2">
    <c:autoUpdate val="0"/>
  </c:externalData>
  <c:userShapes r:id="rId3"/>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018741295303859"/>
          <c:y val="0.17503210113406203"/>
          <c:w val="0.18042981479561712"/>
          <c:h val="0.81650084305331838"/>
        </c:manualLayout>
      </c:layout>
      <c:barChart>
        <c:barDir val="bar"/>
        <c:grouping val="clustered"/>
        <c:varyColors val="0"/>
        <c:ser>
          <c:idx val="0"/>
          <c:order val="0"/>
          <c:tx>
            <c:strRef>
              <c:f>Sheet1!$B$1</c:f>
              <c:strCache>
                <c:ptCount val="1"/>
                <c:pt idx="0">
                  <c:v>Tram</c:v>
                </c:pt>
              </c:strCache>
            </c:strRef>
          </c:tx>
          <c:spPr>
            <a:solidFill>
              <a:srgbClr val="C92F3A"/>
            </a:solidFill>
          </c:spPr>
          <c:invertIfNegative val="0"/>
          <c:dLbls>
            <c:spPr>
              <a:noFill/>
              <a:ln>
                <a:noFill/>
              </a:ln>
              <a:effectLst/>
            </c:spPr>
            <c:txPr>
              <a:bodyPr/>
              <a:lstStyle/>
              <a:p>
                <a:pPr>
                  <a:defRPr sz="1400" b="1">
                    <a:solidFill>
                      <a:schemeClr val="bg1">
                        <a:lumMod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Connections with other modes</c:v>
                </c:pt>
                <c:pt idx="1">
                  <c:v>Ease of getting to local amenities</c:v>
                </c:pt>
                <c:pt idx="2">
                  <c:v>Reliability</c:v>
                </c:pt>
                <c:pt idx="3">
                  <c:v>Frequency</c:v>
                </c:pt>
                <c:pt idx="4">
                  <c:v>Range of payment options available</c:v>
                </c:pt>
                <c:pt idx="5">
                  <c:v>Ease of buying tickets</c:v>
                </c:pt>
                <c:pt idx="6">
                  <c:v>Range of tickets available</c:v>
                </c:pt>
              </c:strCache>
            </c:strRef>
          </c:cat>
          <c:val>
            <c:numRef>
              <c:f>Sheet1!$B$2:$B$8</c:f>
              <c:numCache>
                <c:formatCode>General</c:formatCode>
                <c:ptCount val="7"/>
                <c:pt idx="0">
                  <c:v>90</c:v>
                </c:pt>
                <c:pt idx="1">
                  <c:v>89</c:v>
                </c:pt>
                <c:pt idx="2">
                  <c:v>88</c:v>
                </c:pt>
                <c:pt idx="3">
                  <c:v>87</c:v>
                </c:pt>
                <c:pt idx="4">
                  <c:v>87</c:v>
                </c:pt>
                <c:pt idx="5">
                  <c:v>86</c:v>
                </c:pt>
                <c:pt idx="6">
                  <c:v>77</c:v>
                </c:pt>
              </c:numCache>
            </c:numRef>
          </c:val>
          <c:extLst>
            <c:ext xmlns:c16="http://schemas.microsoft.com/office/drawing/2014/chart" uri="{C3380CC4-5D6E-409C-BE32-E72D297353CC}">
              <c16:uniqueId val="{00000000-848C-4E7A-8F85-10C7AECDB567}"/>
            </c:ext>
          </c:extLst>
        </c:ser>
        <c:dLbls>
          <c:showLegendKey val="0"/>
          <c:showVal val="0"/>
          <c:showCatName val="0"/>
          <c:showSerName val="0"/>
          <c:showPercent val="0"/>
          <c:showBubbleSize val="0"/>
        </c:dLbls>
        <c:gapWidth val="81"/>
        <c:axId val="780558384"/>
        <c:axId val="780502720"/>
      </c:barChart>
      <c:catAx>
        <c:axId val="780558384"/>
        <c:scaling>
          <c:orientation val="maxMin"/>
        </c:scaling>
        <c:delete val="0"/>
        <c:axPos val="l"/>
        <c:numFmt formatCode="General" sourceLinked="1"/>
        <c:majorTickMark val="out"/>
        <c:minorTickMark val="none"/>
        <c:tickLblPos val="nextTo"/>
        <c:spPr>
          <a:ln>
            <a:noFill/>
          </a:ln>
        </c:spPr>
        <c:txPr>
          <a:bodyPr/>
          <a:lstStyle/>
          <a:p>
            <a:pPr>
              <a:defRPr sz="1100" b="1">
                <a:solidFill>
                  <a:schemeClr val="bg1">
                    <a:lumMod val="50000"/>
                  </a:schemeClr>
                </a:solidFill>
              </a:defRPr>
            </a:pPr>
            <a:endParaRPr lang="en-US"/>
          </a:p>
        </c:txPr>
        <c:crossAx val="780502720"/>
        <c:crosses val="autoZero"/>
        <c:auto val="1"/>
        <c:lblAlgn val="ctr"/>
        <c:lblOffset val="100"/>
        <c:noMultiLvlLbl val="0"/>
      </c:catAx>
      <c:valAx>
        <c:axId val="780502720"/>
        <c:scaling>
          <c:orientation val="minMax"/>
          <c:max val="100"/>
          <c:min val="0"/>
        </c:scaling>
        <c:delete val="1"/>
        <c:axPos val="t"/>
        <c:numFmt formatCode="General" sourceLinked="1"/>
        <c:majorTickMark val="out"/>
        <c:minorTickMark val="none"/>
        <c:tickLblPos val="nextTo"/>
        <c:crossAx val="780558384"/>
        <c:crosses val="autoZero"/>
        <c:crossBetween val="between"/>
      </c:valAx>
      <c:spPr>
        <a:noFill/>
        <a:ln w="25400">
          <a:noFill/>
        </a:ln>
      </c:spPr>
    </c:plotArea>
    <c:plotVisOnly val="1"/>
    <c:dispBlanksAs val="gap"/>
    <c:showDLblsOverMax val="0"/>
  </c:chart>
  <c:txPr>
    <a:bodyPr/>
    <a:lstStyle/>
    <a:p>
      <a:pPr>
        <a:defRPr sz="1800"/>
      </a:pPr>
      <a:endParaRPr lang="en-US"/>
    </a:p>
  </c:txPr>
  <c:externalData r:id="rId2">
    <c:autoUpdate val="0"/>
  </c:externalData>
  <c:userShapes r:id="rId3"/>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218149218859621"/>
          <c:y val="4.2422483126443672E-2"/>
          <c:w val="0.71557794456885238"/>
          <c:h val="0.9163764036199723"/>
        </c:manualLayout>
      </c:layout>
      <c:barChart>
        <c:barDir val="bar"/>
        <c:grouping val="percentStacked"/>
        <c:varyColors val="0"/>
        <c:ser>
          <c:idx val="0"/>
          <c:order val="0"/>
          <c:tx>
            <c:strRef>
              <c:f>Sheet1!$B$1</c:f>
              <c:strCache>
                <c:ptCount val="1"/>
                <c:pt idx="0">
                  <c:v>Very satisfied</c:v>
                </c:pt>
              </c:strCache>
            </c:strRef>
          </c:tx>
          <c:spPr>
            <a:solidFill>
              <a:srgbClr val="00B050"/>
            </a:solidFill>
          </c:spPr>
          <c:invertIfNegative val="0"/>
          <c:dLbls>
            <c:spPr>
              <a:noFill/>
              <a:ln>
                <a:noFill/>
              </a:ln>
              <a:effectLst/>
            </c:spPr>
            <c:txPr>
              <a:bodyPr/>
              <a:lstStyle/>
              <a:p>
                <a:pPr>
                  <a:defRPr sz="9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5"/>
                <c:pt idx="0">
                  <c:v>          Reliability** 
(running on time)</c:v>
                </c:pt>
                <c:pt idx="1">
                  <c:v>                Frequency
(how often they run)</c:v>
                </c:pt>
                <c:pt idx="2">
                  <c:v>Range of payment 
  options available</c:v>
                </c:pt>
                <c:pt idx="3">
                  <c:v>Ease of buying ticket</c:v>
                </c:pt>
                <c:pt idx="4">
                  <c:v>Range of tickets available</c:v>
                </c:pt>
              </c:strCache>
            </c:strRef>
          </c:cat>
          <c:val>
            <c:numRef>
              <c:f>Sheet1!$B$2:$B$7</c:f>
              <c:numCache>
                <c:formatCode>General</c:formatCode>
                <c:ptCount val="6"/>
                <c:pt idx="0">
                  <c:v>42</c:v>
                </c:pt>
                <c:pt idx="1">
                  <c:v>49</c:v>
                </c:pt>
                <c:pt idx="2">
                  <c:v>56</c:v>
                </c:pt>
                <c:pt idx="3">
                  <c:v>60</c:v>
                </c:pt>
                <c:pt idx="4">
                  <c:v>44</c:v>
                </c:pt>
              </c:numCache>
            </c:numRef>
          </c:val>
          <c:extLst>
            <c:ext xmlns:c16="http://schemas.microsoft.com/office/drawing/2014/chart" uri="{C3380CC4-5D6E-409C-BE32-E72D297353CC}">
              <c16:uniqueId val="{00000000-3272-4434-8E28-B5E97150E643}"/>
            </c:ext>
          </c:extLst>
        </c:ser>
        <c:ser>
          <c:idx val="1"/>
          <c:order val="1"/>
          <c:tx>
            <c:strRef>
              <c:f>Sheet1!$C$1</c:f>
              <c:strCache>
                <c:ptCount val="1"/>
                <c:pt idx="0">
                  <c:v>Fairly satisfied</c:v>
                </c:pt>
              </c:strCache>
            </c:strRef>
          </c:tx>
          <c:spPr>
            <a:solidFill>
              <a:srgbClr val="99FF66"/>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5"/>
                <c:pt idx="0">
                  <c:v>          Reliability** 
(running on time)</c:v>
                </c:pt>
                <c:pt idx="1">
                  <c:v>                Frequency
(how often they run)</c:v>
                </c:pt>
                <c:pt idx="2">
                  <c:v>Range of payment 
  options available</c:v>
                </c:pt>
                <c:pt idx="3">
                  <c:v>Ease of buying ticket</c:v>
                </c:pt>
                <c:pt idx="4">
                  <c:v>Range of tickets available</c:v>
                </c:pt>
              </c:strCache>
            </c:strRef>
          </c:cat>
          <c:val>
            <c:numRef>
              <c:f>Sheet1!$C$2:$C$7</c:f>
              <c:numCache>
                <c:formatCode>General</c:formatCode>
                <c:ptCount val="6"/>
                <c:pt idx="0">
                  <c:v>46</c:v>
                </c:pt>
                <c:pt idx="1">
                  <c:v>38</c:v>
                </c:pt>
                <c:pt idx="2">
                  <c:v>31</c:v>
                </c:pt>
                <c:pt idx="3">
                  <c:v>26</c:v>
                </c:pt>
                <c:pt idx="4">
                  <c:v>33</c:v>
                </c:pt>
              </c:numCache>
            </c:numRef>
          </c:val>
          <c:extLst>
            <c:ext xmlns:c16="http://schemas.microsoft.com/office/drawing/2014/chart" uri="{C3380CC4-5D6E-409C-BE32-E72D297353CC}">
              <c16:uniqueId val="{00000001-3272-4434-8E28-B5E97150E643}"/>
            </c:ext>
          </c:extLst>
        </c:ser>
        <c:ser>
          <c:idx val="2"/>
          <c:order val="2"/>
          <c:tx>
            <c:strRef>
              <c:f>Sheet1!$D$1</c:f>
              <c:strCache>
                <c:ptCount val="1"/>
                <c:pt idx="0">
                  <c:v>Neither/nor </c:v>
                </c:pt>
              </c:strCache>
            </c:strRef>
          </c:tx>
          <c:spPr>
            <a:solidFill>
              <a:srgbClr val="FFFF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5"/>
                <c:pt idx="0">
                  <c:v>          Reliability** 
(running on time)</c:v>
                </c:pt>
                <c:pt idx="1">
                  <c:v>                Frequency
(how often they run)</c:v>
                </c:pt>
                <c:pt idx="2">
                  <c:v>Range of payment 
  options available</c:v>
                </c:pt>
                <c:pt idx="3">
                  <c:v>Ease of buying ticket</c:v>
                </c:pt>
                <c:pt idx="4">
                  <c:v>Range of tickets available</c:v>
                </c:pt>
              </c:strCache>
            </c:strRef>
          </c:cat>
          <c:val>
            <c:numRef>
              <c:f>Sheet1!$D$2:$D$7</c:f>
              <c:numCache>
                <c:formatCode>General</c:formatCode>
                <c:ptCount val="6"/>
                <c:pt idx="0">
                  <c:v>7</c:v>
                </c:pt>
                <c:pt idx="1">
                  <c:v>8</c:v>
                </c:pt>
                <c:pt idx="2">
                  <c:v>11</c:v>
                </c:pt>
                <c:pt idx="3">
                  <c:v>10</c:v>
                </c:pt>
                <c:pt idx="4">
                  <c:v>15</c:v>
                </c:pt>
              </c:numCache>
            </c:numRef>
          </c:val>
          <c:extLst>
            <c:ext xmlns:c16="http://schemas.microsoft.com/office/drawing/2014/chart" uri="{C3380CC4-5D6E-409C-BE32-E72D297353CC}">
              <c16:uniqueId val="{00000002-3272-4434-8E28-B5E97150E643}"/>
            </c:ext>
          </c:extLst>
        </c:ser>
        <c:ser>
          <c:idx val="3"/>
          <c:order val="3"/>
          <c:tx>
            <c:strRef>
              <c:f>Sheet1!$E$1</c:f>
              <c:strCache>
                <c:ptCount val="1"/>
                <c:pt idx="0">
                  <c:v>Fairly dissatisfied</c:v>
                </c:pt>
              </c:strCache>
            </c:strRef>
          </c:tx>
          <c:spPr>
            <a:solidFill>
              <a:srgbClr val="FF66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5"/>
                <c:pt idx="0">
                  <c:v>          Reliability** 
(running on time)</c:v>
                </c:pt>
                <c:pt idx="1">
                  <c:v>                Frequency
(how often they run)</c:v>
                </c:pt>
                <c:pt idx="2">
                  <c:v>Range of payment 
  options available</c:v>
                </c:pt>
                <c:pt idx="3">
                  <c:v>Ease of buying ticket</c:v>
                </c:pt>
                <c:pt idx="4">
                  <c:v>Range of tickets available</c:v>
                </c:pt>
              </c:strCache>
            </c:strRef>
          </c:cat>
          <c:val>
            <c:numRef>
              <c:f>Sheet1!$E$2:$E$7</c:f>
              <c:numCache>
                <c:formatCode>General</c:formatCode>
                <c:ptCount val="6"/>
                <c:pt idx="0">
                  <c:v>3</c:v>
                </c:pt>
                <c:pt idx="1">
                  <c:v>3</c:v>
                </c:pt>
                <c:pt idx="2">
                  <c:v>1</c:v>
                </c:pt>
                <c:pt idx="3">
                  <c:v>3</c:v>
                </c:pt>
                <c:pt idx="4">
                  <c:v>4</c:v>
                </c:pt>
              </c:numCache>
            </c:numRef>
          </c:val>
          <c:extLst>
            <c:ext xmlns:c16="http://schemas.microsoft.com/office/drawing/2014/chart" uri="{C3380CC4-5D6E-409C-BE32-E72D297353CC}">
              <c16:uniqueId val="{00000003-3272-4434-8E28-B5E97150E643}"/>
            </c:ext>
          </c:extLst>
        </c:ser>
        <c:ser>
          <c:idx val="4"/>
          <c:order val="4"/>
          <c:tx>
            <c:strRef>
              <c:f>Sheet1!$F$1</c:f>
              <c:strCache>
                <c:ptCount val="1"/>
                <c:pt idx="0">
                  <c:v>Very dissatisfied</c:v>
                </c:pt>
              </c:strCache>
            </c:strRef>
          </c:tx>
          <c:spPr>
            <a:solidFill>
              <a:srgbClr val="FF00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5"/>
                <c:pt idx="0">
                  <c:v>          Reliability** 
(running on time)</c:v>
                </c:pt>
                <c:pt idx="1">
                  <c:v>                Frequency
(how often they run)</c:v>
                </c:pt>
                <c:pt idx="2">
                  <c:v>Range of payment 
  options available</c:v>
                </c:pt>
                <c:pt idx="3">
                  <c:v>Ease of buying ticket</c:v>
                </c:pt>
                <c:pt idx="4">
                  <c:v>Range of tickets available</c:v>
                </c:pt>
              </c:strCache>
            </c:strRef>
          </c:cat>
          <c:val>
            <c:numRef>
              <c:f>Sheet1!$F$2:$F$7</c:f>
              <c:numCache>
                <c:formatCode>General</c:formatCode>
                <c:ptCount val="6"/>
                <c:pt idx="0">
                  <c:v>2</c:v>
                </c:pt>
                <c:pt idx="1">
                  <c:v>2</c:v>
                </c:pt>
                <c:pt idx="2">
                  <c:v>1</c:v>
                </c:pt>
                <c:pt idx="3">
                  <c:v>1</c:v>
                </c:pt>
                <c:pt idx="4">
                  <c:v>4</c:v>
                </c:pt>
              </c:numCache>
            </c:numRef>
          </c:val>
          <c:extLst>
            <c:ext xmlns:c16="http://schemas.microsoft.com/office/drawing/2014/chart" uri="{C3380CC4-5D6E-409C-BE32-E72D297353CC}">
              <c16:uniqueId val="{00000004-3272-4434-8E28-B5E97150E643}"/>
            </c:ext>
          </c:extLst>
        </c:ser>
        <c:dLbls>
          <c:showLegendKey val="0"/>
          <c:showVal val="0"/>
          <c:showCatName val="0"/>
          <c:showSerName val="0"/>
          <c:showPercent val="0"/>
          <c:showBubbleSize val="0"/>
        </c:dLbls>
        <c:gapWidth val="76"/>
        <c:overlap val="100"/>
        <c:axId val="780500368"/>
        <c:axId val="780498016"/>
      </c:barChart>
      <c:catAx>
        <c:axId val="780500368"/>
        <c:scaling>
          <c:orientation val="maxMin"/>
        </c:scaling>
        <c:delete val="0"/>
        <c:axPos val="l"/>
        <c:numFmt formatCode="General" sourceLinked="0"/>
        <c:majorTickMark val="out"/>
        <c:minorTickMark val="none"/>
        <c:tickLblPos val="nextTo"/>
        <c:spPr>
          <a:ln>
            <a:noFill/>
          </a:ln>
        </c:spPr>
        <c:txPr>
          <a:bodyPr/>
          <a:lstStyle/>
          <a:p>
            <a:pPr>
              <a:defRPr sz="850" b="1">
                <a:solidFill>
                  <a:schemeClr val="tx1">
                    <a:lumMod val="75000"/>
                    <a:lumOff val="25000"/>
                  </a:schemeClr>
                </a:solidFill>
                <a:latin typeface="+mn-lt"/>
                <a:ea typeface="Meiryo" pitchFamily="34" charset="-128"/>
                <a:cs typeface="Arial" pitchFamily="34" charset="0"/>
              </a:defRPr>
            </a:pPr>
            <a:endParaRPr lang="en-US"/>
          </a:p>
        </c:txPr>
        <c:crossAx val="780498016"/>
        <c:crosses val="autoZero"/>
        <c:auto val="1"/>
        <c:lblAlgn val="ctr"/>
        <c:lblOffset val="100"/>
        <c:noMultiLvlLbl val="0"/>
      </c:catAx>
      <c:valAx>
        <c:axId val="780498016"/>
        <c:scaling>
          <c:orientation val="minMax"/>
        </c:scaling>
        <c:delete val="1"/>
        <c:axPos val="t"/>
        <c:numFmt formatCode="0%" sourceLinked="1"/>
        <c:majorTickMark val="out"/>
        <c:minorTickMark val="none"/>
        <c:tickLblPos val="nextTo"/>
        <c:crossAx val="780500368"/>
        <c:crosses val="autoZero"/>
        <c:crossBetween val="between"/>
      </c:valAx>
    </c:plotArea>
    <c:legend>
      <c:legendPos val="t"/>
      <c:layout>
        <c:manualLayout>
          <c:xMode val="edge"/>
          <c:yMode val="edge"/>
          <c:x val="4.9500339024457343E-2"/>
          <c:y val="0.93516034339069587"/>
          <c:w val="0.89999998269842019"/>
          <c:h val="6.4839595082118159E-2"/>
        </c:manualLayout>
      </c:layout>
      <c:overlay val="0"/>
      <c:txPr>
        <a:bodyPr/>
        <a:lstStyle/>
        <a:p>
          <a:pPr>
            <a:defRPr sz="900" b="1">
              <a:solidFill>
                <a:schemeClr val="tx1">
                  <a:lumMod val="75000"/>
                  <a:lumOff val="25000"/>
                </a:schemeClr>
              </a:solidFill>
              <a:latin typeface="+mj-lt"/>
              <a:cs typeface="Tahoma"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218149218859621"/>
          <c:y val="4.2422483126443672E-2"/>
          <c:w val="0.71557794456885238"/>
          <c:h val="0.9163764036199723"/>
        </c:manualLayout>
      </c:layout>
      <c:barChart>
        <c:barDir val="bar"/>
        <c:grouping val="percentStacked"/>
        <c:varyColors val="0"/>
        <c:ser>
          <c:idx val="0"/>
          <c:order val="0"/>
          <c:tx>
            <c:strRef>
              <c:f>Sheet1!$B$1</c:f>
              <c:strCache>
                <c:ptCount val="1"/>
                <c:pt idx="0">
                  <c:v>Very good</c:v>
                </c:pt>
              </c:strCache>
            </c:strRef>
          </c:tx>
          <c:spPr>
            <a:solidFill>
              <a:srgbClr val="00B050"/>
            </a:solidFill>
          </c:spPr>
          <c:invertIfNegative val="0"/>
          <c:dLbls>
            <c:spPr>
              <a:noFill/>
              <a:ln>
                <a:noFill/>
              </a:ln>
              <a:effectLst/>
            </c:spPr>
            <c:txPr>
              <a:bodyPr/>
              <a:lstStyle/>
              <a:p>
                <a:pPr>
                  <a:defRPr sz="9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2"/>
                <c:pt idx="0">
                  <c:v>Connections with other
       modes of transport</c:v>
                </c:pt>
                <c:pt idx="1">
                  <c:v>Ease of getting to
    local amenities</c:v>
                </c:pt>
              </c:strCache>
            </c:strRef>
          </c:cat>
          <c:val>
            <c:numRef>
              <c:f>Sheet1!$B$2:$B$7</c:f>
              <c:numCache>
                <c:formatCode>General</c:formatCode>
                <c:ptCount val="6"/>
                <c:pt idx="0">
                  <c:v>52</c:v>
                </c:pt>
                <c:pt idx="1">
                  <c:v>48</c:v>
                </c:pt>
              </c:numCache>
            </c:numRef>
          </c:val>
          <c:extLst>
            <c:ext xmlns:c16="http://schemas.microsoft.com/office/drawing/2014/chart" uri="{C3380CC4-5D6E-409C-BE32-E72D297353CC}">
              <c16:uniqueId val="{00000000-EC31-42A8-8C33-2E487976FEB0}"/>
            </c:ext>
          </c:extLst>
        </c:ser>
        <c:ser>
          <c:idx val="1"/>
          <c:order val="1"/>
          <c:tx>
            <c:strRef>
              <c:f>Sheet1!$C$1</c:f>
              <c:strCache>
                <c:ptCount val="1"/>
                <c:pt idx="0">
                  <c:v>Good</c:v>
                </c:pt>
              </c:strCache>
            </c:strRef>
          </c:tx>
          <c:spPr>
            <a:solidFill>
              <a:srgbClr val="99FF66"/>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2"/>
                <c:pt idx="0">
                  <c:v>Connections with other
       modes of transport</c:v>
                </c:pt>
                <c:pt idx="1">
                  <c:v>Ease of getting to
    local amenities</c:v>
                </c:pt>
              </c:strCache>
            </c:strRef>
          </c:cat>
          <c:val>
            <c:numRef>
              <c:f>Sheet1!$C$2:$C$7</c:f>
              <c:numCache>
                <c:formatCode>General</c:formatCode>
                <c:ptCount val="6"/>
                <c:pt idx="0">
                  <c:v>38</c:v>
                </c:pt>
                <c:pt idx="1">
                  <c:v>41</c:v>
                </c:pt>
              </c:numCache>
            </c:numRef>
          </c:val>
          <c:extLst>
            <c:ext xmlns:c16="http://schemas.microsoft.com/office/drawing/2014/chart" uri="{C3380CC4-5D6E-409C-BE32-E72D297353CC}">
              <c16:uniqueId val="{00000001-EC31-42A8-8C33-2E487976FEB0}"/>
            </c:ext>
          </c:extLst>
        </c:ser>
        <c:ser>
          <c:idx val="2"/>
          <c:order val="2"/>
          <c:tx>
            <c:strRef>
              <c:f>Sheet1!$D$1</c:f>
              <c:strCache>
                <c:ptCount val="1"/>
                <c:pt idx="0">
                  <c:v>Neither/nor </c:v>
                </c:pt>
              </c:strCache>
            </c:strRef>
          </c:tx>
          <c:spPr>
            <a:solidFill>
              <a:srgbClr val="FFFF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2"/>
                <c:pt idx="0">
                  <c:v>Connections with other
       modes of transport</c:v>
                </c:pt>
                <c:pt idx="1">
                  <c:v>Ease of getting to
    local amenities</c:v>
                </c:pt>
              </c:strCache>
            </c:strRef>
          </c:cat>
          <c:val>
            <c:numRef>
              <c:f>Sheet1!$D$2:$D$7</c:f>
              <c:numCache>
                <c:formatCode>General</c:formatCode>
                <c:ptCount val="6"/>
                <c:pt idx="0">
                  <c:v>7</c:v>
                </c:pt>
                <c:pt idx="1">
                  <c:v>9</c:v>
                </c:pt>
              </c:numCache>
            </c:numRef>
          </c:val>
          <c:extLst>
            <c:ext xmlns:c16="http://schemas.microsoft.com/office/drawing/2014/chart" uri="{C3380CC4-5D6E-409C-BE32-E72D297353CC}">
              <c16:uniqueId val="{00000002-EC31-42A8-8C33-2E487976FEB0}"/>
            </c:ext>
          </c:extLst>
        </c:ser>
        <c:ser>
          <c:idx val="3"/>
          <c:order val="3"/>
          <c:tx>
            <c:strRef>
              <c:f>Sheet1!$E$1</c:f>
              <c:strCache>
                <c:ptCount val="1"/>
                <c:pt idx="0">
                  <c:v>Poor</c:v>
                </c:pt>
              </c:strCache>
            </c:strRef>
          </c:tx>
          <c:spPr>
            <a:solidFill>
              <a:srgbClr val="FF66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2"/>
                <c:pt idx="0">
                  <c:v>Connections with other
       modes of transport</c:v>
                </c:pt>
                <c:pt idx="1">
                  <c:v>Ease of getting to
    local amenities</c:v>
                </c:pt>
              </c:strCache>
            </c:strRef>
          </c:cat>
          <c:val>
            <c:numRef>
              <c:f>Sheet1!$E$2:$E$7</c:f>
              <c:numCache>
                <c:formatCode>General</c:formatCode>
                <c:ptCount val="6"/>
                <c:pt idx="0">
                  <c:v>2</c:v>
                </c:pt>
                <c:pt idx="1">
                  <c:v>2</c:v>
                </c:pt>
              </c:numCache>
            </c:numRef>
          </c:val>
          <c:extLst>
            <c:ext xmlns:c16="http://schemas.microsoft.com/office/drawing/2014/chart" uri="{C3380CC4-5D6E-409C-BE32-E72D297353CC}">
              <c16:uniqueId val="{00000003-EC31-42A8-8C33-2E487976FEB0}"/>
            </c:ext>
          </c:extLst>
        </c:ser>
        <c:ser>
          <c:idx val="4"/>
          <c:order val="4"/>
          <c:tx>
            <c:strRef>
              <c:f>Sheet1!$F$1</c:f>
              <c:strCache>
                <c:ptCount val="1"/>
                <c:pt idx="0">
                  <c:v>Very poor</c:v>
                </c:pt>
              </c:strCache>
            </c:strRef>
          </c:tx>
          <c:spPr>
            <a:solidFill>
              <a:srgbClr val="FF0000"/>
            </a:solidFill>
          </c:spPr>
          <c:invertIfNegative val="0"/>
          <c:dLbls>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2"/>
                <c:pt idx="0">
                  <c:v>Connections with other
       modes of transport</c:v>
                </c:pt>
                <c:pt idx="1">
                  <c:v>Ease of getting to
    local amenities</c:v>
                </c:pt>
              </c:strCache>
            </c:strRef>
          </c:cat>
          <c:val>
            <c:numRef>
              <c:f>Sheet1!$F$2:$F$7</c:f>
              <c:numCache>
                <c:formatCode>General</c:formatCode>
                <c:ptCount val="6"/>
              </c:numCache>
            </c:numRef>
          </c:val>
          <c:extLst>
            <c:ext xmlns:c16="http://schemas.microsoft.com/office/drawing/2014/chart" uri="{C3380CC4-5D6E-409C-BE32-E72D297353CC}">
              <c16:uniqueId val="{00000004-EC31-42A8-8C33-2E487976FEB0}"/>
            </c:ext>
          </c:extLst>
        </c:ser>
        <c:dLbls>
          <c:showLegendKey val="0"/>
          <c:showVal val="0"/>
          <c:showCatName val="0"/>
          <c:showSerName val="0"/>
          <c:showPercent val="0"/>
          <c:showBubbleSize val="0"/>
        </c:dLbls>
        <c:gapWidth val="76"/>
        <c:overlap val="100"/>
        <c:axId val="780505072"/>
        <c:axId val="780498408"/>
      </c:barChart>
      <c:catAx>
        <c:axId val="780505072"/>
        <c:scaling>
          <c:orientation val="maxMin"/>
        </c:scaling>
        <c:delete val="0"/>
        <c:axPos val="l"/>
        <c:numFmt formatCode="General" sourceLinked="0"/>
        <c:majorTickMark val="out"/>
        <c:minorTickMark val="none"/>
        <c:tickLblPos val="nextTo"/>
        <c:spPr>
          <a:ln>
            <a:noFill/>
          </a:ln>
        </c:spPr>
        <c:txPr>
          <a:bodyPr/>
          <a:lstStyle/>
          <a:p>
            <a:pPr>
              <a:defRPr sz="850" b="1">
                <a:solidFill>
                  <a:schemeClr val="tx1">
                    <a:lumMod val="75000"/>
                    <a:lumOff val="25000"/>
                  </a:schemeClr>
                </a:solidFill>
                <a:latin typeface="+mn-lt"/>
                <a:ea typeface="Meiryo" pitchFamily="34" charset="-128"/>
                <a:cs typeface="Arial" pitchFamily="34" charset="0"/>
              </a:defRPr>
            </a:pPr>
            <a:endParaRPr lang="en-US"/>
          </a:p>
        </c:txPr>
        <c:crossAx val="780498408"/>
        <c:crosses val="autoZero"/>
        <c:auto val="1"/>
        <c:lblAlgn val="ctr"/>
        <c:lblOffset val="100"/>
        <c:noMultiLvlLbl val="0"/>
      </c:catAx>
      <c:valAx>
        <c:axId val="780498408"/>
        <c:scaling>
          <c:orientation val="minMax"/>
        </c:scaling>
        <c:delete val="1"/>
        <c:axPos val="t"/>
        <c:numFmt formatCode="0%" sourceLinked="1"/>
        <c:majorTickMark val="out"/>
        <c:minorTickMark val="none"/>
        <c:tickLblPos val="nextTo"/>
        <c:crossAx val="780505072"/>
        <c:crosses val="autoZero"/>
        <c:crossBetween val="between"/>
      </c:valAx>
    </c:plotArea>
    <c:legend>
      <c:legendPos val="t"/>
      <c:layout>
        <c:manualLayout>
          <c:xMode val="edge"/>
          <c:yMode val="edge"/>
          <c:x val="4.7303038382343808E-2"/>
          <c:y val="0.36497892542896776"/>
          <c:w val="0.89999998269842019"/>
          <c:h val="7.7068857803146235E-2"/>
        </c:manualLayout>
      </c:layout>
      <c:overlay val="0"/>
      <c:txPr>
        <a:bodyPr/>
        <a:lstStyle/>
        <a:p>
          <a:pPr>
            <a:defRPr sz="900" b="1">
              <a:solidFill>
                <a:schemeClr val="tx1">
                  <a:lumMod val="75000"/>
                  <a:lumOff val="25000"/>
                </a:schemeClr>
              </a:solidFill>
              <a:latin typeface="+mj-lt"/>
              <a:cs typeface="Tahoma"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705888888888888"/>
          <c:y val="3.437508277947296E-2"/>
          <c:w val="0.29302444444444442"/>
          <c:h val="0.93125000000000002"/>
        </c:manualLayout>
      </c:layout>
      <c:barChart>
        <c:barDir val="bar"/>
        <c:grouping val="clustered"/>
        <c:varyColors val="0"/>
        <c:ser>
          <c:idx val="0"/>
          <c:order val="0"/>
          <c:tx>
            <c:strRef>
              <c:f>Sheet1!$B$1</c:f>
              <c:strCache>
                <c:ptCount val="1"/>
                <c:pt idx="0">
                  <c:v>Series 1</c:v>
                </c:pt>
              </c:strCache>
            </c:strRef>
          </c:tx>
          <c:invertIfNegative val="0"/>
          <c:dLbls>
            <c:spPr>
              <a:noFill/>
              <a:ln>
                <a:noFill/>
              </a:ln>
              <a:effectLst/>
            </c:spPr>
            <c:txPr>
              <a:bodyPr/>
              <a:lstStyle/>
              <a:p>
                <a:pPr>
                  <a:defRPr sz="14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Space to sit/
stand on board</c:v>
                </c:pt>
                <c:pt idx="1">
                  <c:v>Comfort of the seats</c:v>
                </c:pt>
                <c:pt idx="2">
                  <c:v>Amount of personal 
space on board</c:v>
                </c:pt>
                <c:pt idx="3">
                  <c:v>Provision of grab rails</c:v>
                </c:pt>
                <c:pt idx="4">
                  <c:v>Temperature on board</c:v>
                </c:pt>
              </c:strCache>
            </c:strRef>
          </c:cat>
          <c:val>
            <c:numRef>
              <c:f>Sheet1!$B$2:$B$6</c:f>
              <c:numCache>
                <c:formatCode>General</c:formatCode>
                <c:ptCount val="5"/>
                <c:pt idx="0">
                  <c:v>66</c:v>
                </c:pt>
                <c:pt idx="1">
                  <c:v>58</c:v>
                </c:pt>
                <c:pt idx="2">
                  <c:v>65</c:v>
                </c:pt>
                <c:pt idx="3">
                  <c:v>73</c:v>
                </c:pt>
                <c:pt idx="4">
                  <c:v>77</c:v>
                </c:pt>
              </c:numCache>
            </c:numRef>
          </c:val>
          <c:extLst>
            <c:ext xmlns:c16="http://schemas.microsoft.com/office/drawing/2014/chart" uri="{C3380CC4-5D6E-409C-BE32-E72D297353CC}">
              <c16:uniqueId val="{00000000-EE3C-4B7C-8C35-AC17319EDF10}"/>
            </c:ext>
          </c:extLst>
        </c:ser>
        <c:dLbls>
          <c:showLegendKey val="0"/>
          <c:showVal val="0"/>
          <c:showCatName val="0"/>
          <c:showSerName val="0"/>
          <c:showPercent val="0"/>
          <c:showBubbleSize val="0"/>
        </c:dLbls>
        <c:gapWidth val="150"/>
        <c:axId val="1198571128"/>
        <c:axId val="1198568776"/>
      </c:barChart>
      <c:catAx>
        <c:axId val="1198571128"/>
        <c:scaling>
          <c:orientation val="maxMin"/>
        </c:scaling>
        <c:delete val="0"/>
        <c:axPos val="l"/>
        <c:numFmt formatCode="General" sourceLinked="0"/>
        <c:majorTickMark val="out"/>
        <c:minorTickMark val="none"/>
        <c:tickLblPos val="nextTo"/>
        <c:spPr>
          <a:ln>
            <a:noFill/>
          </a:ln>
        </c:spPr>
        <c:txPr>
          <a:bodyPr/>
          <a:lstStyle/>
          <a:p>
            <a:pPr>
              <a:defRPr sz="1000" b="1">
                <a:solidFill>
                  <a:srgbClr val="7F7F7F"/>
                </a:solidFill>
              </a:defRPr>
            </a:pPr>
            <a:endParaRPr lang="en-US"/>
          </a:p>
        </c:txPr>
        <c:crossAx val="1198568776"/>
        <c:crosses val="autoZero"/>
        <c:auto val="1"/>
        <c:lblAlgn val="ctr"/>
        <c:lblOffset val="100"/>
        <c:noMultiLvlLbl val="0"/>
      </c:catAx>
      <c:valAx>
        <c:axId val="1198568776"/>
        <c:scaling>
          <c:orientation val="minMax"/>
          <c:max val="100"/>
          <c:min val="0"/>
        </c:scaling>
        <c:delete val="1"/>
        <c:axPos val="t"/>
        <c:numFmt formatCode="General" sourceLinked="1"/>
        <c:majorTickMark val="out"/>
        <c:minorTickMark val="none"/>
        <c:tickLblPos val="nextTo"/>
        <c:crossAx val="119857112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510421094436522E-2"/>
          <c:y val="0"/>
          <c:w val="0.50517547404620167"/>
          <c:h val="0.84603897667524663"/>
        </c:manualLayout>
      </c:layout>
      <c:doughnutChart>
        <c:varyColors val="1"/>
        <c:ser>
          <c:idx val="0"/>
          <c:order val="0"/>
          <c:tx>
            <c:strRef>
              <c:f>Sheet1!$B$1</c:f>
              <c:strCache>
                <c:ptCount val="1"/>
                <c:pt idx="0">
                  <c:v>Column2</c:v>
                </c:pt>
              </c:strCache>
            </c:strRef>
          </c:tx>
          <c:spPr>
            <a:solidFill>
              <a:srgbClr val="C00000"/>
            </a:solidFill>
          </c:spPr>
          <c:dPt>
            <c:idx val="0"/>
            <c:bubble3D val="0"/>
            <c:spPr>
              <a:solidFill>
                <a:srgbClr val="00B050"/>
              </a:solidFill>
            </c:spPr>
            <c:extLst>
              <c:ext xmlns:c16="http://schemas.microsoft.com/office/drawing/2014/chart" uri="{C3380CC4-5D6E-409C-BE32-E72D297353CC}">
                <c16:uniqueId val="{00000001-3175-42B7-AAD9-81B5FDDC4E71}"/>
              </c:ext>
            </c:extLst>
          </c:dPt>
          <c:dPt>
            <c:idx val="1"/>
            <c:bubble3D val="0"/>
            <c:extLst>
              <c:ext xmlns:c16="http://schemas.microsoft.com/office/drawing/2014/chart" uri="{C3380CC4-5D6E-409C-BE32-E72D297353CC}">
                <c16:uniqueId val="{00000002-3175-42B7-AAD9-81B5FDDC4E71}"/>
              </c:ext>
            </c:extLst>
          </c:dPt>
          <c:dPt>
            <c:idx val="2"/>
            <c:bubble3D val="0"/>
            <c:spPr>
              <a:solidFill>
                <a:schemeClr val="bg1">
                  <a:lumMod val="65000"/>
                </a:schemeClr>
              </a:solidFill>
            </c:spPr>
            <c:extLst>
              <c:ext xmlns:c16="http://schemas.microsoft.com/office/drawing/2014/chart" uri="{C3380CC4-5D6E-409C-BE32-E72D297353CC}">
                <c16:uniqueId val="{00000004-3175-42B7-AAD9-81B5FDDC4E71}"/>
              </c:ext>
            </c:extLst>
          </c:dPt>
          <c:dLbls>
            <c:dLbl>
              <c:idx val="1"/>
              <c:spPr/>
              <c:txPr>
                <a:bodyPr/>
                <a:lstStyle/>
                <a:p>
                  <a:pPr>
                    <a:defRPr sz="1200">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2-3175-42B7-AAD9-81B5FDDC4E71}"/>
                </c:ext>
              </c:extLst>
            </c:dLbl>
            <c:spPr>
              <a:noFill/>
              <a:ln>
                <a:noFill/>
              </a:ln>
              <a:effectLst/>
            </c:spPr>
            <c:txPr>
              <a:bodyPr/>
              <a:lstStyle/>
              <a:p>
                <a:pPr>
                  <a:defRPr sz="12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Yes</c:v>
                </c:pt>
                <c:pt idx="1">
                  <c:v>No</c:v>
                </c:pt>
                <c:pt idx="2">
                  <c:v>Not stated</c:v>
                </c:pt>
              </c:strCache>
            </c:strRef>
          </c:cat>
          <c:val>
            <c:numRef>
              <c:f>Sheet1!$B$2:$B$4</c:f>
              <c:numCache>
                <c:formatCode>General</c:formatCode>
                <c:ptCount val="3"/>
                <c:pt idx="0">
                  <c:v>60</c:v>
                </c:pt>
                <c:pt idx="1">
                  <c:v>34</c:v>
                </c:pt>
                <c:pt idx="2">
                  <c:v>7</c:v>
                </c:pt>
              </c:numCache>
            </c:numRef>
          </c:val>
          <c:extLst>
            <c:ext xmlns:c16="http://schemas.microsoft.com/office/drawing/2014/chart" uri="{C3380CC4-5D6E-409C-BE32-E72D297353CC}">
              <c16:uniqueId val="{00000005-3175-42B7-AAD9-81B5FDDC4E71}"/>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64615043145236439"/>
          <c:y val="0.26141105757429112"/>
          <c:w val="0.28530995959430983"/>
          <c:h val="0.37326034558134208"/>
        </c:manualLayout>
      </c:layout>
      <c:overlay val="0"/>
      <c:txPr>
        <a:bodyPr/>
        <a:lstStyle/>
        <a:p>
          <a:pPr>
            <a:defRPr sz="1100">
              <a:solidFill>
                <a:schemeClr val="bg1">
                  <a:lumMod val="50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0375480607802655E-2"/>
          <c:y val="3.4200832323989669E-2"/>
          <c:w val="0.77540524927551868"/>
          <c:h val="0.93157436865642707"/>
        </c:manualLayout>
      </c:layout>
      <c:barChart>
        <c:barDir val="bar"/>
        <c:grouping val="clustered"/>
        <c:varyColors val="0"/>
        <c:ser>
          <c:idx val="0"/>
          <c:order val="0"/>
          <c:tx>
            <c:strRef>
              <c:f>Sheet1!$B$1</c:f>
              <c:strCache>
                <c:ptCount val="1"/>
                <c:pt idx="0">
                  <c:v>Tram</c:v>
                </c:pt>
              </c:strCache>
            </c:strRef>
          </c:tx>
          <c:spPr>
            <a:solidFill>
              <a:srgbClr val="EB008B"/>
            </a:solidFill>
          </c:spPr>
          <c:invertIfNegative val="0"/>
          <c:dPt>
            <c:idx val="4"/>
            <c:invertIfNegative val="0"/>
            <c:bubble3D val="0"/>
            <c:extLst>
              <c:ext xmlns:c16="http://schemas.microsoft.com/office/drawing/2014/chart" uri="{C3380CC4-5D6E-409C-BE32-E72D297353CC}">
                <c16:uniqueId val="{00000000-DB44-4F44-A88C-A9464BEC65B7}"/>
              </c:ext>
            </c:extLst>
          </c:dPt>
          <c:dLbls>
            <c:spPr>
              <a:noFill/>
              <a:ln>
                <a:noFill/>
              </a:ln>
              <a:effectLst/>
            </c:spPr>
            <c:txPr>
              <a:bodyPr/>
              <a:lstStyle/>
              <a:p>
                <a:pPr>
                  <a:defRPr sz="1400" b="1">
                    <a:solidFill>
                      <a:schemeClr val="bg1">
                        <a:lumMod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numCache>
            </c:numRef>
          </c:cat>
          <c:val>
            <c:numRef>
              <c:f>Sheet1!$B$2:$B$7</c:f>
              <c:numCache>
                <c:formatCode>General</c:formatCode>
                <c:ptCount val="6"/>
                <c:pt idx="0">
                  <c:v>47</c:v>
                </c:pt>
                <c:pt idx="1">
                  <c:v>29</c:v>
                </c:pt>
                <c:pt idx="2">
                  <c:v>23</c:v>
                </c:pt>
                <c:pt idx="3">
                  <c:v>12</c:v>
                </c:pt>
                <c:pt idx="4">
                  <c:v>50</c:v>
                </c:pt>
                <c:pt idx="5">
                  <c:v>66</c:v>
                </c:pt>
              </c:numCache>
            </c:numRef>
          </c:val>
          <c:extLst>
            <c:ext xmlns:c16="http://schemas.microsoft.com/office/drawing/2014/chart" uri="{C3380CC4-5D6E-409C-BE32-E72D297353CC}">
              <c16:uniqueId val="{00000001-DB44-4F44-A88C-A9464BEC65B7}"/>
            </c:ext>
          </c:extLst>
        </c:ser>
        <c:dLbls>
          <c:showLegendKey val="0"/>
          <c:showVal val="0"/>
          <c:showCatName val="0"/>
          <c:showSerName val="0"/>
          <c:showPercent val="0"/>
          <c:showBubbleSize val="0"/>
        </c:dLbls>
        <c:gapWidth val="81"/>
        <c:axId val="780504680"/>
        <c:axId val="780494880"/>
      </c:barChart>
      <c:catAx>
        <c:axId val="780504680"/>
        <c:scaling>
          <c:orientation val="maxMin"/>
        </c:scaling>
        <c:delete val="0"/>
        <c:axPos val="l"/>
        <c:numFmt formatCode="General" sourceLinked="1"/>
        <c:majorTickMark val="out"/>
        <c:minorTickMark val="none"/>
        <c:tickLblPos val="nextTo"/>
        <c:spPr>
          <a:ln>
            <a:noFill/>
          </a:ln>
        </c:spPr>
        <c:txPr>
          <a:bodyPr/>
          <a:lstStyle/>
          <a:p>
            <a:pPr>
              <a:defRPr sz="1100" b="1">
                <a:solidFill>
                  <a:schemeClr val="bg1">
                    <a:lumMod val="50000"/>
                  </a:schemeClr>
                </a:solidFill>
              </a:defRPr>
            </a:pPr>
            <a:endParaRPr lang="en-US"/>
          </a:p>
        </c:txPr>
        <c:crossAx val="780494880"/>
        <c:crosses val="autoZero"/>
        <c:auto val="1"/>
        <c:lblAlgn val="ctr"/>
        <c:lblOffset val="100"/>
        <c:noMultiLvlLbl val="0"/>
      </c:catAx>
      <c:valAx>
        <c:axId val="780494880"/>
        <c:scaling>
          <c:orientation val="minMax"/>
          <c:max val="85"/>
          <c:min val="0"/>
        </c:scaling>
        <c:delete val="1"/>
        <c:axPos val="t"/>
        <c:numFmt formatCode="General" sourceLinked="1"/>
        <c:majorTickMark val="out"/>
        <c:minorTickMark val="none"/>
        <c:tickLblPos val="nextTo"/>
        <c:crossAx val="780504680"/>
        <c:crosses val="autoZero"/>
        <c:crossBetween val="between"/>
      </c:valAx>
      <c:spPr>
        <a:noFill/>
        <a:ln w="25400">
          <a:noFill/>
        </a:ln>
      </c:spPr>
    </c:plotArea>
    <c:plotVisOnly val="1"/>
    <c:dispBlanksAs val="gap"/>
    <c:showDLblsOverMax val="0"/>
  </c:chart>
  <c:txPr>
    <a:bodyPr/>
    <a:lstStyle/>
    <a:p>
      <a:pPr>
        <a:defRPr sz="1800"/>
      </a:pPr>
      <a:endParaRPr lang="en-US"/>
    </a:p>
  </c:txPr>
  <c:externalData r:id="rId2">
    <c:autoUpdate val="0"/>
  </c:externalData>
  <c:userShapes r:id="rId3"/>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6498189748413434"/>
          <c:y val="3.4200832323989669E-2"/>
          <c:w val="0.52626901312777352"/>
          <c:h val="0.93157436865642707"/>
        </c:manualLayout>
      </c:layout>
      <c:barChart>
        <c:barDir val="bar"/>
        <c:grouping val="clustered"/>
        <c:varyColors val="0"/>
        <c:ser>
          <c:idx val="0"/>
          <c:order val="0"/>
          <c:tx>
            <c:strRef>
              <c:f>Sheet1!$B$1</c:f>
              <c:strCache>
                <c:ptCount val="1"/>
                <c:pt idx="0">
                  <c:v>Tram</c:v>
                </c:pt>
              </c:strCache>
            </c:strRef>
          </c:tx>
          <c:spPr>
            <a:solidFill>
              <a:srgbClr val="EB008B"/>
            </a:solidFill>
          </c:spPr>
          <c:invertIfNegative val="0"/>
          <c:dLbls>
            <c:spPr>
              <a:noFill/>
              <a:ln>
                <a:noFill/>
              </a:ln>
              <a:effectLst/>
            </c:spPr>
            <c:txPr>
              <a:bodyPr/>
              <a:lstStyle/>
              <a:p>
                <a:pPr>
                  <a:defRPr sz="1400" b="1">
                    <a:solidFill>
                      <a:schemeClr val="bg1">
                        <a:lumMod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Yes</c:v>
                </c:pt>
                <c:pt idx="1">
                  <c:v>No</c:v>
                </c:pt>
                <c:pt idx="2">
                  <c:v>Not stated</c:v>
                </c:pt>
              </c:strCache>
            </c:strRef>
          </c:cat>
          <c:val>
            <c:numRef>
              <c:f>Sheet1!$B$2:$B$4</c:f>
              <c:numCache>
                <c:formatCode>General</c:formatCode>
                <c:ptCount val="3"/>
                <c:pt idx="0">
                  <c:v>16</c:v>
                </c:pt>
                <c:pt idx="1">
                  <c:v>68</c:v>
                </c:pt>
                <c:pt idx="2">
                  <c:v>15</c:v>
                </c:pt>
              </c:numCache>
            </c:numRef>
          </c:val>
          <c:extLst>
            <c:ext xmlns:c16="http://schemas.microsoft.com/office/drawing/2014/chart" uri="{C3380CC4-5D6E-409C-BE32-E72D297353CC}">
              <c16:uniqueId val="{00000000-2EA7-49E2-88BE-EF5E292DD434}"/>
            </c:ext>
          </c:extLst>
        </c:ser>
        <c:dLbls>
          <c:showLegendKey val="0"/>
          <c:showVal val="0"/>
          <c:showCatName val="0"/>
          <c:showSerName val="0"/>
          <c:showPercent val="0"/>
          <c:showBubbleSize val="0"/>
        </c:dLbls>
        <c:gapWidth val="81"/>
        <c:axId val="780495664"/>
        <c:axId val="780501936"/>
      </c:barChart>
      <c:catAx>
        <c:axId val="780495664"/>
        <c:scaling>
          <c:orientation val="maxMin"/>
        </c:scaling>
        <c:delete val="0"/>
        <c:axPos val="l"/>
        <c:numFmt formatCode="General" sourceLinked="1"/>
        <c:majorTickMark val="out"/>
        <c:minorTickMark val="none"/>
        <c:tickLblPos val="nextTo"/>
        <c:spPr>
          <a:ln>
            <a:noFill/>
          </a:ln>
        </c:spPr>
        <c:txPr>
          <a:bodyPr/>
          <a:lstStyle/>
          <a:p>
            <a:pPr>
              <a:defRPr sz="1100" b="1">
                <a:solidFill>
                  <a:schemeClr val="bg1">
                    <a:lumMod val="50000"/>
                  </a:schemeClr>
                </a:solidFill>
              </a:defRPr>
            </a:pPr>
            <a:endParaRPr lang="en-US"/>
          </a:p>
        </c:txPr>
        <c:crossAx val="780501936"/>
        <c:crosses val="autoZero"/>
        <c:auto val="1"/>
        <c:lblAlgn val="ctr"/>
        <c:lblOffset val="100"/>
        <c:noMultiLvlLbl val="0"/>
      </c:catAx>
      <c:valAx>
        <c:axId val="780501936"/>
        <c:scaling>
          <c:orientation val="minMax"/>
          <c:min val="0"/>
        </c:scaling>
        <c:delete val="1"/>
        <c:axPos val="t"/>
        <c:numFmt formatCode="General" sourceLinked="1"/>
        <c:majorTickMark val="out"/>
        <c:minorTickMark val="none"/>
        <c:tickLblPos val="nextTo"/>
        <c:crossAx val="780495664"/>
        <c:crosses val="autoZero"/>
        <c:crossBetween val="between"/>
      </c:valAx>
      <c:spPr>
        <a:noFill/>
        <a:ln w="25400">
          <a:noFill/>
        </a:ln>
      </c:spPr>
    </c:plotArea>
    <c:plotVisOnly val="1"/>
    <c:dispBlanksAs val="gap"/>
    <c:showDLblsOverMax val="0"/>
  </c:chart>
  <c:txPr>
    <a:bodyPr/>
    <a:lstStyle/>
    <a:p>
      <a:pPr>
        <a:defRPr sz="1800"/>
      </a:pPr>
      <a:endParaRPr lang="en-US"/>
    </a:p>
  </c:txPr>
  <c:externalData r:id="rId2">
    <c:autoUpdate val="0"/>
  </c:externalData>
  <c:userShapes r:id="rId3"/>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16986738917999"/>
          <c:y val="7.3825503355704702E-2"/>
          <c:w val="0.46417759838546901"/>
          <c:h val="0.77181208053691197"/>
        </c:manualLayout>
      </c:layout>
      <c:doughnutChart>
        <c:varyColors val="1"/>
        <c:ser>
          <c:idx val="0"/>
          <c:order val="0"/>
          <c:tx>
            <c:strRef>
              <c:f>Sheet1!$B$1</c:f>
              <c:strCache>
                <c:ptCount val="1"/>
                <c:pt idx="0">
                  <c:v>Column2</c:v>
                </c:pt>
              </c:strCache>
            </c:strRef>
          </c:tx>
          <c:dPt>
            <c:idx val="0"/>
            <c:bubble3D val="0"/>
            <c:spPr>
              <a:solidFill>
                <a:srgbClr val="00B050"/>
              </a:solidFill>
            </c:spPr>
            <c:extLst>
              <c:ext xmlns:c16="http://schemas.microsoft.com/office/drawing/2014/chart" uri="{C3380CC4-5D6E-409C-BE32-E72D297353CC}">
                <c16:uniqueId val="{00000001-345D-4A0C-9A0F-8E274B14BFCE}"/>
              </c:ext>
            </c:extLst>
          </c:dPt>
          <c:dPt>
            <c:idx val="1"/>
            <c:bubble3D val="0"/>
            <c:spPr>
              <a:solidFill>
                <a:srgbClr val="92D050"/>
              </a:solidFill>
            </c:spPr>
            <c:extLst>
              <c:ext xmlns:c16="http://schemas.microsoft.com/office/drawing/2014/chart" uri="{C3380CC4-5D6E-409C-BE32-E72D297353CC}">
                <c16:uniqueId val="{00000003-345D-4A0C-9A0F-8E274B14BFCE}"/>
              </c:ext>
            </c:extLst>
          </c:dPt>
          <c:dPt>
            <c:idx val="2"/>
            <c:bubble3D val="0"/>
            <c:spPr>
              <a:solidFill>
                <a:srgbClr val="C00000"/>
              </a:solidFill>
            </c:spPr>
            <c:extLst>
              <c:ext xmlns:c16="http://schemas.microsoft.com/office/drawing/2014/chart" uri="{C3380CC4-5D6E-409C-BE32-E72D297353CC}">
                <c16:uniqueId val="{00000005-345D-4A0C-9A0F-8E274B14BFCE}"/>
              </c:ext>
            </c:extLst>
          </c:dPt>
          <c:dPt>
            <c:idx val="3"/>
            <c:bubble3D val="0"/>
            <c:spPr>
              <a:solidFill>
                <a:schemeClr val="bg1">
                  <a:lumMod val="65000"/>
                </a:schemeClr>
              </a:solidFill>
            </c:spPr>
            <c:extLst>
              <c:ext xmlns:c16="http://schemas.microsoft.com/office/drawing/2014/chart" uri="{C3380CC4-5D6E-409C-BE32-E72D297353CC}">
                <c16:uniqueId val="{00000007-345D-4A0C-9A0F-8E274B14BFCE}"/>
              </c:ext>
            </c:extLst>
          </c:dPt>
          <c:dLbls>
            <c:dLbl>
              <c:idx val="2"/>
              <c:spPr/>
              <c:txPr>
                <a:bodyPr/>
                <a:lstStyle/>
                <a:p>
                  <a:pPr>
                    <a:defRPr sz="1200">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5-345D-4A0C-9A0F-8E274B14BFCE}"/>
                </c:ext>
              </c:extLst>
            </c:dLbl>
            <c:spPr>
              <a:noFill/>
              <a:ln>
                <a:noFill/>
              </a:ln>
              <a:effectLst/>
            </c:spPr>
            <c:txPr>
              <a:bodyPr/>
              <a:lstStyle/>
              <a:p>
                <a:pPr>
                  <a:defRPr sz="12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Easy</c:v>
                </c:pt>
                <c:pt idx="1">
                  <c:v>Moderate</c:v>
                </c:pt>
                <c:pt idx="2">
                  <c:v>Limited/none</c:v>
                </c:pt>
                <c:pt idx="3">
                  <c:v>Not stated</c:v>
                </c:pt>
              </c:strCache>
            </c:strRef>
          </c:cat>
          <c:val>
            <c:numRef>
              <c:f>Sheet1!$B$2:$B$5</c:f>
              <c:numCache>
                <c:formatCode>General</c:formatCode>
                <c:ptCount val="4"/>
                <c:pt idx="0">
                  <c:v>42</c:v>
                </c:pt>
                <c:pt idx="1">
                  <c:v>43</c:v>
                </c:pt>
                <c:pt idx="2">
                  <c:v>11</c:v>
                </c:pt>
                <c:pt idx="3">
                  <c:v>4</c:v>
                </c:pt>
              </c:numCache>
            </c:numRef>
          </c:val>
          <c:extLst>
            <c:ext xmlns:c16="http://schemas.microsoft.com/office/drawing/2014/chart" uri="{C3380CC4-5D6E-409C-BE32-E72D297353CC}">
              <c16:uniqueId val="{00000008-345D-4A0C-9A0F-8E274B14BFCE}"/>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50927837449173796"/>
          <c:y val="9.951756340732304E-2"/>
          <c:w val="0.48579889684363942"/>
          <c:h val="0.72212637027373905"/>
        </c:manualLayout>
      </c:layout>
      <c:overlay val="0"/>
      <c:txPr>
        <a:bodyPr/>
        <a:lstStyle/>
        <a:p>
          <a:pPr>
            <a:defRPr sz="900">
              <a:solidFill>
                <a:schemeClr val="bg1">
                  <a:lumMod val="50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16986738917999"/>
          <c:y val="7.3825503355704702E-2"/>
          <c:w val="0.46417759838546901"/>
          <c:h val="0.77181208053691197"/>
        </c:manualLayout>
      </c:layout>
      <c:doughnutChart>
        <c:varyColors val="1"/>
        <c:ser>
          <c:idx val="0"/>
          <c:order val="0"/>
          <c:tx>
            <c:strRef>
              <c:f>Sheet1!$B$1</c:f>
              <c:strCache>
                <c:ptCount val="1"/>
                <c:pt idx="0">
                  <c:v>Column2</c:v>
                </c:pt>
              </c:strCache>
            </c:strRef>
          </c:tx>
          <c:dPt>
            <c:idx val="0"/>
            <c:bubble3D val="0"/>
            <c:spPr>
              <a:solidFill>
                <a:srgbClr val="C00000"/>
              </a:solidFill>
            </c:spPr>
            <c:extLst>
              <c:ext xmlns:c16="http://schemas.microsoft.com/office/drawing/2014/chart" uri="{C3380CC4-5D6E-409C-BE32-E72D297353CC}">
                <c16:uniqueId val="{00000001-8D79-4D30-9032-C59067609B09}"/>
              </c:ext>
            </c:extLst>
          </c:dPt>
          <c:dPt>
            <c:idx val="1"/>
            <c:bubble3D val="0"/>
            <c:spPr>
              <a:solidFill>
                <a:srgbClr val="FF2D2D"/>
              </a:solidFill>
            </c:spPr>
            <c:extLst>
              <c:ext xmlns:c16="http://schemas.microsoft.com/office/drawing/2014/chart" uri="{C3380CC4-5D6E-409C-BE32-E72D297353CC}">
                <c16:uniqueId val="{00000003-8D79-4D30-9032-C59067609B09}"/>
              </c:ext>
            </c:extLst>
          </c:dPt>
          <c:dPt>
            <c:idx val="2"/>
            <c:bubble3D val="0"/>
            <c:spPr>
              <a:solidFill>
                <a:srgbClr val="FFC1C1"/>
              </a:solidFill>
            </c:spPr>
            <c:extLst>
              <c:ext xmlns:c16="http://schemas.microsoft.com/office/drawing/2014/chart" uri="{C3380CC4-5D6E-409C-BE32-E72D297353CC}">
                <c16:uniqueId val="{00000005-8D79-4D30-9032-C59067609B09}"/>
              </c:ext>
            </c:extLst>
          </c:dPt>
          <c:dPt>
            <c:idx val="3"/>
            <c:bubble3D val="0"/>
            <c:spPr>
              <a:solidFill>
                <a:schemeClr val="bg1">
                  <a:lumMod val="65000"/>
                </a:schemeClr>
              </a:solidFill>
            </c:spPr>
            <c:extLst>
              <c:ext xmlns:c16="http://schemas.microsoft.com/office/drawing/2014/chart" uri="{C3380CC4-5D6E-409C-BE32-E72D297353CC}">
                <c16:uniqueId val="{00000007-8D79-4D30-9032-C59067609B09}"/>
              </c:ext>
            </c:extLst>
          </c:dPt>
          <c:dLbls>
            <c:dLbl>
              <c:idx val="0"/>
              <c:spPr/>
              <c:txPr>
                <a:bodyPr/>
                <a:lstStyle/>
                <a:p>
                  <a:pPr>
                    <a:defRPr sz="1200">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8D79-4D30-9032-C59067609B09}"/>
                </c:ext>
              </c:extLst>
            </c:dLbl>
            <c:spPr>
              <a:noFill/>
              <a:ln>
                <a:noFill/>
              </a:ln>
              <a:effectLst/>
            </c:spPr>
            <c:txPr>
              <a:bodyPr/>
              <a:lstStyle/>
              <a:p>
                <a:pPr>
                  <a:defRPr sz="12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16-34</c:v>
                </c:pt>
                <c:pt idx="1">
                  <c:v>35-59</c:v>
                </c:pt>
                <c:pt idx="2">
                  <c:v>60+</c:v>
                </c:pt>
                <c:pt idx="3">
                  <c:v>Not stated</c:v>
                </c:pt>
              </c:strCache>
            </c:strRef>
          </c:cat>
          <c:val>
            <c:numRef>
              <c:f>Sheet1!$B$2:$B$5</c:f>
              <c:numCache>
                <c:formatCode>General</c:formatCode>
                <c:ptCount val="4"/>
                <c:pt idx="0">
                  <c:v>43</c:v>
                </c:pt>
                <c:pt idx="1">
                  <c:v>35</c:v>
                </c:pt>
                <c:pt idx="2">
                  <c:v>17</c:v>
                </c:pt>
                <c:pt idx="3">
                  <c:v>4</c:v>
                </c:pt>
              </c:numCache>
            </c:numRef>
          </c:val>
          <c:extLst>
            <c:ext xmlns:c16="http://schemas.microsoft.com/office/drawing/2014/chart" uri="{C3380CC4-5D6E-409C-BE32-E72D297353CC}">
              <c16:uniqueId val="{00000008-8D79-4D30-9032-C59067609B09}"/>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59788749045494538"/>
          <c:y val="0.10533566199441718"/>
          <c:w val="0.30892564354017837"/>
          <c:h val="0.73396113353762438"/>
        </c:manualLayout>
      </c:layout>
      <c:overlay val="0"/>
      <c:txPr>
        <a:bodyPr/>
        <a:lstStyle/>
        <a:p>
          <a:pPr>
            <a:defRPr sz="1000">
              <a:solidFill>
                <a:schemeClr val="bg1">
                  <a:lumMod val="50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16986738917999"/>
          <c:y val="7.3825503355704702E-2"/>
          <c:w val="0.46417759838546901"/>
          <c:h val="0.77181208053691197"/>
        </c:manualLayout>
      </c:layout>
      <c:doughnutChart>
        <c:varyColors val="1"/>
        <c:ser>
          <c:idx val="0"/>
          <c:order val="0"/>
          <c:tx>
            <c:strRef>
              <c:f>Sheet1!$B$1</c:f>
              <c:strCache>
                <c:ptCount val="1"/>
                <c:pt idx="0">
                  <c:v>Column2</c:v>
                </c:pt>
              </c:strCache>
            </c:strRef>
          </c:tx>
          <c:spPr>
            <a:solidFill>
              <a:srgbClr val="C00000"/>
            </a:solidFill>
          </c:spPr>
          <c:explosion val="2"/>
          <c:dPt>
            <c:idx val="0"/>
            <c:bubble3D val="0"/>
            <c:spPr>
              <a:solidFill>
                <a:srgbClr val="00B050"/>
              </a:solidFill>
            </c:spPr>
            <c:extLst>
              <c:ext xmlns:c16="http://schemas.microsoft.com/office/drawing/2014/chart" uri="{C3380CC4-5D6E-409C-BE32-E72D297353CC}">
                <c16:uniqueId val="{00000001-F704-4FB0-840C-C261B8C8DDE9}"/>
              </c:ext>
            </c:extLst>
          </c:dPt>
          <c:dPt>
            <c:idx val="1"/>
            <c:bubble3D val="0"/>
            <c:extLst>
              <c:ext xmlns:c16="http://schemas.microsoft.com/office/drawing/2014/chart" uri="{C3380CC4-5D6E-409C-BE32-E72D297353CC}">
                <c16:uniqueId val="{00000002-F704-4FB0-840C-C261B8C8DDE9}"/>
              </c:ext>
            </c:extLst>
          </c:dPt>
          <c:dPt>
            <c:idx val="2"/>
            <c:bubble3D val="0"/>
            <c:spPr>
              <a:solidFill>
                <a:schemeClr val="bg1">
                  <a:lumMod val="65000"/>
                </a:schemeClr>
              </a:solidFill>
            </c:spPr>
            <c:extLst>
              <c:ext xmlns:c16="http://schemas.microsoft.com/office/drawing/2014/chart" uri="{C3380CC4-5D6E-409C-BE32-E72D297353CC}">
                <c16:uniqueId val="{00000004-F704-4FB0-840C-C261B8C8DDE9}"/>
              </c:ext>
            </c:extLst>
          </c:dPt>
          <c:dLbls>
            <c:dLbl>
              <c:idx val="1"/>
              <c:spPr/>
              <c:txPr>
                <a:bodyPr/>
                <a:lstStyle/>
                <a:p>
                  <a:pPr>
                    <a:defRPr sz="1200">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2-F704-4FB0-840C-C261B8C8DDE9}"/>
                </c:ext>
              </c:extLst>
            </c:dLbl>
            <c:spPr>
              <a:noFill/>
              <a:ln>
                <a:noFill/>
              </a:ln>
              <a:effectLst/>
            </c:spPr>
            <c:txPr>
              <a:bodyPr/>
              <a:lstStyle/>
              <a:p>
                <a:pPr>
                  <a:defRPr sz="12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Yes</c:v>
                </c:pt>
                <c:pt idx="1">
                  <c:v>No</c:v>
                </c:pt>
                <c:pt idx="2">
                  <c:v>Not stated</c:v>
                </c:pt>
              </c:strCache>
            </c:strRef>
          </c:cat>
          <c:val>
            <c:numRef>
              <c:f>Sheet1!$B$2:$B$4</c:f>
              <c:numCache>
                <c:formatCode>General</c:formatCode>
                <c:ptCount val="3"/>
                <c:pt idx="0">
                  <c:v>15</c:v>
                </c:pt>
                <c:pt idx="1">
                  <c:v>77</c:v>
                </c:pt>
                <c:pt idx="2">
                  <c:v>9</c:v>
                </c:pt>
              </c:numCache>
            </c:numRef>
          </c:val>
          <c:extLst>
            <c:ext xmlns:c16="http://schemas.microsoft.com/office/drawing/2014/chart" uri="{C3380CC4-5D6E-409C-BE32-E72D297353CC}">
              <c16:uniqueId val="{00000005-F704-4FB0-840C-C261B8C8DDE9}"/>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56342838980258692"/>
          <c:y val="0.14345291534009044"/>
          <c:w val="0.29759173911863779"/>
          <c:h val="0.53655933586288995"/>
        </c:manualLayout>
      </c:layout>
      <c:overlay val="0"/>
      <c:txPr>
        <a:bodyPr/>
        <a:lstStyle/>
        <a:p>
          <a:pPr>
            <a:defRPr sz="900">
              <a:solidFill>
                <a:schemeClr val="bg1">
                  <a:lumMod val="50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976164698162735"/>
          <c:y val="9.9794467281413182E-2"/>
          <c:w val="0.64732168635170606"/>
          <c:h val="0.8089799331605797"/>
        </c:manualLayout>
      </c:layout>
      <c:barChart>
        <c:barDir val="bar"/>
        <c:grouping val="clustered"/>
        <c:varyColors val="0"/>
        <c:ser>
          <c:idx val="0"/>
          <c:order val="0"/>
          <c:tx>
            <c:strRef>
              <c:f>Sheet1!$B$1</c:f>
              <c:strCache>
                <c:ptCount val="1"/>
                <c:pt idx="0">
                  <c:v>%</c:v>
                </c:pt>
              </c:strCache>
            </c:strRef>
          </c:tx>
          <c:spPr>
            <a:solidFill>
              <a:srgbClr val="FF0000"/>
            </a:solidFill>
          </c:spPr>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B41 and higher</c:v>
                </c:pt>
                <c:pt idx="1">
                  <c:v>WV11 and higher</c:v>
                </c:pt>
                <c:pt idx="2">
                  <c:v>WV1-10</c:v>
                </c:pt>
                <c:pt idx="3">
                  <c:v>Any WS</c:v>
                </c:pt>
                <c:pt idx="4">
                  <c:v>B6-20</c:v>
                </c:pt>
                <c:pt idx="5">
                  <c:v>B21-40</c:v>
                </c:pt>
                <c:pt idx="6">
                  <c:v>Any DY</c:v>
                </c:pt>
                <c:pt idx="7">
                  <c:v>B1-5</c:v>
                </c:pt>
                <c:pt idx="8">
                  <c:v>Any CV</c:v>
                </c:pt>
                <c:pt idx="9">
                  <c:v>Any other</c:v>
                </c:pt>
              </c:strCache>
            </c:strRef>
          </c:cat>
          <c:val>
            <c:numRef>
              <c:f>Sheet1!$B$2:$B$11</c:f>
              <c:numCache>
                <c:formatCode>General</c:formatCode>
                <c:ptCount val="10"/>
                <c:pt idx="0">
                  <c:v>20</c:v>
                </c:pt>
                <c:pt idx="1">
                  <c:v>18</c:v>
                </c:pt>
                <c:pt idx="2">
                  <c:v>15</c:v>
                </c:pt>
                <c:pt idx="3">
                  <c:v>14</c:v>
                </c:pt>
                <c:pt idx="4">
                  <c:v>10</c:v>
                </c:pt>
                <c:pt idx="5">
                  <c:v>10</c:v>
                </c:pt>
                <c:pt idx="6">
                  <c:v>6</c:v>
                </c:pt>
                <c:pt idx="7">
                  <c:v>1</c:v>
                </c:pt>
                <c:pt idx="8">
                  <c:v>1</c:v>
                </c:pt>
                <c:pt idx="9">
                  <c:v>6</c:v>
                </c:pt>
              </c:numCache>
            </c:numRef>
          </c:val>
          <c:extLst>
            <c:ext xmlns:c16="http://schemas.microsoft.com/office/drawing/2014/chart" uri="{C3380CC4-5D6E-409C-BE32-E72D297353CC}">
              <c16:uniqueId val="{00000000-5EBD-4AC5-871A-88112A7C4B62}"/>
            </c:ext>
          </c:extLst>
        </c:ser>
        <c:dLbls>
          <c:showLegendKey val="0"/>
          <c:showVal val="0"/>
          <c:showCatName val="0"/>
          <c:showSerName val="0"/>
          <c:showPercent val="0"/>
          <c:showBubbleSize val="0"/>
        </c:dLbls>
        <c:gapWidth val="81"/>
        <c:axId val="780497624"/>
        <c:axId val="780499584"/>
      </c:barChart>
      <c:catAx>
        <c:axId val="780497624"/>
        <c:scaling>
          <c:orientation val="maxMin"/>
        </c:scaling>
        <c:delete val="0"/>
        <c:axPos val="l"/>
        <c:numFmt formatCode="General" sourceLinked="0"/>
        <c:majorTickMark val="out"/>
        <c:minorTickMark val="none"/>
        <c:tickLblPos val="nextTo"/>
        <c:spPr>
          <a:ln>
            <a:noFill/>
          </a:ln>
        </c:spPr>
        <c:txPr>
          <a:bodyPr/>
          <a:lstStyle/>
          <a:p>
            <a:pPr>
              <a:defRPr sz="900" b="1">
                <a:solidFill>
                  <a:schemeClr val="tx1">
                    <a:lumMod val="75000"/>
                    <a:lumOff val="25000"/>
                  </a:schemeClr>
                </a:solidFill>
              </a:defRPr>
            </a:pPr>
            <a:endParaRPr lang="en-US"/>
          </a:p>
        </c:txPr>
        <c:crossAx val="780499584"/>
        <c:crosses val="autoZero"/>
        <c:auto val="1"/>
        <c:lblAlgn val="ctr"/>
        <c:lblOffset val="100"/>
        <c:noMultiLvlLbl val="0"/>
      </c:catAx>
      <c:valAx>
        <c:axId val="780499584"/>
        <c:scaling>
          <c:orientation val="minMax"/>
        </c:scaling>
        <c:delete val="1"/>
        <c:axPos val="t"/>
        <c:numFmt formatCode="General" sourceLinked="1"/>
        <c:majorTickMark val="out"/>
        <c:minorTickMark val="none"/>
        <c:tickLblPos val="nextTo"/>
        <c:crossAx val="780497624"/>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3">
                <a:lumMod val="85000"/>
              </a:schemeClr>
            </a:solidFill>
          </c:spPr>
          <c:invertIfNegative val="0"/>
          <c:dPt>
            <c:idx val="1"/>
            <c:invertIfNegative val="0"/>
            <c:bubble3D val="0"/>
            <c:spPr>
              <a:solidFill>
                <a:schemeClr val="accent3">
                  <a:lumMod val="75000"/>
                </a:schemeClr>
              </a:solidFill>
            </c:spPr>
            <c:extLst>
              <c:ext xmlns:c16="http://schemas.microsoft.com/office/drawing/2014/chart" uri="{C3380CC4-5D6E-409C-BE32-E72D297353CC}">
                <c16:uniqueId val="{00000001-B0AA-4F0A-AFCC-2757668CAE61}"/>
              </c:ext>
            </c:extLst>
          </c:dPt>
          <c:dPt>
            <c:idx val="2"/>
            <c:invertIfNegative val="0"/>
            <c:bubble3D val="0"/>
            <c:extLst>
              <c:ext xmlns:c16="http://schemas.microsoft.com/office/drawing/2014/chart" uri="{C3380CC4-5D6E-409C-BE32-E72D297353CC}">
                <c16:uniqueId val="{00000002-B0AA-4F0A-AFCC-2757668CAE61}"/>
              </c:ext>
            </c:extLst>
          </c:dPt>
          <c:dPt>
            <c:idx val="3"/>
            <c:invertIfNegative val="0"/>
            <c:bubble3D val="0"/>
            <c:extLst>
              <c:ext xmlns:c16="http://schemas.microsoft.com/office/drawing/2014/chart" uri="{C3380CC4-5D6E-409C-BE32-E72D297353CC}">
                <c16:uniqueId val="{00000003-B0AA-4F0A-AFCC-2757668CAE61}"/>
              </c:ext>
            </c:extLst>
          </c:dPt>
          <c:dPt>
            <c:idx val="4"/>
            <c:invertIfNegative val="0"/>
            <c:bubble3D val="0"/>
            <c:extLst>
              <c:ext xmlns:c16="http://schemas.microsoft.com/office/drawing/2014/chart" uri="{C3380CC4-5D6E-409C-BE32-E72D297353CC}">
                <c16:uniqueId val="{00000004-B0AA-4F0A-AFCC-2757668CAE61}"/>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0AA-4F0A-AFCC-2757668CAE6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0AA-4F0A-AFCC-2757668CAE61}"/>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0AA-4F0A-AFCC-2757668CAE61}"/>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0AA-4F0A-AFCC-2757668CAE61}"/>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0AA-4F0A-AFCC-2757668CAE61}"/>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0AA-4F0A-AFCC-2757668CAE61}"/>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0AA-4F0A-AFCC-2757668CAE61}"/>
                </c:ext>
              </c:extLst>
            </c:dLbl>
            <c:spPr>
              <a:noFill/>
              <a:ln>
                <a:noFill/>
              </a:ln>
              <a:effectLst/>
            </c:spPr>
            <c:txPr>
              <a:bodyPr/>
              <a:lstStyle/>
              <a:p>
                <a:pPr>
                  <a:defRPr sz="12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Sheet1!$A$2:$A$3</c:f>
              <c:strCache>
                <c:ptCount val="2"/>
                <c:pt idx="0">
                  <c:v>less often</c:v>
                </c:pt>
                <c:pt idx="1">
                  <c:v>first time</c:v>
                </c:pt>
              </c:strCache>
            </c:strRef>
          </c:cat>
          <c:val>
            <c:numRef>
              <c:f>Sheet1!$B$2:$B$3</c:f>
              <c:numCache>
                <c:formatCode>General</c:formatCode>
                <c:ptCount val="2"/>
                <c:pt idx="0">
                  <c:v>7</c:v>
                </c:pt>
                <c:pt idx="1">
                  <c:v>1</c:v>
                </c:pt>
              </c:numCache>
            </c:numRef>
          </c:val>
          <c:extLst>
            <c:ext xmlns:c16="http://schemas.microsoft.com/office/drawing/2014/chart" uri="{C3380CC4-5D6E-409C-BE32-E72D297353CC}">
              <c16:uniqueId val="{00000008-B0AA-4F0A-AFCC-2757668CAE61}"/>
            </c:ext>
          </c:extLst>
        </c:ser>
        <c:dLbls>
          <c:showLegendKey val="0"/>
          <c:showVal val="0"/>
          <c:showCatName val="0"/>
          <c:showSerName val="0"/>
          <c:showPercent val="0"/>
          <c:showBubbleSize val="0"/>
        </c:dLbls>
        <c:gapWidth val="80"/>
        <c:axId val="780496056"/>
        <c:axId val="780493312"/>
      </c:barChart>
      <c:catAx>
        <c:axId val="780496056"/>
        <c:scaling>
          <c:orientation val="maxMin"/>
        </c:scaling>
        <c:delete val="1"/>
        <c:axPos val="l"/>
        <c:numFmt formatCode="General" sourceLinked="0"/>
        <c:majorTickMark val="out"/>
        <c:minorTickMark val="none"/>
        <c:tickLblPos val="nextTo"/>
        <c:crossAx val="780493312"/>
        <c:crosses val="autoZero"/>
        <c:auto val="1"/>
        <c:lblAlgn val="ctr"/>
        <c:lblOffset val="100"/>
        <c:noMultiLvlLbl val="0"/>
      </c:catAx>
      <c:valAx>
        <c:axId val="780493312"/>
        <c:scaling>
          <c:orientation val="minMax"/>
          <c:max val="100"/>
          <c:min val="0"/>
        </c:scaling>
        <c:delete val="1"/>
        <c:axPos val="t"/>
        <c:numFmt formatCode="General" sourceLinked="1"/>
        <c:majorTickMark val="out"/>
        <c:minorTickMark val="none"/>
        <c:tickLblPos val="nextTo"/>
        <c:crossAx val="78049605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C92F3A"/>
            </a:solidFill>
          </c:spPr>
          <c:invertIfNegative val="0"/>
          <c:dPt>
            <c:idx val="1"/>
            <c:invertIfNegative val="0"/>
            <c:bubble3D val="0"/>
            <c:spPr>
              <a:solidFill>
                <a:schemeClr val="bg1">
                  <a:lumMod val="85000"/>
                </a:schemeClr>
              </a:solidFill>
            </c:spPr>
            <c:extLst>
              <c:ext xmlns:c16="http://schemas.microsoft.com/office/drawing/2014/chart" uri="{C3380CC4-5D6E-409C-BE32-E72D297353CC}">
                <c16:uniqueId val="{00000001-AA09-45FA-8E99-8A3484608934}"/>
              </c:ext>
            </c:extLst>
          </c:dPt>
          <c:dPt>
            <c:idx val="2"/>
            <c:invertIfNegative val="0"/>
            <c:bubble3D val="0"/>
            <c:spPr>
              <a:solidFill>
                <a:schemeClr val="bg1">
                  <a:lumMod val="50000"/>
                </a:schemeClr>
              </a:solidFill>
            </c:spPr>
            <c:extLst>
              <c:ext xmlns:c16="http://schemas.microsoft.com/office/drawing/2014/chart" uri="{C3380CC4-5D6E-409C-BE32-E72D297353CC}">
                <c16:uniqueId val="{00000003-AA09-45FA-8E99-8A3484608934}"/>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A09-45FA-8E99-8A3484608934}"/>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A09-45FA-8E99-8A3484608934}"/>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A09-45FA-8E99-8A3484608934}"/>
                </c:ext>
              </c:extLst>
            </c:dLbl>
            <c:spPr>
              <a:noFill/>
              <a:ln>
                <a:noFill/>
              </a:ln>
              <a:effectLst/>
            </c:spPr>
            <c:txPr>
              <a:bodyPr/>
              <a:lstStyle/>
              <a:p>
                <a:pPr>
                  <a:defRPr sz="12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Sheet1!$A$2:$A$6</c:f>
              <c:strCache>
                <c:ptCount val="3"/>
                <c:pt idx="0">
                  <c:v>Commuting</c:v>
                </c:pt>
                <c:pt idx="1">
                  <c:v>Business</c:v>
                </c:pt>
                <c:pt idx="2">
                  <c:v>Leisure</c:v>
                </c:pt>
              </c:strCache>
            </c:strRef>
          </c:cat>
          <c:val>
            <c:numRef>
              <c:f>Sheet1!$B$2:$B$6</c:f>
              <c:numCache>
                <c:formatCode>General</c:formatCode>
                <c:ptCount val="5"/>
                <c:pt idx="0">
                  <c:v>69</c:v>
                </c:pt>
                <c:pt idx="1">
                  <c:v>2</c:v>
                </c:pt>
                <c:pt idx="2">
                  <c:v>29</c:v>
                </c:pt>
              </c:numCache>
            </c:numRef>
          </c:val>
          <c:extLst>
            <c:ext xmlns:c16="http://schemas.microsoft.com/office/drawing/2014/chart" uri="{C3380CC4-5D6E-409C-BE32-E72D297353CC}">
              <c16:uniqueId val="{00000005-AA09-45FA-8E99-8A3484608934}"/>
            </c:ext>
          </c:extLst>
        </c:ser>
        <c:dLbls>
          <c:showLegendKey val="0"/>
          <c:showVal val="0"/>
          <c:showCatName val="0"/>
          <c:showSerName val="0"/>
          <c:showPercent val="0"/>
          <c:showBubbleSize val="0"/>
        </c:dLbls>
        <c:gapWidth val="80"/>
        <c:axId val="780493704"/>
        <c:axId val="780496840"/>
      </c:barChart>
      <c:catAx>
        <c:axId val="780493704"/>
        <c:scaling>
          <c:orientation val="maxMin"/>
        </c:scaling>
        <c:delete val="1"/>
        <c:axPos val="l"/>
        <c:numFmt formatCode="General" sourceLinked="0"/>
        <c:majorTickMark val="out"/>
        <c:minorTickMark val="none"/>
        <c:tickLblPos val="nextTo"/>
        <c:crossAx val="780496840"/>
        <c:crosses val="autoZero"/>
        <c:auto val="1"/>
        <c:lblAlgn val="ctr"/>
        <c:lblOffset val="100"/>
        <c:noMultiLvlLbl val="0"/>
      </c:catAx>
      <c:valAx>
        <c:axId val="780496840"/>
        <c:scaling>
          <c:orientation val="minMax"/>
          <c:max val="100"/>
          <c:min val="0"/>
        </c:scaling>
        <c:delete val="1"/>
        <c:axPos val="t"/>
        <c:numFmt formatCode="General" sourceLinked="1"/>
        <c:majorTickMark val="out"/>
        <c:minorTickMark val="none"/>
        <c:tickLblPos val="nextTo"/>
        <c:crossAx val="78049370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1698673891798"/>
          <c:y val="7.3825503355704702E-2"/>
          <c:w val="0.46417759838546924"/>
          <c:h val="0.77181208053691275"/>
        </c:manualLayout>
      </c:layout>
      <c:doughnutChart>
        <c:varyColors val="1"/>
        <c:dLbls>
          <c:showLegendKey val="0"/>
          <c:showVal val="0"/>
          <c:showCatName val="0"/>
          <c:showSerName val="0"/>
          <c:showPercent val="0"/>
          <c:showBubbleSize val="0"/>
          <c:showLeaderLines val="0"/>
        </c:dLbls>
        <c:firstSliceAng val="0"/>
        <c:holeSize val="50"/>
      </c:doughnutChart>
    </c:plotArea>
    <c:legend>
      <c:legendPos val="r"/>
      <c:layout>
        <c:manualLayout>
          <c:xMode val="edge"/>
          <c:yMode val="edge"/>
          <c:x val="0.61069337392747636"/>
          <c:y val="4.6153297657705684E-2"/>
          <c:w val="0.3695204712159188"/>
          <c:h val="0.95384670234229429"/>
        </c:manualLayout>
      </c:layout>
      <c:overlay val="0"/>
      <c:txPr>
        <a:bodyPr/>
        <a:lstStyle/>
        <a:p>
          <a:pPr>
            <a:defRPr sz="1100">
              <a:solidFill>
                <a:schemeClr val="bg1">
                  <a:lumMod val="50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705888888888888"/>
          <c:y val="3.437508277947296E-2"/>
          <c:w val="0.29302444444444442"/>
          <c:h val="0.93125000000000002"/>
        </c:manualLayout>
      </c:layout>
      <c:barChart>
        <c:barDir val="bar"/>
        <c:grouping val="clustered"/>
        <c:varyColors val="0"/>
        <c:ser>
          <c:idx val="0"/>
          <c:order val="0"/>
          <c:tx>
            <c:strRef>
              <c:f>Sheet1!$B$1</c:f>
              <c:strCache>
                <c:ptCount val="1"/>
                <c:pt idx="0">
                  <c:v>Series 1</c:v>
                </c:pt>
              </c:strCache>
            </c:strRef>
          </c:tx>
          <c:invertIfNegative val="0"/>
          <c:dLbls>
            <c:spPr>
              <a:noFill/>
              <a:ln>
                <a:noFill/>
              </a:ln>
              <a:effectLst/>
            </c:spPr>
            <c:txPr>
              <a:bodyPr/>
              <a:lstStyle/>
              <a:p>
                <a:pPr>
                  <a:defRPr sz="14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1"/>
                <c:pt idx="0">
                  <c:v>Length of time 
waiting for the tram</c:v>
                </c:pt>
              </c:strCache>
            </c:strRef>
          </c:cat>
          <c:val>
            <c:numRef>
              <c:f>Sheet1!$B$2:$B$6</c:f>
              <c:numCache>
                <c:formatCode>General</c:formatCode>
                <c:ptCount val="5"/>
                <c:pt idx="0" formatCode="0">
                  <c:v>92</c:v>
                </c:pt>
              </c:numCache>
            </c:numRef>
          </c:val>
          <c:extLst>
            <c:ext xmlns:c16="http://schemas.microsoft.com/office/drawing/2014/chart" uri="{C3380CC4-5D6E-409C-BE32-E72D297353CC}">
              <c16:uniqueId val="{00000000-C905-4F56-94AF-F7CB09499413}"/>
            </c:ext>
          </c:extLst>
        </c:ser>
        <c:dLbls>
          <c:showLegendKey val="0"/>
          <c:showVal val="0"/>
          <c:showCatName val="0"/>
          <c:showSerName val="0"/>
          <c:showPercent val="0"/>
          <c:showBubbleSize val="0"/>
        </c:dLbls>
        <c:gapWidth val="150"/>
        <c:axId val="1198569952"/>
        <c:axId val="1198507624"/>
      </c:barChart>
      <c:catAx>
        <c:axId val="1198569952"/>
        <c:scaling>
          <c:orientation val="maxMin"/>
        </c:scaling>
        <c:delete val="0"/>
        <c:axPos val="l"/>
        <c:numFmt formatCode="General" sourceLinked="0"/>
        <c:majorTickMark val="out"/>
        <c:minorTickMark val="none"/>
        <c:tickLblPos val="nextTo"/>
        <c:spPr>
          <a:ln>
            <a:noFill/>
          </a:ln>
        </c:spPr>
        <c:txPr>
          <a:bodyPr/>
          <a:lstStyle/>
          <a:p>
            <a:pPr>
              <a:defRPr sz="1000" b="1">
                <a:solidFill>
                  <a:srgbClr val="7F7F7F"/>
                </a:solidFill>
              </a:defRPr>
            </a:pPr>
            <a:endParaRPr lang="en-US"/>
          </a:p>
        </c:txPr>
        <c:crossAx val="1198507624"/>
        <c:crosses val="autoZero"/>
        <c:auto val="1"/>
        <c:lblAlgn val="ctr"/>
        <c:lblOffset val="100"/>
        <c:noMultiLvlLbl val="0"/>
      </c:catAx>
      <c:valAx>
        <c:axId val="1198507624"/>
        <c:scaling>
          <c:orientation val="minMax"/>
          <c:max val="100"/>
          <c:min val="0"/>
        </c:scaling>
        <c:delete val="1"/>
        <c:axPos val="t"/>
        <c:numFmt formatCode="0" sourceLinked="1"/>
        <c:majorTickMark val="out"/>
        <c:minorTickMark val="none"/>
        <c:tickLblPos val="nextTo"/>
        <c:crossAx val="11985699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C92F3A"/>
            </a:solidFill>
          </c:spPr>
          <c:invertIfNegative val="0"/>
          <c:dPt>
            <c:idx val="1"/>
            <c:invertIfNegative val="0"/>
            <c:bubble3D val="0"/>
            <c:spPr>
              <a:solidFill>
                <a:srgbClr val="FF0000"/>
              </a:solidFill>
            </c:spPr>
            <c:extLst>
              <c:ext xmlns:c16="http://schemas.microsoft.com/office/drawing/2014/chart" uri="{C3380CC4-5D6E-409C-BE32-E72D297353CC}">
                <c16:uniqueId val="{00000001-4151-4674-A031-E14F2F260CB5}"/>
              </c:ext>
            </c:extLst>
          </c:dPt>
          <c:dPt>
            <c:idx val="2"/>
            <c:invertIfNegative val="0"/>
            <c:bubble3D val="0"/>
            <c:spPr>
              <a:solidFill>
                <a:srgbClr val="FF8989"/>
              </a:solidFill>
            </c:spPr>
            <c:extLst>
              <c:ext xmlns:c16="http://schemas.microsoft.com/office/drawing/2014/chart" uri="{C3380CC4-5D6E-409C-BE32-E72D297353CC}">
                <c16:uniqueId val="{00000003-4151-4674-A031-E14F2F260CB5}"/>
              </c:ext>
            </c:extLst>
          </c:dPt>
          <c:dPt>
            <c:idx val="3"/>
            <c:invertIfNegative val="0"/>
            <c:bubble3D val="0"/>
            <c:spPr>
              <a:solidFill>
                <a:srgbClr val="FFC1C1"/>
              </a:solidFill>
            </c:spPr>
            <c:extLst>
              <c:ext xmlns:c16="http://schemas.microsoft.com/office/drawing/2014/chart" uri="{C3380CC4-5D6E-409C-BE32-E72D297353CC}">
                <c16:uniqueId val="{00000005-4151-4674-A031-E14F2F260CB5}"/>
              </c:ext>
            </c:extLst>
          </c:dPt>
          <c:dPt>
            <c:idx val="4"/>
            <c:invertIfNegative val="0"/>
            <c:bubble3D val="0"/>
            <c:spPr>
              <a:solidFill>
                <a:srgbClr val="FFE5E5"/>
              </a:solidFill>
            </c:spPr>
            <c:extLst>
              <c:ext xmlns:c16="http://schemas.microsoft.com/office/drawing/2014/chart" uri="{C3380CC4-5D6E-409C-BE32-E72D297353CC}">
                <c16:uniqueId val="{00000007-4151-4674-A031-E14F2F260CB5}"/>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151-4674-A031-E14F2F260CB5}"/>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151-4674-A031-E14F2F260CB5}"/>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151-4674-A031-E14F2F260CB5}"/>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151-4674-A031-E14F2F260CB5}"/>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151-4674-A031-E14F2F260CB5}"/>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151-4674-A031-E14F2F260CB5}"/>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151-4674-A031-E14F2F260CB5}"/>
                </c:ext>
              </c:extLst>
            </c:dLbl>
            <c:spPr>
              <a:noFill/>
              <a:ln>
                <a:noFill/>
              </a:ln>
              <a:effectLst/>
            </c:spPr>
            <c:txPr>
              <a:bodyPr/>
              <a:lstStyle/>
              <a:p>
                <a:pPr>
                  <a:defRPr sz="12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Sheet1!$A$2:$A$6</c:f>
              <c:strCache>
                <c:ptCount val="5"/>
                <c:pt idx="0">
                  <c:v>5+ days /wk</c:v>
                </c:pt>
                <c:pt idx="1">
                  <c:v>3-4 days / wk</c:v>
                </c:pt>
                <c:pt idx="2">
                  <c:v>1-2 days</c:v>
                </c:pt>
                <c:pt idx="3">
                  <c:v>Once a fortnight</c:v>
                </c:pt>
                <c:pt idx="4">
                  <c:v>Once a month</c:v>
                </c:pt>
              </c:strCache>
            </c:strRef>
          </c:cat>
          <c:val>
            <c:numRef>
              <c:f>Sheet1!$B$2:$B$6</c:f>
              <c:numCache>
                <c:formatCode>General</c:formatCode>
                <c:ptCount val="5"/>
                <c:pt idx="0">
                  <c:v>52</c:v>
                </c:pt>
                <c:pt idx="1">
                  <c:v>18</c:v>
                </c:pt>
                <c:pt idx="2">
                  <c:v>12</c:v>
                </c:pt>
                <c:pt idx="3">
                  <c:v>3</c:v>
                </c:pt>
                <c:pt idx="4">
                  <c:v>7</c:v>
                </c:pt>
              </c:numCache>
            </c:numRef>
          </c:val>
          <c:extLst>
            <c:ext xmlns:c16="http://schemas.microsoft.com/office/drawing/2014/chart" uri="{C3380CC4-5D6E-409C-BE32-E72D297353CC}">
              <c16:uniqueId val="{0000000B-4151-4674-A031-E14F2F260CB5}"/>
            </c:ext>
          </c:extLst>
        </c:ser>
        <c:dLbls>
          <c:showLegendKey val="0"/>
          <c:showVal val="0"/>
          <c:showCatName val="0"/>
          <c:showSerName val="0"/>
          <c:showPercent val="0"/>
          <c:showBubbleSize val="0"/>
        </c:dLbls>
        <c:gapWidth val="80"/>
        <c:axId val="780501152"/>
        <c:axId val="780517224"/>
      </c:barChart>
      <c:catAx>
        <c:axId val="780501152"/>
        <c:scaling>
          <c:orientation val="maxMin"/>
        </c:scaling>
        <c:delete val="1"/>
        <c:axPos val="l"/>
        <c:numFmt formatCode="General" sourceLinked="0"/>
        <c:majorTickMark val="out"/>
        <c:minorTickMark val="none"/>
        <c:tickLblPos val="nextTo"/>
        <c:crossAx val="780517224"/>
        <c:crosses val="autoZero"/>
        <c:auto val="1"/>
        <c:lblAlgn val="ctr"/>
        <c:lblOffset val="100"/>
        <c:noMultiLvlLbl val="0"/>
      </c:catAx>
      <c:valAx>
        <c:axId val="780517224"/>
        <c:scaling>
          <c:orientation val="minMax"/>
          <c:max val="100"/>
          <c:min val="0"/>
        </c:scaling>
        <c:delete val="1"/>
        <c:axPos val="t"/>
        <c:numFmt formatCode="General" sourceLinked="1"/>
        <c:majorTickMark val="out"/>
        <c:minorTickMark val="none"/>
        <c:tickLblPos val="nextTo"/>
        <c:crossAx val="7805011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1698673891798"/>
          <c:y val="7.3825503355704702E-2"/>
          <c:w val="0.46417759838546924"/>
          <c:h val="0.77181208053691275"/>
        </c:manualLayout>
      </c:layout>
      <c:doughnutChart>
        <c:varyColors val="1"/>
        <c:dLbls>
          <c:showLegendKey val="0"/>
          <c:showVal val="0"/>
          <c:showCatName val="0"/>
          <c:showSerName val="0"/>
          <c:showPercent val="0"/>
          <c:showBubbleSize val="0"/>
          <c:showLeaderLines val="0"/>
        </c:dLbls>
        <c:firstSliceAng val="0"/>
        <c:holeSize val="50"/>
      </c:doughnutChart>
    </c:plotArea>
    <c:legend>
      <c:legendPos val="r"/>
      <c:layout>
        <c:manualLayout>
          <c:xMode val="edge"/>
          <c:yMode val="edge"/>
          <c:x val="0.61069337392747636"/>
          <c:y val="4.6153297657705684E-2"/>
          <c:w val="0.3695204712159188"/>
          <c:h val="0.95384670234229429"/>
        </c:manualLayout>
      </c:layout>
      <c:overlay val="0"/>
      <c:txPr>
        <a:bodyPr/>
        <a:lstStyle/>
        <a:p>
          <a:pPr>
            <a:defRPr sz="1100">
              <a:solidFill>
                <a:schemeClr val="bg1">
                  <a:lumMod val="50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Series 1</c:v>
                </c:pt>
              </c:strCache>
            </c:strRef>
          </c:tx>
          <c:spPr>
            <a:solidFill>
              <a:srgbClr val="C92F3A"/>
            </a:solidFill>
          </c:spPr>
          <c:invertIfNegative val="0"/>
          <c:dPt>
            <c:idx val="1"/>
            <c:invertIfNegative val="0"/>
            <c:bubble3D val="0"/>
            <c:spPr>
              <a:solidFill>
                <a:schemeClr val="bg1">
                  <a:lumMod val="85000"/>
                </a:schemeClr>
              </a:solidFill>
            </c:spPr>
            <c:extLst>
              <c:ext xmlns:c16="http://schemas.microsoft.com/office/drawing/2014/chart" uri="{C3380CC4-5D6E-409C-BE32-E72D297353CC}">
                <c16:uniqueId val="{00000001-317F-4AC1-8CD6-30D3BDB3CF5D}"/>
              </c:ext>
            </c:extLst>
          </c:dPt>
          <c:dPt>
            <c:idx val="2"/>
            <c:invertIfNegative val="0"/>
            <c:bubble3D val="0"/>
            <c:spPr>
              <a:solidFill>
                <a:schemeClr val="bg1">
                  <a:lumMod val="50000"/>
                </a:schemeClr>
              </a:solidFill>
            </c:spPr>
            <c:extLst>
              <c:ext xmlns:c16="http://schemas.microsoft.com/office/drawing/2014/chart" uri="{C3380CC4-5D6E-409C-BE32-E72D297353CC}">
                <c16:uniqueId val="{00000003-317F-4AC1-8CD6-30D3BDB3CF5D}"/>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17F-4AC1-8CD6-30D3BDB3CF5D}"/>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7F-4AC1-8CD6-30D3BDB3CF5D}"/>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17F-4AC1-8CD6-30D3BDB3CF5D}"/>
                </c:ext>
              </c:extLst>
            </c:dLbl>
            <c:spPr>
              <a:noFill/>
              <a:ln>
                <a:noFill/>
              </a:ln>
              <a:effectLst/>
            </c:spPr>
            <c:txPr>
              <a:bodyPr/>
              <a:lstStyle/>
              <a:p>
                <a:pPr>
                  <a:defRPr sz="12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Sheet1!$A$2:$A$6</c:f>
              <c:strCache>
                <c:ptCount val="2"/>
                <c:pt idx="0">
                  <c:v>Fare Payer</c:v>
                </c:pt>
                <c:pt idx="1">
                  <c:v>Free pass</c:v>
                </c:pt>
              </c:strCache>
            </c:strRef>
          </c:cat>
          <c:val>
            <c:numRef>
              <c:f>Sheet1!$B$2:$B$6</c:f>
              <c:numCache>
                <c:formatCode>General</c:formatCode>
                <c:ptCount val="5"/>
                <c:pt idx="0">
                  <c:v>84</c:v>
                </c:pt>
                <c:pt idx="1">
                  <c:v>16</c:v>
                </c:pt>
              </c:numCache>
            </c:numRef>
          </c:val>
          <c:extLst>
            <c:ext xmlns:c16="http://schemas.microsoft.com/office/drawing/2014/chart" uri="{C3380CC4-5D6E-409C-BE32-E72D297353CC}">
              <c16:uniqueId val="{00000005-317F-4AC1-8CD6-30D3BDB3CF5D}"/>
            </c:ext>
          </c:extLst>
        </c:ser>
        <c:dLbls>
          <c:showLegendKey val="0"/>
          <c:showVal val="0"/>
          <c:showCatName val="0"/>
          <c:showSerName val="0"/>
          <c:showPercent val="0"/>
          <c:showBubbleSize val="0"/>
        </c:dLbls>
        <c:gapWidth val="80"/>
        <c:axId val="780509776"/>
        <c:axId val="780515656"/>
      </c:barChart>
      <c:catAx>
        <c:axId val="780509776"/>
        <c:scaling>
          <c:orientation val="maxMin"/>
        </c:scaling>
        <c:delete val="1"/>
        <c:axPos val="l"/>
        <c:numFmt formatCode="General" sourceLinked="0"/>
        <c:majorTickMark val="out"/>
        <c:minorTickMark val="none"/>
        <c:tickLblPos val="nextTo"/>
        <c:crossAx val="780515656"/>
        <c:crosses val="autoZero"/>
        <c:auto val="1"/>
        <c:lblAlgn val="ctr"/>
        <c:lblOffset val="100"/>
        <c:noMultiLvlLbl val="0"/>
      </c:catAx>
      <c:valAx>
        <c:axId val="780515656"/>
        <c:scaling>
          <c:orientation val="minMax"/>
          <c:max val="100"/>
          <c:min val="0"/>
        </c:scaling>
        <c:delete val="1"/>
        <c:axPos val="t"/>
        <c:numFmt formatCode="General" sourceLinked="1"/>
        <c:majorTickMark val="out"/>
        <c:minorTickMark val="none"/>
        <c:tickLblPos val="nextTo"/>
        <c:crossAx val="780509776"/>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Series 1</c:v>
                </c:pt>
              </c:strCache>
            </c:strRef>
          </c:tx>
          <c:spPr>
            <a:solidFill>
              <a:srgbClr val="C92F3A"/>
            </a:solidFill>
          </c:spPr>
          <c:invertIfNegative val="0"/>
          <c:dPt>
            <c:idx val="1"/>
            <c:invertIfNegative val="0"/>
            <c:bubble3D val="0"/>
            <c:spPr>
              <a:solidFill>
                <a:schemeClr val="bg1">
                  <a:lumMod val="50000"/>
                </a:schemeClr>
              </a:solidFill>
            </c:spPr>
            <c:extLst>
              <c:ext xmlns:c16="http://schemas.microsoft.com/office/drawing/2014/chart" uri="{C3380CC4-5D6E-409C-BE32-E72D297353CC}">
                <c16:uniqueId val="{00000001-F2AC-4585-BACA-9CEC09F5E38C}"/>
              </c:ext>
            </c:extLst>
          </c:dPt>
          <c:dPt>
            <c:idx val="2"/>
            <c:invertIfNegative val="0"/>
            <c:bubble3D val="0"/>
            <c:spPr>
              <a:solidFill>
                <a:schemeClr val="bg1">
                  <a:lumMod val="85000"/>
                </a:schemeClr>
              </a:solidFill>
            </c:spPr>
            <c:extLst>
              <c:ext xmlns:c16="http://schemas.microsoft.com/office/drawing/2014/chart" uri="{C3380CC4-5D6E-409C-BE32-E72D297353CC}">
                <c16:uniqueId val="{00000003-F2AC-4585-BACA-9CEC09F5E38C}"/>
              </c:ext>
            </c:extLst>
          </c:dPt>
          <c:dPt>
            <c:idx val="3"/>
            <c:invertIfNegative val="0"/>
            <c:bubble3D val="0"/>
            <c:spPr>
              <a:solidFill>
                <a:srgbClr val="FFE5E5"/>
              </a:solidFill>
            </c:spPr>
            <c:extLst>
              <c:ext xmlns:c16="http://schemas.microsoft.com/office/drawing/2014/chart" uri="{C3380CC4-5D6E-409C-BE32-E72D297353CC}">
                <c16:uniqueId val="{00000005-F2AC-4585-BACA-9CEC09F5E38C}"/>
              </c:ext>
            </c:extLst>
          </c:dPt>
          <c:dPt>
            <c:idx val="4"/>
            <c:invertIfNegative val="0"/>
            <c:bubble3D val="0"/>
            <c:spPr>
              <a:solidFill>
                <a:schemeClr val="bg1">
                  <a:lumMod val="50000"/>
                </a:schemeClr>
              </a:solidFill>
            </c:spPr>
            <c:extLst>
              <c:ext xmlns:c16="http://schemas.microsoft.com/office/drawing/2014/chart" uri="{C3380CC4-5D6E-409C-BE32-E72D297353CC}">
                <c16:uniqueId val="{00000007-F2AC-4585-BACA-9CEC09F5E38C}"/>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2AC-4585-BACA-9CEC09F5E38C}"/>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2AC-4585-BACA-9CEC09F5E38C}"/>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2AC-4585-BACA-9CEC09F5E38C}"/>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2AC-4585-BACA-9CEC09F5E38C}"/>
                </c:ext>
              </c:extLst>
            </c:dLbl>
            <c:spPr>
              <a:noFill/>
              <a:ln>
                <a:noFill/>
              </a:ln>
              <a:effectLst/>
            </c:spPr>
            <c:txPr>
              <a:bodyPr/>
              <a:lstStyle/>
              <a:p>
                <a:pPr>
                  <a:defRPr sz="12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Sheet1!$A$2:$A$6</c:f>
              <c:strCache>
                <c:ptCount val="4"/>
                <c:pt idx="0">
                  <c:v>Conductor</c:v>
                </c:pt>
                <c:pt idx="1">
                  <c:v>Tram operator</c:v>
                </c:pt>
                <c:pt idx="2">
                  <c:v>Travel shop</c:v>
                </c:pt>
                <c:pt idx="3">
                  <c:v>Other</c:v>
                </c:pt>
              </c:strCache>
            </c:strRef>
          </c:cat>
          <c:val>
            <c:numRef>
              <c:f>Sheet1!$B$2:$B$6</c:f>
              <c:numCache>
                <c:formatCode>General</c:formatCode>
                <c:ptCount val="5"/>
                <c:pt idx="0">
                  <c:v>30</c:v>
                </c:pt>
                <c:pt idx="1">
                  <c:v>22</c:v>
                </c:pt>
                <c:pt idx="2">
                  <c:v>17</c:v>
                </c:pt>
                <c:pt idx="3">
                  <c:v>30</c:v>
                </c:pt>
              </c:numCache>
            </c:numRef>
          </c:val>
          <c:extLst>
            <c:ext xmlns:c16="http://schemas.microsoft.com/office/drawing/2014/chart" uri="{C3380CC4-5D6E-409C-BE32-E72D297353CC}">
              <c16:uniqueId val="{00000009-F2AC-4585-BACA-9CEC09F5E38C}"/>
            </c:ext>
          </c:extLst>
        </c:ser>
        <c:dLbls>
          <c:showLegendKey val="0"/>
          <c:showVal val="0"/>
          <c:showCatName val="0"/>
          <c:showSerName val="0"/>
          <c:showPercent val="0"/>
          <c:showBubbleSize val="0"/>
        </c:dLbls>
        <c:gapWidth val="80"/>
        <c:axId val="780512128"/>
        <c:axId val="780510168"/>
      </c:barChart>
      <c:catAx>
        <c:axId val="780512128"/>
        <c:scaling>
          <c:orientation val="maxMin"/>
        </c:scaling>
        <c:delete val="1"/>
        <c:axPos val="l"/>
        <c:numFmt formatCode="General" sourceLinked="1"/>
        <c:majorTickMark val="out"/>
        <c:minorTickMark val="none"/>
        <c:tickLblPos val="nextTo"/>
        <c:crossAx val="780510168"/>
        <c:crosses val="autoZero"/>
        <c:auto val="1"/>
        <c:lblAlgn val="ctr"/>
        <c:lblOffset val="100"/>
        <c:noMultiLvlLbl val="0"/>
      </c:catAx>
      <c:valAx>
        <c:axId val="780510168"/>
        <c:scaling>
          <c:orientation val="minMax"/>
          <c:max val="100"/>
          <c:min val="0"/>
        </c:scaling>
        <c:delete val="1"/>
        <c:axPos val="t"/>
        <c:numFmt formatCode="General" sourceLinked="1"/>
        <c:majorTickMark val="out"/>
        <c:minorTickMark val="none"/>
        <c:tickLblPos val="nextTo"/>
        <c:crossAx val="780512128"/>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Series 1</c:v>
                </c:pt>
              </c:strCache>
            </c:strRef>
          </c:tx>
          <c:spPr>
            <a:solidFill>
              <a:srgbClr val="C92F3A"/>
            </a:solidFill>
          </c:spPr>
          <c:invertIfNegative val="0"/>
          <c:dPt>
            <c:idx val="1"/>
            <c:invertIfNegative val="0"/>
            <c:bubble3D val="0"/>
            <c:spPr>
              <a:solidFill>
                <a:schemeClr val="bg1">
                  <a:lumMod val="50000"/>
                </a:schemeClr>
              </a:solidFill>
            </c:spPr>
            <c:extLst>
              <c:ext xmlns:c16="http://schemas.microsoft.com/office/drawing/2014/chart" uri="{C3380CC4-5D6E-409C-BE32-E72D297353CC}">
                <c16:uniqueId val="{00000001-1FB6-4BDB-95FE-0BB0F33F8B09}"/>
              </c:ext>
            </c:extLst>
          </c:dPt>
          <c:dPt>
            <c:idx val="2"/>
            <c:invertIfNegative val="0"/>
            <c:bubble3D val="0"/>
            <c:spPr>
              <a:solidFill>
                <a:schemeClr val="bg1">
                  <a:lumMod val="85000"/>
                </a:schemeClr>
              </a:solidFill>
            </c:spPr>
            <c:extLst>
              <c:ext xmlns:c16="http://schemas.microsoft.com/office/drawing/2014/chart" uri="{C3380CC4-5D6E-409C-BE32-E72D297353CC}">
                <c16:uniqueId val="{00000003-1FB6-4BDB-95FE-0BB0F33F8B09}"/>
              </c:ext>
            </c:extLst>
          </c:dPt>
          <c:dPt>
            <c:idx val="3"/>
            <c:invertIfNegative val="0"/>
            <c:bubble3D val="0"/>
            <c:spPr>
              <a:solidFill>
                <a:srgbClr val="FFE5E5"/>
              </a:solidFill>
            </c:spPr>
            <c:extLst>
              <c:ext xmlns:c16="http://schemas.microsoft.com/office/drawing/2014/chart" uri="{C3380CC4-5D6E-409C-BE32-E72D297353CC}">
                <c16:uniqueId val="{00000005-1FB6-4BDB-95FE-0BB0F33F8B09}"/>
              </c:ext>
            </c:extLst>
          </c:dPt>
          <c:dPt>
            <c:idx val="4"/>
            <c:invertIfNegative val="0"/>
            <c:bubble3D val="0"/>
            <c:spPr>
              <a:solidFill>
                <a:schemeClr val="bg1">
                  <a:lumMod val="50000"/>
                </a:schemeClr>
              </a:solidFill>
            </c:spPr>
            <c:extLst>
              <c:ext xmlns:c16="http://schemas.microsoft.com/office/drawing/2014/chart" uri="{C3380CC4-5D6E-409C-BE32-E72D297353CC}">
                <c16:uniqueId val="{00000007-1FB6-4BDB-95FE-0BB0F33F8B09}"/>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FB6-4BDB-95FE-0BB0F33F8B09}"/>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B6-4BDB-95FE-0BB0F33F8B09}"/>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B6-4BDB-95FE-0BB0F33F8B09}"/>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FB6-4BDB-95FE-0BB0F33F8B09}"/>
                </c:ext>
              </c:extLst>
            </c:dLbl>
            <c:spPr>
              <a:noFill/>
              <a:ln>
                <a:noFill/>
              </a:ln>
              <a:effectLst/>
            </c:spPr>
            <c:txPr>
              <a:bodyPr/>
              <a:lstStyle/>
              <a:p>
                <a:pPr>
                  <a:defRPr sz="12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Sheet1!$A$2:$A$6</c:f>
              <c:strCache>
                <c:ptCount val="4"/>
                <c:pt idx="0">
                  <c:v>Paper</c:v>
                </c:pt>
                <c:pt idx="1">
                  <c:v>Photocard</c:v>
                </c:pt>
                <c:pt idx="2">
                  <c:v>Plastic card</c:v>
                </c:pt>
                <c:pt idx="3">
                  <c:v>M-ticket</c:v>
                </c:pt>
              </c:strCache>
            </c:strRef>
          </c:cat>
          <c:val>
            <c:numRef>
              <c:f>Sheet1!$B$2:$B$6</c:f>
              <c:numCache>
                <c:formatCode>General</c:formatCode>
                <c:ptCount val="5"/>
                <c:pt idx="0">
                  <c:v>29</c:v>
                </c:pt>
                <c:pt idx="1">
                  <c:v>33</c:v>
                </c:pt>
                <c:pt idx="2">
                  <c:v>33</c:v>
                </c:pt>
                <c:pt idx="3">
                  <c:v>3</c:v>
                </c:pt>
              </c:numCache>
            </c:numRef>
          </c:val>
          <c:extLst>
            <c:ext xmlns:c16="http://schemas.microsoft.com/office/drawing/2014/chart" uri="{C3380CC4-5D6E-409C-BE32-E72D297353CC}">
              <c16:uniqueId val="{00000009-1FB6-4BDB-95FE-0BB0F33F8B09}"/>
            </c:ext>
          </c:extLst>
        </c:ser>
        <c:dLbls>
          <c:showLegendKey val="0"/>
          <c:showVal val="0"/>
          <c:showCatName val="0"/>
          <c:showSerName val="0"/>
          <c:showPercent val="0"/>
          <c:showBubbleSize val="0"/>
        </c:dLbls>
        <c:gapWidth val="80"/>
        <c:axId val="780512520"/>
        <c:axId val="780512912"/>
      </c:barChart>
      <c:catAx>
        <c:axId val="780512520"/>
        <c:scaling>
          <c:orientation val="maxMin"/>
        </c:scaling>
        <c:delete val="1"/>
        <c:axPos val="l"/>
        <c:numFmt formatCode="General" sourceLinked="1"/>
        <c:majorTickMark val="out"/>
        <c:minorTickMark val="none"/>
        <c:tickLblPos val="nextTo"/>
        <c:crossAx val="780512912"/>
        <c:crosses val="autoZero"/>
        <c:auto val="1"/>
        <c:lblAlgn val="ctr"/>
        <c:lblOffset val="100"/>
        <c:noMultiLvlLbl val="0"/>
      </c:catAx>
      <c:valAx>
        <c:axId val="780512912"/>
        <c:scaling>
          <c:orientation val="minMax"/>
          <c:max val="100"/>
          <c:min val="0"/>
        </c:scaling>
        <c:delete val="1"/>
        <c:axPos val="t"/>
        <c:numFmt formatCode="General" sourceLinked="1"/>
        <c:majorTickMark val="out"/>
        <c:minorTickMark val="none"/>
        <c:tickLblPos val="nextTo"/>
        <c:crossAx val="780512520"/>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1698673891798"/>
          <c:y val="7.3825503355704702E-2"/>
          <c:w val="0.46417759838546924"/>
          <c:h val="0.77181208053691275"/>
        </c:manualLayout>
      </c:layout>
      <c:doughnutChart>
        <c:varyColors val="1"/>
        <c:dLbls>
          <c:showLegendKey val="0"/>
          <c:showVal val="0"/>
          <c:showCatName val="0"/>
          <c:showSerName val="0"/>
          <c:showPercent val="0"/>
          <c:showBubbleSize val="0"/>
          <c:showLeaderLines val="0"/>
        </c:dLbls>
        <c:firstSliceAng val="0"/>
        <c:holeSize val="50"/>
      </c:doughnutChart>
    </c:plotArea>
    <c:legend>
      <c:legendPos val="r"/>
      <c:layout>
        <c:manualLayout>
          <c:xMode val="edge"/>
          <c:yMode val="edge"/>
          <c:x val="0.61069337392747636"/>
          <c:y val="4.6153297657705684E-2"/>
          <c:w val="0.3695204712159188"/>
          <c:h val="0.95384670234229429"/>
        </c:manualLayout>
      </c:layout>
      <c:overlay val="0"/>
      <c:txPr>
        <a:bodyPr/>
        <a:lstStyle/>
        <a:p>
          <a:pPr>
            <a:defRPr sz="1100">
              <a:solidFill>
                <a:schemeClr val="bg1">
                  <a:lumMod val="50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C92F3A"/>
            </a:solidFill>
          </c:spPr>
          <c:invertIfNegative val="0"/>
          <c:dPt>
            <c:idx val="1"/>
            <c:invertIfNegative val="0"/>
            <c:bubble3D val="0"/>
            <c:spPr>
              <a:solidFill>
                <a:srgbClr val="FF0000"/>
              </a:solidFill>
            </c:spPr>
            <c:extLst>
              <c:ext xmlns:c16="http://schemas.microsoft.com/office/drawing/2014/chart" uri="{C3380CC4-5D6E-409C-BE32-E72D297353CC}">
                <c16:uniqueId val="{00000001-2819-4312-9022-DAEE00AFEABA}"/>
              </c:ext>
            </c:extLst>
          </c:dPt>
          <c:dPt>
            <c:idx val="2"/>
            <c:invertIfNegative val="0"/>
            <c:bubble3D val="0"/>
            <c:spPr>
              <a:solidFill>
                <a:srgbClr val="FFC1C1"/>
              </a:solidFill>
            </c:spPr>
            <c:extLst>
              <c:ext xmlns:c16="http://schemas.microsoft.com/office/drawing/2014/chart" uri="{C3380CC4-5D6E-409C-BE32-E72D297353CC}">
                <c16:uniqueId val="{00000003-2819-4312-9022-DAEE00AFEABA}"/>
              </c:ext>
            </c:extLst>
          </c:dPt>
          <c:dPt>
            <c:idx val="3"/>
            <c:invertIfNegative val="0"/>
            <c:bubble3D val="0"/>
            <c:spPr>
              <a:solidFill>
                <a:srgbClr val="FFE5E5"/>
              </a:solidFill>
            </c:spPr>
            <c:extLst>
              <c:ext xmlns:c16="http://schemas.microsoft.com/office/drawing/2014/chart" uri="{C3380CC4-5D6E-409C-BE32-E72D297353CC}">
                <c16:uniqueId val="{00000005-2819-4312-9022-DAEE00AFEABA}"/>
              </c:ext>
            </c:extLst>
          </c:dPt>
          <c:dPt>
            <c:idx val="4"/>
            <c:invertIfNegative val="0"/>
            <c:bubble3D val="0"/>
            <c:spPr>
              <a:solidFill>
                <a:schemeClr val="bg1">
                  <a:lumMod val="50000"/>
                </a:schemeClr>
              </a:solidFill>
            </c:spPr>
            <c:extLst>
              <c:ext xmlns:c16="http://schemas.microsoft.com/office/drawing/2014/chart" uri="{C3380CC4-5D6E-409C-BE32-E72D297353CC}">
                <c16:uniqueId val="{00000007-2819-4312-9022-DAEE00AFEABA}"/>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819-4312-9022-DAEE00AFEABA}"/>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819-4312-9022-DAEE00AFEABA}"/>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819-4312-9022-DAEE00AFEABA}"/>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819-4312-9022-DAEE00AFEABA}"/>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819-4312-9022-DAEE00AFEABA}"/>
                </c:ext>
              </c:extLst>
            </c:dLbl>
            <c:spPr>
              <a:noFill/>
              <a:ln>
                <a:noFill/>
              </a:ln>
              <a:effectLst/>
            </c:spPr>
            <c:txPr>
              <a:bodyPr/>
              <a:lstStyle/>
              <a:p>
                <a:pPr>
                  <a:defRPr sz="12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Sheet1!$A$2:$A$6</c:f>
              <c:strCache>
                <c:ptCount val="5"/>
                <c:pt idx="0">
                  <c:v>On foot</c:v>
                </c:pt>
                <c:pt idx="1">
                  <c:v>Car</c:v>
                </c:pt>
                <c:pt idx="2">
                  <c:v>Bus</c:v>
                </c:pt>
                <c:pt idx="3">
                  <c:v>Train</c:v>
                </c:pt>
                <c:pt idx="4">
                  <c:v>Other</c:v>
                </c:pt>
              </c:strCache>
            </c:strRef>
          </c:cat>
          <c:val>
            <c:numRef>
              <c:f>Sheet1!$B$2:$B$6</c:f>
              <c:numCache>
                <c:formatCode>General</c:formatCode>
                <c:ptCount val="5"/>
                <c:pt idx="0">
                  <c:v>50</c:v>
                </c:pt>
                <c:pt idx="1">
                  <c:v>21</c:v>
                </c:pt>
                <c:pt idx="2">
                  <c:v>19</c:v>
                </c:pt>
                <c:pt idx="3">
                  <c:v>10</c:v>
                </c:pt>
                <c:pt idx="4">
                  <c:v>3</c:v>
                </c:pt>
              </c:numCache>
            </c:numRef>
          </c:val>
          <c:extLst>
            <c:ext xmlns:c16="http://schemas.microsoft.com/office/drawing/2014/chart" uri="{C3380CC4-5D6E-409C-BE32-E72D297353CC}">
              <c16:uniqueId val="{00000009-2819-4312-9022-DAEE00AFEABA}"/>
            </c:ext>
          </c:extLst>
        </c:ser>
        <c:dLbls>
          <c:showLegendKey val="0"/>
          <c:showVal val="0"/>
          <c:showCatName val="0"/>
          <c:showSerName val="0"/>
          <c:showPercent val="0"/>
          <c:showBubbleSize val="0"/>
        </c:dLbls>
        <c:gapWidth val="80"/>
        <c:axId val="780513304"/>
        <c:axId val="780508600"/>
      </c:barChart>
      <c:catAx>
        <c:axId val="780513304"/>
        <c:scaling>
          <c:orientation val="maxMin"/>
        </c:scaling>
        <c:delete val="1"/>
        <c:axPos val="l"/>
        <c:numFmt formatCode="General" sourceLinked="0"/>
        <c:majorTickMark val="out"/>
        <c:minorTickMark val="none"/>
        <c:tickLblPos val="nextTo"/>
        <c:crossAx val="780508600"/>
        <c:crosses val="autoZero"/>
        <c:auto val="1"/>
        <c:lblAlgn val="ctr"/>
        <c:lblOffset val="100"/>
        <c:noMultiLvlLbl val="0"/>
      </c:catAx>
      <c:valAx>
        <c:axId val="780508600"/>
        <c:scaling>
          <c:orientation val="minMax"/>
          <c:max val="100"/>
          <c:min val="0"/>
        </c:scaling>
        <c:delete val="1"/>
        <c:axPos val="t"/>
        <c:numFmt formatCode="General" sourceLinked="1"/>
        <c:majorTickMark val="out"/>
        <c:minorTickMark val="none"/>
        <c:tickLblPos val="nextTo"/>
        <c:crossAx val="78051330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C92F3A"/>
            </a:solidFill>
          </c:spPr>
          <c:invertIfNegative val="0"/>
          <c:dPt>
            <c:idx val="1"/>
            <c:invertIfNegative val="0"/>
            <c:bubble3D val="0"/>
            <c:spPr>
              <a:solidFill>
                <a:srgbClr val="FF0000"/>
              </a:solidFill>
            </c:spPr>
            <c:extLst>
              <c:ext xmlns:c16="http://schemas.microsoft.com/office/drawing/2014/chart" uri="{C3380CC4-5D6E-409C-BE32-E72D297353CC}">
                <c16:uniqueId val="{00000001-0ABE-46A3-8B98-BDEABAABF95C}"/>
              </c:ext>
            </c:extLst>
          </c:dPt>
          <c:dPt>
            <c:idx val="2"/>
            <c:invertIfNegative val="0"/>
            <c:bubble3D val="0"/>
            <c:spPr>
              <a:solidFill>
                <a:srgbClr val="FFC1C1"/>
              </a:solidFill>
            </c:spPr>
            <c:extLst>
              <c:ext xmlns:c16="http://schemas.microsoft.com/office/drawing/2014/chart" uri="{C3380CC4-5D6E-409C-BE32-E72D297353CC}">
                <c16:uniqueId val="{00000003-0ABE-46A3-8B98-BDEABAABF95C}"/>
              </c:ext>
            </c:extLst>
          </c:dPt>
          <c:dPt>
            <c:idx val="3"/>
            <c:invertIfNegative val="0"/>
            <c:bubble3D val="0"/>
            <c:spPr>
              <a:solidFill>
                <a:srgbClr val="FFE5E5"/>
              </a:solidFill>
            </c:spPr>
            <c:extLst>
              <c:ext xmlns:c16="http://schemas.microsoft.com/office/drawing/2014/chart" uri="{C3380CC4-5D6E-409C-BE32-E72D297353CC}">
                <c16:uniqueId val="{00000005-0ABE-46A3-8B98-BDEABAABF95C}"/>
              </c:ext>
            </c:extLst>
          </c:dPt>
          <c:dPt>
            <c:idx val="4"/>
            <c:invertIfNegative val="0"/>
            <c:bubble3D val="0"/>
            <c:spPr>
              <a:solidFill>
                <a:schemeClr val="bg1">
                  <a:lumMod val="50000"/>
                </a:schemeClr>
              </a:solidFill>
            </c:spPr>
            <c:extLst>
              <c:ext xmlns:c16="http://schemas.microsoft.com/office/drawing/2014/chart" uri="{C3380CC4-5D6E-409C-BE32-E72D297353CC}">
                <c16:uniqueId val="{00000007-0ABE-46A3-8B98-BDEABAABF95C}"/>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ABE-46A3-8B98-BDEABAABF95C}"/>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BE-46A3-8B98-BDEABAABF95C}"/>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ABE-46A3-8B98-BDEABAABF95C}"/>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ABE-46A3-8B98-BDEABAABF95C}"/>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ABE-46A3-8B98-BDEABAABF95C}"/>
                </c:ext>
              </c:extLst>
            </c:dLbl>
            <c:spPr>
              <a:noFill/>
              <a:ln>
                <a:noFill/>
              </a:ln>
              <a:effectLst/>
            </c:spPr>
            <c:txPr>
              <a:bodyPr/>
              <a:lstStyle/>
              <a:p>
                <a:pPr>
                  <a:defRPr sz="12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Sheet1!$A$2:$A$6</c:f>
              <c:strCache>
                <c:ptCount val="5"/>
                <c:pt idx="0">
                  <c:v>On foot</c:v>
                </c:pt>
                <c:pt idx="1">
                  <c:v>Car</c:v>
                </c:pt>
                <c:pt idx="2">
                  <c:v>Bus</c:v>
                </c:pt>
                <c:pt idx="3">
                  <c:v>Train</c:v>
                </c:pt>
                <c:pt idx="4">
                  <c:v>Other</c:v>
                </c:pt>
              </c:strCache>
            </c:strRef>
          </c:cat>
          <c:val>
            <c:numRef>
              <c:f>Sheet1!$B$2:$B$6</c:f>
              <c:numCache>
                <c:formatCode>General</c:formatCode>
                <c:ptCount val="5"/>
                <c:pt idx="0">
                  <c:v>65</c:v>
                </c:pt>
                <c:pt idx="1">
                  <c:v>10</c:v>
                </c:pt>
                <c:pt idx="2">
                  <c:v>17</c:v>
                </c:pt>
                <c:pt idx="3">
                  <c:v>7</c:v>
                </c:pt>
                <c:pt idx="4">
                  <c:v>3</c:v>
                </c:pt>
              </c:numCache>
            </c:numRef>
          </c:val>
          <c:extLst>
            <c:ext xmlns:c16="http://schemas.microsoft.com/office/drawing/2014/chart" uri="{C3380CC4-5D6E-409C-BE32-E72D297353CC}">
              <c16:uniqueId val="{00000009-0ABE-46A3-8B98-BDEABAABF95C}"/>
            </c:ext>
          </c:extLst>
        </c:ser>
        <c:dLbls>
          <c:showLegendKey val="0"/>
          <c:showVal val="0"/>
          <c:showCatName val="0"/>
          <c:showSerName val="0"/>
          <c:showPercent val="0"/>
          <c:showBubbleSize val="0"/>
        </c:dLbls>
        <c:gapWidth val="80"/>
        <c:axId val="780513696"/>
        <c:axId val="780518008"/>
      </c:barChart>
      <c:catAx>
        <c:axId val="780513696"/>
        <c:scaling>
          <c:orientation val="maxMin"/>
        </c:scaling>
        <c:delete val="1"/>
        <c:axPos val="l"/>
        <c:numFmt formatCode="General" sourceLinked="0"/>
        <c:majorTickMark val="out"/>
        <c:minorTickMark val="none"/>
        <c:tickLblPos val="nextTo"/>
        <c:crossAx val="780518008"/>
        <c:crosses val="autoZero"/>
        <c:auto val="1"/>
        <c:lblAlgn val="ctr"/>
        <c:lblOffset val="100"/>
        <c:noMultiLvlLbl val="0"/>
      </c:catAx>
      <c:valAx>
        <c:axId val="780518008"/>
        <c:scaling>
          <c:orientation val="minMax"/>
          <c:max val="100"/>
          <c:min val="0"/>
        </c:scaling>
        <c:delete val="1"/>
        <c:axPos val="t"/>
        <c:numFmt formatCode="General" sourceLinked="1"/>
        <c:majorTickMark val="out"/>
        <c:minorTickMark val="none"/>
        <c:tickLblPos val="nextTo"/>
        <c:crossAx val="78051369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C92F3A"/>
            </a:solidFill>
          </c:spPr>
          <c:invertIfNegative val="0"/>
          <c:dPt>
            <c:idx val="1"/>
            <c:invertIfNegative val="0"/>
            <c:bubble3D val="0"/>
            <c:spPr>
              <a:solidFill>
                <a:schemeClr val="bg1">
                  <a:lumMod val="50000"/>
                </a:schemeClr>
              </a:solidFill>
            </c:spPr>
            <c:extLst>
              <c:ext xmlns:c16="http://schemas.microsoft.com/office/drawing/2014/chart" uri="{C3380CC4-5D6E-409C-BE32-E72D297353CC}">
                <c16:uniqueId val="{00000001-4C11-455F-AA5C-076D255D9564}"/>
              </c:ext>
            </c:extLst>
          </c:dPt>
          <c:dPt>
            <c:idx val="2"/>
            <c:invertIfNegative val="0"/>
            <c:bubble3D val="0"/>
            <c:spPr>
              <a:solidFill>
                <a:schemeClr val="bg1">
                  <a:lumMod val="85000"/>
                </a:schemeClr>
              </a:solidFill>
            </c:spPr>
            <c:extLst>
              <c:ext xmlns:c16="http://schemas.microsoft.com/office/drawing/2014/chart" uri="{C3380CC4-5D6E-409C-BE32-E72D297353CC}">
                <c16:uniqueId val="{00000003-4C11-455F-AA5C-076D255D9564}"/>
              </c:ext>
            </c:extLst>
          </c:dPt>
          <c:dPt>
            <c:idx val="3"/>
            <c:invertIfNegative val="0"/>
            <c:bubble3D val="0"/>
            <c:spPr>
              <a:solidFill>
                <a:srgbClr val="FFE5E5"/>
              </a:solidFill>
            </c:spPr>
            <c:extLst>
              <c:ext xmlns:c16="http://schemas.microsoft.com/office/drawing/2014/chart" uri="{C3380CC4-5D6E-409C-BE32-E72D297353CC}">
                <c16:uniqueId val="{00000005-4C11-455F-AA5C-076D255D9564}"/>
              </c:ext>
            </c:extLst>
          </c:dPt>
          <c:dPt>
            <c:idx val="4"/>
            <c:invertIfNegative val="0"/>
            <c:bubble3D val="0"/>
            <c:spPr>
              <a:solidFill>
                <a:schemeClr val="bg1">
                  <a:lumMod val="50000"/>
                </a:schemeClr>
              </a:solidFill>
            </c:spPr>
            <c:extLst>
              <c:ext xmlns:c16="http://schemas.microsoft.com/office/drawing/2014/chart" uri="{C3380CC4-5D6E-409C-BE32-E72D297353CC}">
                <c16:uniqueId val="{00000007-4C11-455F-AA5C-076D255D9564}"/>
              </c:ext>
            </c:extLst>
          </c:dPt>
          <c:dLbls>
            <c:spPr>
              <a:noFill/>
              <a:ln>
                <a:noFill/>
              </a:ln>
              <a:effectLst/>
            </c:spPr>
            <c:txPr>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Dry</c:v>
                </c:pt>
                <c:pt idx="1">
                  <c:v>Light Rain</c:v>
                </c:pt>
                <c:pt idx="2">
                  <c:v>Heavy rain</c:v>
                </c:pt>
                <c:pt idx="3">
                  <c:v>Other</c:v>
                </c:pt>
              </c:strCache>
            </c:strRef>
          </c:cat>
          <c:val>
            <c:numRef>
              <c:f>Sheet1!$B$2:$B$5</c:f>
              <c:numCache>
                <c:formatCode>General</c:formatCode>
                <c:ptCount val="4"/>
                <c:pt idx="0">
                  <c:v>75</c:v>
                </c:pt>
                <c:pt idx="1">
                  <c:v>21</c:v>
                </c:pt>
                <c:pt idx="2">
                  <c:v>2</c:v>
                </c:pt>
                <c:pt idx="3">
                  <c:v>2</c:v>
                </c:pt>
              </c:numCache>
            </c:numRef>
          </c:val>
          <c:extLst>
            <c:ext xmlns:c16="http://schemas.microsoft.com/office/drawing/2014/chart" uri="{C3380CC4-5D6E-409C-BE32-E72D297353CC}">
              <c16:uniqueId val="{00000008-4C11-455F-AA5C-076D255D9564}"/>
            </c:ext>
          </c:extLst>
        </c:ser>
        <c:dLbls>
          <c:dLblPos val="outEnd"/>
          <c:showLegendKey val="0"/>
          <c:showVal val="1"/>
          <c:showCatName val="0"/>
          <c:showSerName val="0"/>
          <c:showPercent val="0"/>
          <c:showBubbleSize val="0"/>
        </c:dLbls>
        <c:gapWidth val="80"/>
        <c:axId val="780505856"/>
        <c:axId val="780506640"/>
      </c:barChart>
      <c:catAx>
        <c:axId val="780505856"/>
        <c:scaling>
          <c:orientation val="maxMin"/>
        </c:scaling>
        <c:delete val="1"/>
        <c:axPos val="l"/>
        <c:numFmt formatCode="General" sourceLinked="1"/>
        <c:majorTickMark val="out"/>
        <c:minorTickMark val="none"/>
        <c:tickLblPos val="nextTo"/>
        <c:crossAx val="780506640"/>
        <c:crosses val="autoZero"/>
        <c:auto val="1"/>
        <c:lblAlgn val="ctr"/>
        <c:lblOffset val="100"/>
        <c:noMultiLvlLbl val="0"/>
      </c:catAx>
      <c:valAx>
        <c:axId val="780506640"/>
        <c:scaling>
          <c:orientation val="minMax"/>
          <c:max val="100"/>
          <c:min val="0"/>
        </c:scaling>
        <c:delete val="1"/>
        <c:axPos val="t"/>
        <c:numFmt formatCode="General" sourceLinked="1"/>
        <c:majorTickMark val="out"/>
        <c:minorTickMark val="none"/>
        <c:tickLblPos val="nextTo"/>
        <c:crossAx val="78050585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C92F3A"/>
            </a:solidFill>
          </c:spPr>
          <c:invertIfNegative val="0"/>
          <c:dPt>
            <c:idx val="1"/>
            <c:invertIfNegative val="0"/>
            <c:bubble3D val="0"/>
            <c:spPr>
              <a:solidFill>
                <a:schemeClr val="bg1">
                  <a:lumMod val="50000"/>
                </a:schemeClr>
              </a:solidFill>
            </c:spPr>
            <c:extLst>
              <c:ext xmlns:c16="http://schemas.microsoft.com/office/drawing/2014/chart" uri="{C3380CC4-5D6E-409C-BE32-E72D297353CC}">
                <c16:uniqueId val="{00000001-BE9A-433B-B28B-199CFFCAE0DF}"/>
              </c:ext>
            </c:extLst>
          </c:dPt>
          <c:dPt>
            <c:idx val="2"/>
            <c:invertIfNegative val="0"/>
            <c:bubble3D val="0"/>
            <c:spPr>
              <a:solidFill>
                <a:schemeClr val="bg1">
                  <a:lumMod val="85000"/>
                </a:schemeClr>
              </a:solidFill>
            </c:spPr>
            <c:extLst>
              <c:ext xmlns:c16="http://schemas.microsoft.com/office/drawing/2014/chart" uri="{C3380CC4-5D6E-409C-BE32-E72D297353CC}">
                <c16:uniqueId val="{00000003-BE9A-433B-B28B-199CFFCAE0DF}"/>
              </c:ext>
            </c:extLst>
          </c:dPt>
          <c:dPt>
            <c:idx val="3"/>
            <c:invertIfNegative val="0"/>
            <c:bubble3D val="0"/>
            <c:spPr>
              <a:solidFill>
                <a:srgbClr val="FFE5E5"/>
              </a:solidFill>
            </c:spPr>
            <c:extLst>
              <c:ext xmlns:c16="http://schemas.microsoft.com/office/drawing/2014/chart" uri="{C3380CC4-5D6E-409C-BE32-E72D297353CC}">
                <c16:uniqueId val="{00000005-BE9A-433B-B28B-199CFFCAE0DF}"/>
              </c:ext>
            </c:extLst>
          </c:dPt>
          <c:dPt>
            <c:idx val="4"/>
            <c:invertIfNegative val="0"/>
            <c:bubble3D val="0"/>
            <c:spPr>
              <a:solidFill>
                <a:schemeClr val="bg1">
                  <a:lumMod val="50000"/>
                </a:schemeClr>
              </a:solidFill>
            </c:spPr>
            <c:extLst>
              <c:ext xmlns:c16="http://schemas.microsoft.com/office/drawing/2014/chart" uri="{C3380CC4-5D6E-409C-BE32-E72D297353CC}">
                <c16:uniqueId val="{00000007-BE9A-433B-B28B-199CFFCAE0DF}"/>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E9A-433B-B28B-199CFFCAE0DF}"/>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E9A-433B-B28B-199CFFCAE0DF}"/>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9A-433B-B28B-199CFFCAE0DF}"/>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E9A-433B-B28B-199CFFCAE0DF}"/>
                </c:ext>
              </c:extLst>
            </c:dLbl>
            <c:spPr>
              <a:noFill/>
              <a:ln>
                <a:noFill/>
              </a:ln>
              <a:effectLst/>
            </c:spPr>
            <c:txPr>
              <a:bodyPr/>
              <a:lstStyle/>
              <a:p>
                <a:pPr>
                  <a:defRPr sz="12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Sheet1!$A$2:$A$5</c:f>
              <c:strCache>
                <c:ptCount val="3"/>
                <c:pt idx="0">
                  <c:v>Outward</c:v>
                </c:pt>
                <c:pt idx="1">
                  <c:v>Return</c:v>
                </c:pt>
                <c:pt idx="2">
                  <c:v>One way</c:v>
                </c:pt>
              </c:strCache>
            </c:strRef>
          </c:cat>
          <c:val>
            <c:numRef>
              <c:f>Sheet1!$B$2:$B$5</c:f>
              <c:numCache>
                <c:formatCode>General</c:formatCode>
                <c:ptCount val="4"/>
                <c:pt idx="0">
                  <c:v>54</c:v>
                </c:pt>
                <c:pt idx="1">
                  <c:v>39</c:v>
                </c:pt>
                <c:pt idx="2">
                  <c:v>7</c:v>
                </c:pt>
              </c:numCache>
            </c:numRef>
          </c:val>
          <c:extLst>
            <c:ext xmlns:c16="http://schemas.microsoft.com/office/drawing/2014/chart" uri="{C3380CC4-5D6E-409C-BE32-E72D297353CC}">
              <c16:uniqueId val="{00000009-BE9A-433B-B28B-199CFFCAE0DF}"/>
            </c:ext>
          </c:extLst>
        </c:ser>
        <c:dLbls>
          <c:showLegendKey val="0"/>
          <c:showVal val="0"/>
          <c:showCatName val="0"/>
          <c:showSerName val="0"/>
          <c:showPercent val="0"/>
          <c:showBubbleSize val="0"/>
        </c:dLbls>
        <c:gapWidth val="80"/>
        <c:axId val="780506248"/>
        <c:axId val="780509384"/>
      </c:barChart>
      <c:catAx>
        <c:axId val="780506248"/>
        <c:scaling>
          <c:orientation val="maxMin"/>
        </c:scaling>
        <c:delete val="1"/>
        <c:axPos val="l"/>
        <c:numFmt formatCode="General" sourceLinked="1"/>
        <c:majorTickMark val="out"/>
        <c:minorTickMark val="none"/>
        <c:tickLblPos val="nextTo"/>
        <c:crossAx val="780509384"/>
        <c:crosses val="autoZero"/>
        <c:auto val="1"/>
        <c:lblAlgn val="ctr"/>
        <c:lblOffset val="100"/>
        <c:noMultiLvlLbl val="0"/>
      </c:catAx>
      <c:valAx>
        <c:axId val="780509384"/>
        <c:scaling>
          <c:orientation val="minMax"/>
          <c:max val="100"/>
          <c:min val="0"/>
        </c:scaling>
        <c:delete val="1"/>
        <c:axPos val="t"/>
        <c:numFmt formatCode="General" sourceLinked="1"/>
        <c:majorTickMark val="out"/>
        <c:minorTickMark val="none"/>
        <c:tickLblPos val="nextTo"/>
        <c:crossAx val="7805062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Column5</c:v>
                </c:pt>
              </c:strCache>
            </c:strRef>
          </c:tx>
          <c:spPr>
            <a:solidFill>
              <a:schemeClr val="accent1">
                <a:lumMod val="20000"/>
                <a:lumOff val="80000"/>
              </a:schemeClr>
            </a:solidFill>
          </c:spPr>
          <c:invertIfNegative val="0"/>
          <c:dLbls>
            <c:dLbl>
              <c:idx val="1"/>
              <c:layout>
                <c:manualLayout>
                  <c:x val="-4.741081525547910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FE-4D89-8CF1-AEA91A3C3B46}"/>
                </c:ext>
              </c:extLst>
            </c:dLbl>
            <c:dLbl>
              <c:idx val="2"/>
              <c:layout>
                <c:manualLayout>
                  <c:x val="-1.4222995707505097E-2"/>
                  <c:y val="3.03941983937025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FE-4D89-8CF1-AEA91A3C3B46}"/>
                </c:ext>
              </c:extLst>
            </c:dLbl>
            <c:dLbl>
              <c:idx val="3"/>
              <c:layout>
                <c:manualLayout>
                  <c:x val="-7.9015951516309881E-3"/>
                  <c:y val="9.1182595181107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FE-4D89-8CF1-AEA91A3C3B46}"/>
                </c:ext>
              </c:extLst>
            </c:dLbl>
            <c:numFmt formatCode="General"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Overall Journey</c:v>
                </c:pt>
              </c:strCache>
            </c:strRef>
          </c:cat>
          <c:val>
            <c:numRef>
              <c:f>Sheet1!$B$2</c:f>
              <c:numCache>
                <c:formatCode>General</c:formatCode>
                <c:ptCount val="1"/>
                <c:pt idx="0">
                  <c:v>92</c:v>
                </c:pt>
              </c:numCache>
            </c:numRef>
          </c:val>
          <c:extLst>
            <c:ext xmlns:c16="http://schemas.microsoft.com/office/drawing/2014/chart" uri="{C3380CC4-5D6E-409C-BE32-E72D297353CC}">
              <c16:uniqueId val="{00000003-70FE-4D89-8CF1-AEA91A3C3B46}"/>
            </c:ext>
          </c:extLst>
        </c:ser>
        <c:ser>
          <c:idx val="1"/>
          <c:order val="1"/>
          <c:tx>
            <c:strRef>
              <c:f>Sheet1!$C$1</c:f>
              <c:strCache>
                <c:ptCount val="1"/>
                <c:pt idx="0">
                  <c:v>Column6</c:v>
                </c:pt>
              </c:strCache>
            </c:strRef>
          </c:tx>
          <c:invertIfNegative val="0"/>
          <c:cat>
            <c:strRef>
              <c:f>Sheet1!$A$2</c:f>
              <c:strCache>
                <c:ptCount val="1"/>
                <c:pt idx="0">
                  <c:v>Overall Journey</c:v>
                </c:pt>
              </c:strCache>
            </c:strRef>
          </c:cat>
          <c:val>
            <c:numRef>
              <c:f>Sheet1!$C$2</c:f>
              <c:numCache>
                <c:formatCode>General</c:formatCode>
                <c:ptCount val="1"/>
              </c:numCache>
            </c:numRef>
          </c:val>
          <c:extLst>
            <c:ext xmlns:c16="http://schemas.microsoft.com/office/drawing/2014/chart" uri="{C3380CC4-5D6E-409C-BE32-E72D297353CC}">
              <c16:uniqueId val="{00000004-70FE-4D89-8CF1-AEA91A3C3B46}"/>
            </c:ext>
          </c:extLst>
        </c:ser>
        <c:ser>
          <c:idx val="2"/>
          <c:order val="2"/>
          <c:tx>
            <c:strRef>
              <c:f>Sheet1!$D$1</c:f>
              <c:strCache>
                <c:ptCount val="1"/>
                <c:pt idx="0">
                  <c:v>2014</c:v>
                </c:pt>
              </c:strCache>
            </c:strRef>
          </c:tx>
          <c:spPr>
            <a:solidFill>
              <a:schemeClr val="accent1">
                <a:lumMod val="20000"/>
                <a:lumOff val="8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Overall Journey</c:v>
                </c:pt>
              </c:strCache>
            </c:strRef>
          </c:cat>
          <c:val>
            <c:numRef>
              <c:f>Sheet1!$D$2</c:f>
              <c:numCache>
                <c:formatCode>0</c:formatCode>
                <c:ptCount val="1"/>
                <c:pt idx="0">
                  <c:v>90</c:v>
                </c:pt>
              </c:numCache>
            </c:numRef>
          </c:val>
          <c:extLst>
            <c:ext xmlns:c16="http://schemas.microsoft.com/office/drawing/2014/chart" uri="{C3380CC4-5D6E-409C-BE32-E72D297353CC}">
              <c16:uniqueId val="{00000005-70FE-4D89-8CF1-AEA91A3C3B46}"/>
            </c:ext>
          </c:extLst>
        </c:ser>
        <c:ser>
          <c:idx val="3"/>
          <c:order val="3"/>
          <c:tx>
            <c:strRef>
              <c:f>Sheet1!$E$1</c:f>
              <c:strCache>
                <c:ptCount val="1"/>
                <c:pt idx="0">
                  <c:v>Column1</c:v>
                </c:pt>
              </c:strCache>
            </c:strRef>
          </c:tx>
          <c:invertIfNegative val="0"/>
          <c:cat>
            <c:strRef>
              <c:f>Sheet1!$A$2</c:f>
              <c:strCache>
                <c:ptCount val="1"/>
                <c:pt idx="0">
                  <c:v>Overall Journey</c:v>
                </c:pt>
              </c:strCache>
            </c:strRef>
          </c:cat>
          <c:val>
            <c:numRef>
              <c:f>Sheet1!$E$2</c:f>
              <c:numCache>
                <c:formatCode>0</c:formatCode>
                <c:ptCount val="1"/>
              </c:numCache>
            </c:numRef>
          </c:val>
          <c:extLst>
            <c:ext xmlns:c16="http://schemas.microsoft.com/office/drawing/2014/chart" uri="{C3380CC4-5D6E-409C-BE32-E72D297353CC}">
              <c16:uniqueId val="{00000006-70FE-4D89-8CF1-AEA91A3C3B46}"/>
            </c:ext>
          </c:extLst>
        </c:ser>
        <c:ser>
          <c:idx val="4"/>
          <c:order val="4"/>
          <c:tx>
            <c:strRef>
              <c:f>Sheet1!$F$1</c:f>
              <c:strCache>
                <c:ptCount val="1"/>
                <c:pt idx="0">
                  <c:v>2015</c:v>
                </c:pt>
              </c:strCache>
            </c:strRef>
          </c:tx>
          <c:spPr>
            <a:solidFill>
              <a:schemeClr val="accent1">
                <a:lumMod val="20000"/>
                <a:lumOff val="8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Overall Journey</c:v>
                </c:pt>
              </c:strCache>
            </c:strRef>
          </c:cat>
          <c:val>
            <c:numRef>
              <c:f>Sheet1!$F$2</c:f>
              <c:numCache>
                <c:formatCode>0</c:formatCode>
                <c:ptCount val="1"/>
                <c:pt idx="0">
                  <c:v>81</c:v>
                </c:pt>
              </c:numCache>
            </c:numRef>
          </c:val>
          <c:extLst>
            <c:ext xmlns:c16="http://schemas.microsoft.com/office/drawing/2014/chart" uri="{C3380CC4-5D6E-409C-BE32-E72D297353CC}">
              <c16:uniqueId val="{00000007-70FE-4D89-8CF1-AEA91A3C3B46}"/>
            </c:ext>
          </c:extLst>
        </c:ser>
        <c:ser>
          <c:idx val="5"/>
          <c:order val="5"/>
          <c:tx>
            <c:strRef>
              <c:f>Sheet1!$G$1</c:f>
              <c:strCache>
                <c:ptCount val="1"/>
                <c:pt idx="0">
                  <c:v>Column2</c:v>
                </c:pt>
              </c:strCache>
            </c:strRef>
          </c:tx>
          <c:invertIfNegative val="0"/>
          <c:cat>
            <c:strRef>
              <c:f>Sheet1!$A$2</c:f>
              <c:strCache>
                <c:ptCount val="1"/>
                <c:pt idx="0">
                  <c:v>Overall Journey</c:v>
                </c:pt>
              </c:strCache>
            </c:strRef>
          </c:cat>
          <c:val>
            <c:numRef>
              <c:f>Sheet1!$G$2</c:f>
              <c:numCache>
                <c:formatCode>0%</c:formatCode>
                <c:ptCount val="1"/>
              </c:numCache>
            </c:numRef>
          </c:val>
          <c:extLst>
            <c:ext xmlns:c16="http://schemas.microsoft.com/office/drawing/2014/chart" uri="{C3380CC4-5D6E-409C-BE32-E72D297353CC}">
              <c16:uniqueId val="{00000008-70FE-4D89-8CF1-AEA91A3C3B46}"/>
            </c:ext>
          </c:extLst>
        </c:ser>
        <c:ser>
          <c:idx val="6"/>
          <c:order val="6"/>
          <c:tx>
            <c:strRef>
              <c:f>Sheet1!$H$1</c:f>
              <c:strCache>
                <c:ptCount val="1"/>
                <c:pt idx="0">
                  <c:v>2016</c:v>
                </c:pt>
              </c:strCache>
            </c:strRef>
          </c:tx>
          <c:spPr>
            <a:solidFill>
              <a:schemeClr val="accent1">
                <a:lumMod val="20000"/>
                <a:lumOff val="8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Overall Journey</c:v>
                </c:pt>
              </c:strCache>
            </c:strRef>
          </c:cat>
          <c:val>
            <c:numRef>
              <c:f>Sheet1!$H$2</c:f>
              <c:numCache>
                <c:formatCode>0</c:formatCode>
                <c:ptCount val="1"/>
                <c:pt idx="0">
                  <c:v>92</c:v>
                </c:pt>
              </c:numCache>
            </c:numRef>
          </c:val>
          <c:extLst>
            <c:ext xmlns:c16="http://schemas.microsoft.com/office/drawing/2014/chart" uri="{C3380CC4-5D6E-409C-BE32-E72D297353CC}">
              <c16:uniqueId val="{00000009-70FE-4D89-8CF1-AEA91A3C3B46}"/>
            </c:ext>
          </c:extLst>
        </c:ser>
        <c:ser>
          <c:idx val="7"/>
          <c:order val="7"/>
          <c:tx>
            <c:strRef>
              <c:f>Sheet1!$I$1</c:f>
              <c:strCache>
                <c:ptCount val="1"/>
                <c:pt idx="0">
                  <c:v>Column3</c:v>
                </c:pt>
              </c:strCache>
            </c:strRef>
          </c:tx>
          <c:invertIfNegative val="0"/>
          <c:cat>
            <c:strRef>
              <c:f>Sheet1!$A$2</c:f>
              <c:strCache>
                <c:ptCount val="1"/>
                <c:pt idx="0">
                  <c:v>Overall Journey</c:v>
                </c:pt>
              </c:strCache>
            </c:strRef>
          </c:cat>
          <c:val>
            <c:numRef>
              <c:f>Sheet1!$I$2</c:f>
              <c:numCache>
                <c:formatCode>0%</c:formatCode>
                <c:ptCount val="1"/>
              </c:numCache>
            </c:numRef>
          </c:val>
          <c:extLst>
            <c:ext xmlns:c16="http://schemas.microsoft.com/office/drawing/2014/chart" uri="{C3380CC4-5D6E-409C-BE32-E72D297353CC}">
              <c16:uniqueId val="{0000000A-70FE-4D89-8CF1-AEA91A3C3B46}"/>
            </c:ext>
          </c:extLst>
        </c:ser>
        <c:ser>
          <c:idx val="8"/>
          <c:order val="8"/>
          <c:tx>
            <c:strRef>
              <c:f>Sheet1!$J$1</c:f>
              <c:strCache>
                <c:ptCount val="1"/>
                <c:pt idx="0">
                  <c:v>2017</c:v>
                </c:pt>
              </c:strCache>
            </c:strRef>
          </c:tx>
          <c:spPr>
            <a:solidFill>
              <a:schemeClr val="accent1"/>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Overall Journey</c:v>
                </c:pt>
              </c:strCache>
            </c:strRef>
          </c:cat>
          <c:val>
            <c:numRef>
              <c:f>Sheet1!$J$2</c:f>
              <c:numCache>
                <c:formatCode>0</c:formatCode>
                <c:ptCount val="1"/>
                <c:pt idx="0">
                  <c:v>90</c:v>
                </c:pt>
              </c:numCache>
            </c:numRef>
          </c:val>
          <c:extLst>
            <c:ext xmlns:c16="http://schemas.microsoft.com/office/drawing/2014/chart" uri="{C3380CC4-5D6E-409C-BE32-E72D297353CC}">
              <c16:uniqueId val="{0000000B-70FE-4D89-8CF1-AEA91A3C3B46}"/>
            </c:ext>
          </c:extLst>
        </c:ser>
        <c:ser>
          <c:idx val="9"/>
          <c:order val="9"/>
          <c:tx>
            <c:strRef>
              <c:f>Sheet1!$K$1</c:f>
              <c:strCache>
                <c:ptCount val="1"/>
                <c:pt idx="0">
                  <c:v>Column4</c:v>
                </c:pt>
              </c:strCache>
            </c:strRef>
          </c:tx>
          <c:invertIfNegative val="0"/>
          <c:cat>
            <c:strRef>
              <c:f>Sheet1!$A$2</c:f>
              <c:strCache>
                <c:ptCount val="1"/>
                <c:pt idx="0">
                  <c:v>Overall Journey</c:v>
                </c:pt>
              </c:strCache>
            </c:strRef>
          </c:cat>
          <c:val>
            <c:numRef>
              <c:f>Sheet1!$K$2</c:f>
              <c:numCache>
                <c:formatCode>0%</c:formatCode>
                <c:ptCount val="1"/>
              </c:numCache>
            </c:numRef>
          </c:val>
          <c:extLst>
            <c:ext xmlns:c16="http://schemas.microsoft.com/office/drawing/2014/chart" uri="{C3380CC4-5D6E-409C-BE32-E72D297353CC}">
              <c16:uniqueId val="{0000000C-70FE-4D89-8CF1-AEA91A3C3B46}"/>
            </c:ext>
          </c:extLst>
        </c:ser>
        <c:ser>
          <c:idx val="10"/>
          <c:order val="10"/>
          <c:tx>
            <c:strRef>
              <c:f>Sheet1!$L$1</c:f>
              <c:strCache>
                <c:ptCount val="1"/>
                <c:pt idx="0">
                  <c:v>BPS</c:v>
                </c:pt>
              </c:strCache>
            </c:strRef>
          </c:tx>
          <c:spPr>
            <a:solidFill>
              <a:schemeClr val="tx2">
                <a:lumMod val="40000"/>
                <a:lumOff val="60000"/>
              </a:schemeClr>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Overall Journey</c:v>
                </c:pt>
              </c:strCache>
            </c:strRef>
          </c:cat>
          <c:val>
            <c:numRef>
              <c:f>Sheet1!$L$2</c:f>
              <c:numCache>
                <c:formatCode>0</c:formatCode>
                <c:ptCount val="1"/>
                <c:pt idx="0">
                  <c:v>85</c:v>
                </c:pt>
              </c:numCache>
            </c:numRef>
          </c:val>
          <c:extLst>
            <c:ext xmlns:c16="http://schemas.microsoft.com/office/drawing/2014/chart" uri="{C3380CC4-5D6E-409C-BE32-E72D297353CC}">
              <c16:uniqueId val="{0000000D-70FE-4D89-8CF1-AEA91A3C3B46}"/>
            </c:ext>
          </c:extLst>
        </c:ser>
        <c:dLbls>
          <c:showLegendKey val="0"/>
          <c:showVal val="0"/>
          <c:showCatName val="0"/>
          <c:showSerName val="0"/>
          <c:showPercent val="0"/>
          <c:showBubbleSize val="0"/>
        </c:dLbls>
        <c:gapWidth val="150"/>
        <c:axId val="1198513504"/>
        <c:axId val="1198514288"/>
      </c:barChart>
      <c:catAx>
        <c:axId val="1198513504"/>
        <c:scaling>
          <c:orientation val="minMax"/>
        </c:scaling>
        <c:delete val="1"/>
        <c:axPos val="b"/>
        <c:numFmt formatCode="General" sourceLinked="0"/>
        <c:majorTickMark val="out"/>
        <c:minorTickMark val="none"/>
        <c:tickLblPos val="nextTo"/>
        <c:crossAx val="1198514288"/>
        <c:crosses val="autoZero"/>
        <c:auto val="1"/>
        <c:lblAlgn val="ctr"/>
        <c:lblOffset val="100"/>
        <c:noMultiLvlLbl val="0"/>
      </c:catAx>
      <c:valAx>
        <c:axId val="1198514288"/>
        <c:scaling>
          <c:orientation val="minMax"/>
          <c:max val="100"/>
          <c:min val="45"/>
        </c:scaling>
        <c:delete val="1"/>
        <c:axPos val="l"/>
        <c:numFmt formatCode="General" sourceLinked="1"/>
        <c:majorTickMark val="out"/>
        <c:minorTickMark val="none"/>
        <c:tickLblPos val="nextTo"/>
        <c:crossAx val="1198513504"/>
        <c:crosses val="autoZero"/>
        <c:crossBetween val="between"/>
      </c:valAx>
      <c:spPr>
        <a:noFill/>
        <a:ln w="25400">
          <a:noFill/>
        </a:ln>
      </c:spPr>
    </c:plotArea>
    <c:plotVisOnly val="1"/>
    <c:dispBlanksAs val="gap"/>
    <c:showDLblsOverMax val="0"/>
  </c:chart>
  <c:txPr>
    <a:bodyPr/>
    <a:lstStyle/>
    <a:p>
      <a:pPr>
        <a:defRPr sz="1000"/>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059565144735127E-2"/>
          <c:y val="5.9781022584987902E-2"/>
          <c:w val="0.786297510072971"/>
          <c:h val="0.88043795483002418"/>
        </c:manualLayout>
      </c:layout>
      <c:barChart>
        <c:barDir val="bar"/>
        <c:grouping val="clustered"/>
        <c:varyColors val="0"/>
        <c:ser>
          <c:idx val="0"/>
          <c:order val="0"/>
          <c:tx>
            <c:strRef>
              <c:f>Sheet1!$B$1</c:f>
              <c:strCache>
                <c:ptCount val="1"/>
                <c:pt idx="0">
                  <c:v>Series 1</c:v>
                </c:pt>
              </c:strCache>
            </c:strRef>
          </c:tx>
          <c:spPr>
            <a:solidFill>
              <a:srgbClr val="C92F3A"/>
            </a:solidFill>
          </c:spPr>
          <c:invertIfNegative val="0"/>
          <c:dPt>
            <c:idx val="1"/>
            <c:invertIfNegative val="0"/>
            <c:bubble3D val="0"/>
            <c:spPr>
              <a:solidFill>
                <a:schemeClr val="bg1">
                  <a:lumMod val="50000"/>
                </a:schemeClr>
              </a:solidFill>
            </c:spPr>
            <c:extLst>
              <c:ext xmlns:c16="http://schemas.microsoft.com/office/drawing/2014/chart" uri="{C3380CC4-5D6E-409C-BE32-E72D297353CC}">
                <c16:uniqueId val="{00000001-E5FE-422F-A87C-7D3E4FD80421}"/>
              </c:ext>
            </c:extLst>
          </c:dPt>
          <c:dPt>
            <c:idx val="2"/>
            <c:invertIfNegative val="0"/>
            <c:bubble3D val="0"/>
            <c:spPr>
              <a:solidFill>
                <a:schemeClr val="bg1">
                  <a:lumMod val="85000"/>
                </a:schemeClr>
              </a:solidFill>
            </c:spPr>
            <c:extLst>
              <c:ext xmlns:c16="http://schemas.microsoft.com/office/drawing/2014/chart" uri="{C3380CC4-5D6E-409C-BE32-E72D297353CC}">
                <c16:uniqueId val="{00000003-E5FE-422F-A87C-7D3E4FD80421}"/>
              </c:ext>
            </c:extLst>
          </c:dPt>
          <c:dPt>
            <c:idx val="3"/>
            <c:invertIfNegative val="0"/>
            <c:bubble3D val="0"/>
            <c:spPr>
              <a:solidFill>
                <a:srgbClr val="FFE5E5"/>
              </a:solidFill>
            </c:spPr>
            <c:extLst>
              <c:ext xmlns:c16="http://schemas.microsoft.com/office/drawing/2014/chart" uri="{C3380CC4-5D6E-409C-BE32-E72D297353CC}">
                <c16:uniqueId val="{00000005-E5FE-422F-A87C-7D3E4FD80421}"/>
              </c:ext>
            </c:extLst>
          </c:dPt>
          <c:dPt>
            <c:idx val="4"/>
            <c:invertIfNegative val="0"/>
            <c:bubble3D val="0"/>
            <c:spPr>
              <a:solidFill>
                <a:schemeClr val="bg1">
                  <a:lumMod val="50000"/>
                </a:schemeClr>
              </a:solidFill>
            </c:spPr>
            <c:extLst>
              <c:ext xmlns:c16="http://schemas.microsoft.com/office/drawing/2014/chart" uri="{C3380CC4-5D6E-409C-BE32-E72D297353CC}">
                <c16:uniqueId val="{00000007-E5FE-422F-A87C-7D3E4FD80421}"/>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5FE-422F-A87C-7D3E4FD8042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FE-422F-A87C-7D3E4FD80421}"/>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5FE-422F-A87C-7D3E4FD80421}"/>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5FE-422F-A87C-7D3E4FD80421}"/>
                </c:ext>
              </c:extLst>
            </c:dLbl>
            <c:spPr>
              <a:noFill/>
              <a:ln>
                <a:noFill/>
              </a:ln>
              <a:effectLst/>
            </c:spPr>
            <c:txPr>
              <a:bodyPr/>
              <a:lstStyle/>
              <a:p>
                <a:pPr>
                  <a:defRPr sz="12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Sheet1!$A$2:$A$5</c:f>
              <c:strCache>
                <c:ptCount val="3"/>
                <c:pt idx="0">
                  <c:v>Had a seat</c:v>
                </c:pt>
                <c:pt idx="1">
                  <c:v>Stood would have liked seat</c:v>
                </c:pt>
                <c:pt idx="2">
                  <c:v>Stood , happy to stand</c:v>
                </c:pt>
              </c:strCache>
            </c:strRef>
          </c:cat>
          <c:val>
            <c:numRef>
              <c:f>Sheet1!$B$2:$B$5</c:f>
              <c:numCache>
                <c:formatCode>General</c:formatCode>
                <c:ptCount val="4"/>
                <c:pt idx="0">
                  <c:v>77</c:v>
                </c:pt>
                <c:pt idx="1">
                  <c:v>11</c:v>
                </c:pt>
                <c:pt idx="2">
                  <c:v>11</c:v>
                </c:pt>
              </c:numCache>
            </c:numRef>
          </c:val>
          <c:extLst>
            <c:ext xmlns:c16="http://schemas.microsoft.com/office/drawing/2014/chart" uri="{C3380CC4-5D6E-409C-BE32-E72D297353CC}">
              <c16:uniqueId val="{00000009-E5FE-422F-A87C-7D3E4FD80421}"/>
            </c:ext>
          </c:extLst>
        </c:ser>
        <c:dLbls>
          <c:showLegendKey val="0"/>
          <c:showVal val="0"/>
          <c:showCatName val="0"/>
          <c:showSerName val="0"/>
          <c:showPercent val="0"/>
          <c:showBubbleSize val="0"/>
        </c:dLbls>
        <c:gapWidth val="80"/>
        <c:axId val="780514088"/>
        <c:axId val="780514872"/>
      </c:barChart>
      <c:catAx>
        <c:axId val="780514088"/>
        <c:scaling>
          <c:orientation val="maxMin"/>
        </c:scaling>
        <c:delete val="1"/>
        <c:axPos val="l"/>
        <c:numFmt formatCode="General" sourceLinked="1"/>
        <c:majorTickMark val="out"/>
        <c:minorTickMark val="none"/>
        <c:tickLblPos val="nextTo"/>
        <c:crossAx val="780514872"/>
        <c:crosses val="autoZero"/>
        <c:auto val="1"/>
        <c:lblAlgn val="ctr"/>
        <c:lblOffset val="100"/>
        <c:noMultiLvlLbl val="0"/>
      </c:catAx>
      <c:valAx>
        <c:axId val="780514872"/>
        <c:scaling>
          <c:orientation val="minMax"/>
          <c:max val="100"/>
          <c:min val="0"/>
        </c:scaling>
        <c:delete val="1"/>
        <c:axPos val="t"/>
        <c:numFmt formatCode="General" sourceLinked="1"/>
        <c:majorTickMark val="out"/>
        <c:minorTickMark val="none"/>
        <c:tickLblPos val="nextTo"/>
        <c:crossAx val="7805140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976164698162735"/>
          <c:y val="0.10086951167381293"/>
          <c:w val="0.64732168635170606"/>
          <c:h val="0.80790498170311242"/>
        </c:manualLayout>
      </c:layout>
      <c:barChart>
        <c:barDir val="bar"/>
        <c:grouping val="clustered"/>
        <c:varyColors val="0"/>
        <c:ser>
          <c:idx val="0"/>
          <c:order val="0"/>
          <c:tx>
            <c:strRef>
              <c:f>Sheet1!$B$1</c:f>
              <c:strCache>
                <c:ptCount val="1"/>
                <c:pt idx="0">
                  <c:v>Tram</c:v>
                </c:pt>
              </c:strCache>
            </c:strRef>
          </c:tx>
          <c:spPr>
            <a:solidFill>
              <a:srgbClr val="FF0000"/>
            </a:solidFill>
          </c:spPr>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Travelling to/from work</c:v>
                </c:pt>
                <c:pt idx="1">
                  <c:v>Travelling to/from education</c:v>
                </c:pt>
                <c:pt idx="2">
                  <c:v>Company business</c:v>
                </c:pt>
                <c:pt idx="3">
                  <c:v>Personal business</c:v>
                </c:pt>
                <c:pt idx="4">
                  <c:v>Health visit</c:v>
                </c:pt>
                <c:pt idx="5">
                  <c:v>Shopping trip</c:v>
                </c:pt>
                <c:pt idx="6">
                  <c:v>Visit friends or relatives</c:v>
                </c:pt>
                <c:pt idx="7">
                  <c:v>Leisure trip</c:v>
                </c:pt>
                <c:pt idx="8">
                  <c:v>Other</c:v>
                </c:pt>
              </c:strCache>
            </c:strRef>
          </c:cat>
          <c:val>
            <c:numRef>
              <c:f>Sheet1!$B$2:$B$10</c:f>
              <c:numCache>
                <c:formatCode>General</c:formatCode>
                <c:ptCount val="9"/>
                <c:pt idx="0">
                  <c:v>52</c:v>
                </c:pt>
                <c:pt idx="1">
                  <c:v>17</c:v>
                </c:pt>
                <c:pt idx="2">
                  <c:v>2</c:v>
                </c:pt>
                <c:pt idx="3">
                  <c:v>2</c:v>
                </c:pt>
                <c:pt idx="4">
                  <c:v>2</c:v>
                </c:pt>
                <c:pt idx="5">
                  <c:v>9</c:v>
                </c:pt>
                <c:pt idx="6">
                  <c:v>6</c:v>
                </c:pt>
                <c:pt idx="7">
                  <c:v>8</c:v>
                </c:pt>
                <c:pt idx="8">
                  <c:v>3</c:v>
                </c:pt>
              </c:numCache>
            </c:numRef>
          </c:val>
          <c:extLst>
            <c:ext xmlns:c16="http://schemas.microsoft.com/office/drawing/2014/chart" uri="{C3380CC4-5D6E-409C-BE32-E72D297353CC}">
              <c16:uniqueId val="{00000000-5CC1-4190-BB19-B74F85A0494B}"/>
            </c:ext>
          </c:extLst>
        </c:ser>
        <c:dLbls>
          <c:showLegendKey val="0"/>
          <c:showVal val="0"/>
          <c:showCatName val="0"/>
          <c:showSerName val="0"/>
          <c:showPercent val="0"/>
          <c:showBubbleSize val="0"/>
        </c:dLbls>
        <c:gapWidth val="81"/>
        <c:axId val="780508208"/>
        <c:axId val="780514480"/>
      </c:barChart>
      <c:catAx>
        <c:axId val="780508208"/>
        <c:scaling>
          <c:orientation val="maxMin"/>
        </c:scaling>
        <c:delete val="0"/>
        <c:axPos val="l"/>
        <c:numFmt formatCode="General" sourceLinked="0"/>
        <c:majorTickMark val="out"/>
        <c:minorTickMark val="none"/>
        <c:tickLblPos val="nextTo"/>
        <c:spPr>
          <a:ln>
            <a:noFill/>
          </a:ln>
        </c:spPr>
        <c:txPr>
          <a:bodyPr/>
          <a:lstStyle/>
          <a:p>
            <a:pPr>
              <a:defRPr sz="900" b="1">
                <a:solidFill>
                  <a:schemeClr val="tx1">
                    <a:lumMod val="75000"/>
                    <a:lumOff val="25000"/>
                  </a:schemeClr>
                </a:solidFill>
              </a:defRPr>
            </a:pPr>
            <a:endParaRPr lang="en-US"/>
          </a:p>
        </c:txPr>
        <c:crossAx val="780514480"/>
        <c:crosses val="autoZero"/>
        <c:auto val="1"/>
        <c:lblAlgn val="ctr"/>
        <c:lblOffset val="100"/>
        <c:noMultiLvlLbl val="0"/>
      </c:catAx>
      <c:valAx>
        <c:axId val="780514480"/>
        <c:scaling>
          <c:orientation val="minMax"/>
          <c:max val="80"/>
          <c:min val="0"/>
        </c:scaling>
        <c:delete val="1"/>
        <c:axPos val="t"/>
        <c:numFmt formatCode="General" sourceLinked="1"/>
        <c:majorTickMark val="out"/>
        <c:minorTickMark val="none"/>
        <c:tickLblPos val="nextTo"/>
        <c:crossAx val="780508208"/>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976164698162735"/>
          <c:y val="9.2815964611671159E-2"/>
          <c:w val="0.56398835301837269"/>
          <c:h val="0.90056400481287646"/>
        </c:manualLayout>
      </c:layout>
      <c:barChart>
        <c:barDir val="bar"/>
        <c:grouping val="clustered"/>
        <c:varyColors val="0"/>
        <c:ser>
          <c:idx val="0"/>
          <c:order val="0"/>
          <c:tx>
            <c:strRef>
              <c:f>Sheet1!$B$1</c:f>
              <c:strCache>
                <c:ptCount val="1"/>
                <c:pt idx="0">
                  <c:v>Tram</c:v>
                </c:pt>
              </c:strCache>
            </c:strRef>
          </c:tx>
          <c:spPr>
            <a:solidFill>
              <a:schemeClr val="bg1">
                <a:lumMod val="50000"/>
              </a:schemeClr>
            </a:solidFill>
          </c:spPr>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Sub-total: Commuter</c:v>
                </c:pt>
                <c:pt idx="1">
                  <c:v>Sub-total: Business</c:v>
                </c:pt>
                <c:pt idx="2">
                  <c:v>Sub-total: Leisure</c:v>
                </c:pt>
              </c:strCache>
            </c:strRef>
          </c:cat>
          <c:val>
            <c:numRef>
              <c:f>Sheet1!$B$2:$B$4</c:f>
              <c:numCache>
                <c:formatCode>General</c:formatCode>
                <c:ptCount val="3"/>
                <c:pt idx="0">
                  <c:v>69</c:v>
                </c:pt>
                <c:pt idx="1">
                  <c:v>2</c:v>
                </c:pt>
                <c:pt idx="2">
                  <c:v>29</c:v>
                </c:pt>
              </c:numCache>
            </c:numRef>
          </c:val>
          <c:extLst>
            <c:ext xmlns:c16="http://schemas.microsoft.com/office/drawing/2014/chart" uri="{C3380CC4-5D6E-409C-BE32-E72D297353CC}">
              <c16:uniqueId val="{00000000-FC77-41C9-9CFC-87C3FCCCB49E}"/>
            </c:ext>
          </c:extLst>
        </c:ser>
        <c:dLbls>
          <c:showLegendKey val="0"/>
          <c:showVal val="0"/>
          <c:showCatName val="0"/>
          <c:showSerName val="0"/>
          <c:showPercent val="0"/>
          <c:showBubbleSize val="0"/>
        </c:dLbls>
        <c:gapWidth val="81"/>
        <c:axId val="901401984"/>
        <c:axId val="901408648"/>
      </c:barChart>
      <c:catAx>
        <c:axId val="901401984"/>
        <c:scaling>
          <c:orientation val="maxMin"/>
        </c:scaling>
        <c:delete val="0"/>
        <c:axPos val="l"/>
        <c:numFmt formatCode="General" sourceLinked="0"/>
        <c:majorTickMark val="out"/>
        <c:minorTickMark val="none"/>
        <c:tickLblPos val="nextTo"/>
        <c:spPr>
          <a:ln>
            <a:noFill/>
          </a:ln>
        </c:spPr>
        <c:txPr>
          <a:bodyPr/>
          <a:lstStyle/>
          <a:p>
            <a:pPr>
              <a:defRPr sz="900" b="1">
                <a:solidFill>
                  <a:schemeClr val="tx1">
                    <a:lumMod val="75000"/>
                    <a:lumOff val="25000"/>
                  </a:schemeClr>
                </a:solidFill>
              </a:defRPr>
            </a:pPr>
            <a:endParaRPr lang="en-US"/>
          </a:p>
        </c:txPr>
        <c:crossAx val="901408648"/>
        <c:crosses val="autoZero"/>
        <c:auto val="1"/>
        <c:lblAlgn val="ctr"/>
        <c:lblOffset val="100"/>
        <c:noMultiLvlLbl val="0"/>
      </c:catAx>
      <c:valAx>
        <c:axId val="901408648"/>
        <c:scaling>
          <c:orientation val="minMax"/>
          <c:max val="80"/>
          <c:min val="0"/>
        </c:scaling>
        <c:delete val="1"/>
        <c:axPos val="t"/>
        <c:numFmt formatCode="General" sourceLinked="1"/>
        <c:majorTickMark val="out"/>
        <c:minorTickMark val="none"/>
        <c:tickLblPos val="nextTo"/>
        <c:crossAx val="901401984"/>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976164698162724"/>
          <c:y val="0.20038913300820982"/>
          <c:w val="0.57212940822624181"/>
          <c:h val="0.73271216991215538"/>
        </c:manualLayout>
      </c:layout>
      <c:barChart>
        <c:barDir val="bar"/>
        <c:grouping val="clustered"/>
        <c:varyColors val="0"/>
        <c:ser>
          <c:idx val="0"/>
          <c:order val="0"/>
          <c:tx>
            <c:strRef>
              <c:f>Sheet1!$B$1</c:f>
              <c:strCache>
                <c:ptCount val="1"/>
                <c:pt idx="0">
                  <c:v>Tram</c:v>
                </c:pt>
              </c:strCache>
            </c:strRef>
          </c:tx>
          <c:spPr>
            <a:solidFill>
              <a:srgbClr val="FF0000"/>
            </a:solidFill>
          </c:spPr>
          <c:invertIfNegative val="0"/>
          <c:dLbls>
            <c:spPr>
              <a:noFill/>
              <a:ln>
                <a:noFill/>
              </a:ln>
              <a:effectLst/>
            </c:spPr>
            <c:txPr>
              <a:bodyPr/>
              <a:lstStyle/>
              <a:p>
                <a:pPr>
                  <a:defRPr sz="10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5 or more days a week</c:v>
                </c:pt>
                <c:pt idx="1">
                  <c:v>3 or 4 days a week</c:v>
                </c:pt>
                <c:pt idx="2">
                  <c:v>Once or twice a week</c:v>
                </c:pt>
                <c:pt idx="3">
                  <c:v>Once a fortnight</c:v>
                </c:pt>
                <c:pt idx="4">
                  <c:v>Once a month</c:v>
                </c:pt>
                <c:pt idx="5">
                  <c:v>Less frequently</c:v>
                </c:pt>
                <c:pt idx="6">
                  <c:v>This is the first time</c:v>
                </c:pt>
              </c:strCache>
            </c:strRef>
          </c:cat>
          <c:val>
            <c:numRef>
              <c:f>Sheet1!$B$2:$B$8</c:f>
              <c:numCache>
                <c:formatCode>General</c:formatCode>
                <c:ptCount val="7"/>
                <c:pt idx="0">
                  <c:v>52</c:v>
                </c:pt>
                <c:pt idx="1">
                  <c:v>18</c:v>
                </c:pt>
                <c:pt idx="2">
                  <c:v>12</c:v>
                </c:pt>
                <c:pt idx="3">
                  <c:v>3</c:v>
                </c:pt>
                <c:pt idx="4">
                  <c:v>7</c:v>
                </c:pt>
                <c:pt idx="5">
                  <c:v>7</c:v>
                </c:pt>
                <c:pt idx="6">
                  <c:v>1</c:v>
                </c:pt>
              </c:numCache>
            </c:numRef>
          </c:val>
          <c:extLst>
            <c:ext xmlns:c16="http://schemas.microsoft.com/office/drawing/2014/chart" uri="{C3380CC4-5D6E-409C-BE32-E72D297353CC}">
              <c16:uniqueId val="{00000000-9EDB-431B-BDBB-10D2A31EA893}"/>
            </c:ext>
          </c:extLst>
        </c:ser>
        <c:dLbls>
          <c:dLblPos val="outEnd"/>
          <c:showLegendKey val="0"/>
          <c:showVal val="1"/>
          <c:showCatName val="0"/>
          <c:showSerName val="0"/>
          <c:showPercent val="0"/>
          <c:showBubbleSize val="0"/>
        </c:dLbls>
        <c:gapWidth val="81"/>
        <c:axId val="901405512"/>
        <c:axId val="901400416"/>
      </c:barChart>
      <c:catAx>
        <c:axId val="901405512"/>
        <c:scaling>
          <c:orientation val="maxMin"/>
        </c:scaling>
        <c:delete val="0"/>
        <c:axPos val="l"/>
        <c:numFmt formatCode="General" sourceLinked="0"/>
        <c:majorTickMark val="out"/>
        <c:minorTickMark val="none"/>
        <c:tickLblPos val="nextTo"/>
        <c:spPr>
          <a:ln>
            <a:noFill/>
          </a:ln>
        </c:spPr>
        <c:txPr>
          <a:bodyPr/>
          <a:lstStyle/>
          <a:p>
            <a:pPr>
              <a:defRPr sz="900" b="1">
                <a:solidFill>
                  <a:schemeClr val="tx1">
                    <a:lumMod val="75000"/>
                    <a:lumOff val="25000"/>
                  </a:schemeClr>
                </a:solidFill>
              </a:defRPr>
            </a:pPr>
            <a:endParaRPr lang="en-US"/>
          </a:p>
        </c:txPr>
        <c:crossAx val="901400416"/>
        <c:crosses val="autoZero"/>
        <c:auto val="1"/>
        <c:lblAlgn val="ctr"/>
        <c:lblOffset val="100"/>
        <c:noMultiLvlLbl val="0"/>
      </c:catAx>
      <c:valAx>
        <c:axId val="901400416"/>
        <c:scaling>
          <c:orientation val="minMax"/>
        </c:scaling>
        <c:delete val="1"/>
        <c:axPos val="t"/>
        <c:numFmt formatCode="General" sourceLinked="1"/>
        <c:majorTickMark val="out"/>
        <c:minorTickMark val="none"/>
        <c:tickLblPos val="nextTo"/>
        <c:crossAx val="901405512"/>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3512858139219098"/>
          <c:w val="0.43245905610195384"/>
          <c:h val="0.55649295140046162"/>
        </c:manualLayout>
      </c:layout>
      <c:doughnutChart>
        <c:varyColors val="1"/>
        <c:ser>
          <c:idx val="0"/>
          <c:order val="0"/>
          <c:tx>
            <c:strRef>
              <c:f>Sheet1!$B$1</c:f>
              <c:strCache>
                <c:ptCount val="1"/>
                <c:pt idx="0">
                  <c:v>Tram</c:v>
                </c:pt>
              </c:strCache>
            </c:strRef>
          </c:tx>
          <c:spPr>
            <a:solidFill>
              <a:schemeClr val="bg1">
                <a:lumMod val="75000"/>
              </a:schemeClr>
            </a:solidFill>
          </c:spPr>
          <c:dPt>
            <c:idx val="0"/>
            <c:bubble3D val="0"/>
            <c:spPr>
              <a:solidFill>
                <a:srgbClr val="FFC000"/>
              </a:solidFill>
            </c:spPr>
            <c:extLst>
              <c:ext xmlns:c16="http://schemas.microsoft.com/office/drawing/2014/chart" uri="{C3380CC4-5D6E-409C-BE32-E72D297353CC}">
                <c16:uniqueId val="{00000001-564C-4D0F-834C-82B697F4EC68}"/>
              </c:ext>
            </c:extLst>
          </c:dPt>
          <c:dPt>
            <c:idx val="1"/>
            <c:bubble3D val="0"/>
            <c:spPr>
              <a:solidFill>
                <a:srgbClr val="00B0F0"/>
              </a:solidFill>
            </c:spPr>
            <c:extLst>
              <c:ext xmlns:c16="http://schemas.microsoft.com/office/drawing/2014/chart" uri="{C3380CC4-5D6E-409C-BE32-E72D297353CC}">
                <c16:uniqueId val="{00000003-564C-4D0F-834C-82B697F4EC68}"/>
              </c:ext>
            </c:extLst>
          </c:dPt>
          <c:dPt>
            <c:idx val="3"/>
            <c:bubble3D val="0"/>
            <c:spPr>
              <a:solidFill>
                <a:srgbClr val="FF0000"/>
              </a:solidFill>
            </c:spPr>
            <c:extLst>
              <c:ext xmlns:c16="http://schemas.microsoft.com/office/drawing/2014/chart" uri="{C3380CC4-5D6E-409C-BE32-E72D297353CC}">
                <c16:uniqueId val="{00000005-564C-4D0F-834C-82B697F4EC68}"/>
              </c:ext>
            </c:extLst>
          </c:dPt>
          <c:dPt>
            <c:idx val="4"/>
            <c:bubble3D val="0"/>
            <c:spPr>
              <a:solidFill>
                <a:schemeClr val="accent5">
                  <a:lumMod val="50000"/>
                </a:schemeClr>
              </a:solidFill>
            </c:spPr>
            <c:extLst>
              <c:ext xmlns:c16="http://schemas.microsoft.com/office/drawing/2014/chart" uri="{C3380CC4-5D6E-409C-BE32-E72D297353CC}">
                <c16:uniqueId val="{00000007-564C-4D0F-834C-82B697F4EC68}"/>
              </c:ext>
            </c:extLst>
          </c:dPt>
          <c:dPt>
            <c:idx val="5"/>
            <c:bubble3D val="0"/>
            <c:spPr>
              <a:solidFill>
                <a:schemeClr val="accent6">
                  <a:lumMod val="60000"/>
                  <a:lumOff val="40000"/>
                </a:schemeClr>
              </a:solidFill>
            </c:spPr>
            <c:extLst>
              <c:ext xmlns:c16="http://schemas.microsoft.com/office/drawing/2014/chart" uri="{C3380CC4-5D6E-409C-BE32-E72D297353CC}">
                <c16:uniqueId val="{00000009-564C-4D0F-834C-82B697F4EC68}"/>
              </c:ext>
            </c:extLst>
          </c:dPt>
          <c:dPt>
            <c:idx val="6"/>
            <c:bubble3D val="0"/>
            <c:spPr>
              <a:solidFill>
                <a:schemeClr val="bg2">
                  <a:lumMod val="40000"/>
                  <a:lumOff val="60000"/>
                </a:schemeClr>
              </a:solidFill>
            </c:spPr>
            <c:extLst>
              <c:ext xmlns:c16="http://schemas.microsoft.com/office/drawing/2014/chart" uri="{C3380CC4-5D6E-409C-BE32-E72D297353CC}">
                <c16:uniqueId val="{0000000B-564C-4D0F-834C-82B697F4EC68}"/>
              </c:ext>
            </c:extLst>
          </c:dPt>
          <c:dLbls>
            <c:numFmt formatCode="0" sourceLinked="0"/>
            <c:spPr>
              <a:noFill/>
              <a:ln>
                <a:noFill/>
              </a:ln>
              <a:effectLst/>
            </c:spPr>
            <c:txPr>
              <a:bodyPr/>
              <a:lstStyle/>
              <a:p>
                <a:pPr>
                  <a:defRPr sz="10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Tram only</c:v>
                </c:pt>
                <c:pt idx="1">
                  <c:v>Train and tram</c:v>
                </c:pt>
                <c:pt idx="2">
                  <c:v>Bus and tram</c:v>
                </c:pt>
                <c:pt idx="3">
                  <c:v>Train, bus and tram</c:v>
                </c:pt>
              </c:strCache>
            </c:strRef>
          </c:cat>
          <c:val>
            <c:numRef>
              <c:f>Sheet1!$B$2:$B$5</c:f>
              <c:numCache>
                <c:formatCode>0;;;</c:formatCode>
                <c:ptCount val="4"/>
                <c:pt idx="0">
                  <c:v>37</c:v>
                </c:pt>
                <c:pt idx="1">
                  <c:v>2</c:v>
                </c:pt>
                <c:pt idx="2">
                  <c:v>37</c:v>
                </c:pt>
                <c:pt idx="3">
                  <c:v>24</c:v>
                </c:pt>
              </c:numCache>
            </c:numRef>
          </c:val>
          <c:extLst>
            <c:ext xmlns:c16="http://schemas.microsoft.com/office/drawing/2014/chart" uri="{C3380CC4-5D6E-409C-BE32-E72D297353CC}">
              <c16:uniqueId val="{0000000C-564C-4D0F-834C-82B697F4EC68}"/>
            </c:ext>
          </c:extLst>
        </c:ser>
        <c:dLbls>
          <c:showLegendKey val="0"/>
          <c:showVal val="0"/>
          <c:showCatName val="0"/>
          <c:showSerName val="0"/>
          <c:showPercent val="0"/>
          <c:showBubbleSize val="0"/>
          <c:showLeaderLines val="1"/>
        </c:dLbls>
        <c:firstSliceAng val="0"/>
        <c:holeSize val="50"/>
      </c:doughnutChart>
      <c:spPr>
        <a:noFill/>
        <a:ln w="25400">
          <a:noFill/>
        </a:ln>
      </c:spPr>
    </c:plotArea>
    <c:legend>
      <c:legendPos val="l"/>
      <c:layout>
        <c:manualLayout>
          <c:xMode val="edge"/>
          <c:yMode val="edge"/>
          <c:x val="0.47970731917893966"/>
          <c:y val="0.25113259020602652"/>
          <c:w val="0.2952880042592686"/>
          <c:h val="0.50753311360466125"/>
        </c:manualLayou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216930650286275"/>
          <c:y val="0.19101599589354964"/>
          <c:w val="0.39010574546345717"/>
          <c:h val="0.80300293407501355"/>
        </c:manualLayout>
      </c:layout>
      <c:barChart>
        <c:barDir val="bar"/>
        <c:grouping val="clustered"/>
        <c:varyColors val="0"/>
        <c:ser>
          <c:idx val="0"/>
          <c:order val="0"/>
          <c:tx>
            <c:strRef>
              <c:f>Sheet1!$B$1</c:f>
              <c:strCache>
                <c:ptCount val="1"/>
                <c:pt idx="0">
                  <c:v>Tram</c:v>
                </c:pt>
              </c:strCache>
            </c:strRef>
          </c:tx>
          <c:spPr>
            <a:solidFill>
              <a:srgbClr val="FF0000"/>
            </a:solidFill>
          </c:spPr>
          <c:invertIfNegative val="0"/>
          <c:dPt>
            <c:idx val="0"/>
            <c:invertIfNegative val="0"/>
            <c:bubble3D val="0"/>
            <c:extLst>
              <c:ext xmlns:c16="http://schemas.microsoft.com/office/drawing/2014/chart" uri="{C3380CC4-5D6E-409C-BE32-E72D297353CC}">
                <c16:uniqueId val="{00000000-6A68-4096-A33F-12E109D31E46}"/>
              </c:ext>
            </c:extLst>
          </c:dPt>
          <c:dPt>
            <c:idx val="1"/>
            <c:invertIfNegative val="0"/>
            <c:bubble3D val="0"/>
            <c:spPr>
              <a:solidFill>
                <a:srgbClr val="FF99CC"/>
              </a:solidFill>
            </c:spPr>
            <c:extLst>
              <c:ext xmlns:c16="http://schemas.microsoft.com/office/drawing/2014/chart" uri="{C3380CC4-5D6E-409C-BE32-E72D297353CC}">
                <c16:uniqueId val="{00000002-6A68-4096-A33F-12E109D31E46}"/>
              </c:ext>
            </c:extLst>
          </c:dPt>
          <c:dPt>
            <c:idx val="2"/>
            <c:invertIfNegative val="0"/>
            <c:bubble3D val="0"/>
            <c:spPr>
              <a:solidFill>
                <a:srgbClr val="FF99CC"/>
              </a:solidFill>
            </c:spPr>
            <c:extLst>
              <c:ext xmlns:c16="http://schemas.microsoft.com/office/drawing/2014/chart" uri="{C3380CC4-5D6E-409C-BE32-E72D297353CC}">
                <c16:uniqueId val="{00000004-6A68-4096-A33F-12E109D31E46}"/>
              </c:ext>
            </c:extLst>
          </c:dPt>
          <c:dPt>
            <c:idx val="3"/>
            <c:invertIfNegative val="0"/>
            <c:bubble3D val="0"/>
            <c:extLst>
              <c:ext xmlns:c16="http://schemas.microsoft.com/office/drawing/2014/chart" uri="{C3380CC4-5D6E-409C-BE32-E72D297353CC}">
                <c16:uniqueId val="{00000005-6A68-4096-A33F-12E109D31E46}"/>
              </c:ext>
            </c:extLst>
          </c:dPt>
          <c:dPt>
            <c:idx val="4"/>
            <c:invertIfNegative val="0"/>
            <c:bubble3D val="0"/>
            <c:spPr>
              <a:solidFill>
                <a:srgbClr val="FF99CC"/>
              </a:solidFill>
            </c:spPr>
            <c:extLst>
              <c:ext xmlns:c16="http://schemas.microsoft.com/office/drawing/2014/chart" uri="{C3380CC4-5D6E-409C-BE32-E72D297353CC}">
                <c16:uniqueId val="{00000007-6A68-4096-A33F-12E109D31E46}"/>
              </c:ext>
            </c:extLst>
          </c:dPt>
          <c:dPt>
            <c:idx val="5"/>
            <c:invertIfNegative val="0"/>
            <c:bubble3D val="0"/>
            <c:spPr>
              <a:solidFill>
                <a:srgbClr val="FF99CC"/>
              </a:solidFill>
            </c:spPr>
            <c:extLst>
              <c:ext xmlns:c16="http://schemas.microsoft.com/office/drawing/2014/chart" uri="{C3380CC4-5D6E-409C-BE32-E72D297353CC}">
                <c16:uniqueId val="{00000009-6A68-4096-A33F-12E109D31E46}"/>
              </c:ext>
            </c:extLst>
          </c:dPt>
          <c:dPt>
            <c:idx val="6"/>
            <c:invertIfNegative val="0"/>
            <c:bubble3D val="0"/>
            <c:spPr>
              <a:solidFill>
                <a:srgbClr val="FF99CC"/>
              </a:solidFill>
            </c:spPr>
            <c:extLst>
              <c:ext xmlns:c16="http://schemas.microsoft.com/office/drawing/2014/chart" uri="{C3380CC4-5D6E-409C-BE32-E72D297353CC}">
                <c16:uniqueId val="{0000000B-6A68-4096-A33F-12E109D31E46}"/>
              </c:ext>
            </c:extLst>
          </c:dPt>
          <c:dPt>
            <c:idx val="7"/>
            <c:invertIfNegative val="0"/>
            <c:bubble3D val="0"/>
            <c:spPr>
              <a:solidFill>
                <a:srgbClr val="FF99CC"/>
              </a:solidFill>
            </c:spPr>
            <c:extLst>
              <c:ext xmlns:c16="http://schemas.microsoft.com/office/drawing/2014/chart" uri="{C3380CC4-5D6E-409C-BE32-E72D297353CC}">
                <c16:uniqueId val="{0000000D-6A68-4096-A33F-12E109D31E46}"/>
              </c:ext>
            </c:extLst>
          </c:dPt>
          <c:dPt>
            <c:idx val="8"/>
            <c:invertIfNegative val="0"/>
            <c:bubble3D val="0"/>
            <c:spPr>
              <a:solidFill>
                <a:srgbClr val="FF99CC"/>
              </a:solidFill>
            </c:spPr>
            <c:extLst>
              <c:ext xmlns:c16="http://schemas.microsoft.com/office/drawing/2014/chart" uri="{C3380CC4-5D6E-409C-BE32-E72D297353CC}">
                <c16:uniqueId val="{0000000F-6A68-4096-A33F-12E109D31E46}"/>
              </c:ext>
            </c:extLst>
          </c:dPt>
          <c:dPt>
            <c:idx val="9"/>
            <c:invertIfNegative val="0"/>
            <c:bubble3D val="0"/>
            <c:spPr>
              <a:solidFill>
                <a:srgbClr val="FF99CC"/>
              </a:solidFill>
            </c:spPr>
            <c:extLst>
              <c:ext xmlns:c16="http://schemas.microsoft.com/office/drawing/2014/chart" uri="{C3380CC4-5D6E-409C-BE32-E72D297353CC}">
                <c16:uniqueId val="{00000011-6A68-4096-A33F-12E109D31E46}"/>
              </c:ext>
            </c:extLst>
          </c:dPt>
          <c:dPt>
            <c:idx val="10"/>
            <c:invertIfNegative val="0"/>
            <c:bubble3D val="0"/>
            <c:spPr>
              <a:solidFill>
                <a:srgbClr val="FF99CC"/>
              </a:solidFill>
            </c:spPr>
            <c:extLst>
              <c:ext xmlns:c16="http://schemas.microsoft.com/office/drawing/2014/chart" uri="{C3380CC4-5D6E-409C-BE32-E72D297353CC}">
                <c16:uniqueId val="{00000013-6A68-4096-A33F-12E109D31E46}"/>
              </c:ext>
            </c:extLst>
          </c:dPt>
          <c:dPt>
            <c:idx val="11"/>
            <c:invertIfNegative val="0"/>
            <c:bubble3D val="0"/>
            <c:extLst>
              <c:ext xmlns:c16="http://schemas.microsoft.com/office/drawing/2014/chart" uri="{C3380CC4-5D6E-409C-BE32-E72D297353CC}">
                <c16:uniqueId val="{00000014-6A68-4096-A33F-12E109D31E46}"/>
              </c:ext>
            </c:extLst>
          </c:dPt>
          <c:dPt>
            <c:idx val="12"/>
            <c:invertIfNegative val="0"/>
            <c:bubble3D val="0"/>
            <c:extLst>
              <c:ext xmlns:c16="http://schemas.microsoft.com/office/drawing/2014/chart" uri="{C3380CC4-5D6E-409C-BE32-E72D297353CC}">
                <c16:uniqueId val="{00000015-6A68-4096-A33F-12E109D31E46}"/>
              </c:ext>
            </c:extLst>
          </c:dPt>
          <c:dPt>
            <c:idx val="13"/>
            <c:invertIfNegative val="0"/>
            <c:bubble3D val="0"/>
            <c:extLst>
              <c:ext xmlns:c16="http://schemas.microsoft.com/office/drawing/2014/chart" uri="{C3380CC4-5D6E-409C-BE32-E72D297353CC}">
                <c16:uniqueId val="{00000016-6A68-4096-A33F-12E109D31E46}"/>
              </c:ext>
            </c:extLst>
          </c:dPt>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3"/>
                <c:pt idx="0">
                  <c:v>Sub-total: Single/return</c:v>
                </c:pt>
                <c:pt idx="1">
                  <c:v>Single</c:v>
                </c:pt>
                <c:pt idx="2">
                  <c:v>Return</c:v>
                </c:pt>
                <c:pt idx="3">
                  <c:v>Sub-total: Season ticket/pass</c:v>
                </c:pt>
                <c:pt idx="4">
                  <c:v>Day pass</c:v>
                </c:pt>
                <c:pt idx="5">
                  <c:v>3 day/weekend</c:v>
                </c:pt>
                <c:pt idx="6">
                  <c:v>5 days/1 week</c:v>
                </c:pt>
                <c:pt idx="7">
                  <c:v>10 days/2 weeks</c:v>
                </c:pt>
                <c:pt idx="8">
                  <c:v>4 weeks/1 month</c:v>
                </c:pt>
                <c:pt idx="9">
                  <c:v>Quarterly/3 months</c:v>
                </c:pt>
                <c:pt idx="10">
                  <c:v>1 year</c:v>
                </c:pt>
                <c:pt idx="11">
                  <c:v>Free pass/journey</c:v>
                </c:pt>
                <c:pt idx="12">
                  <c:v>Other ticket type</c:v>
                </c:pt>
              </c:strCache>
            </c:strRef>
          </c:cat>
          <c:val>
            <c:numRef>
              <c:f>Sheet1!$B$2:$B$15</c:f>
              <c:numCache>
                <c:formatCode>General</c:formatCode>
                <c:ptCount val="14"/>
                <c:pt idx="0">
                  <c:v>19</c:v>
                </c:pt>
                <c:pt idx="1">
                  <c:v>6</c:v>
                </c:pt>
                <c:pt idx="2">
                  <c:v>13</c:v>
                </c:pt>
                <c:pt idx="3">
                  <c:v>61</c:v>
                </c:pt>
                <c:pt idx="4">
                  <c:v>6</c:v>
                </c:pt>
                <c:pt idx="5">
                  <c:v>1</c:v>
                </c:pt>
                <c:pt idx="6">
                  <c:v>4</c:v>
                </c:pt>
                <c:pt idx="7">
                  <c:v>1</c:v>
                </c:pt>
                <c:pt idx="8">
                  <c:v>34</c:v>
                </c:pt>
                <c:pt idx="9">
                  <c:v>5</c:v>
                </c:pt>
                <c:pt idx="10">
                  <c:v>9</c:v>
                </c:pt>
                <c:pt idx="11">
                  <c:v>16</c:v>
                </c:pt>
                <c:pt idx="12">
                  <c:v>5</c:v>
                </c:pt>
              </c:numCache>
            </c:numRef>
          </c:val>
          <c:extLst>
            <c:ext xmlns:c16="http://schemas.microsoft.com/office/drawing/2014/chart" uri="{C3380CC4-5D6E-409C-BE32-E72D297353CC}">
              <c16:uniqueId val="{00000017-6A68-4096-A33F-12E109D31E46}"/>
            </c:ext>
          </c:extLst>
        </c:ser>
        <c:dLbls>
          <c:showLegendKey val="0"/>
          <c:showVal val="0"/>
          <c:showCatName val="0"/>
          <c:showSerName val="0"/>
          <c:showPercent val="0"/>
          <c:showBubbleSize val="0"/>
        </c:dLbls>
        <c:gapWidth val="81"/>
        <c:axId val="901405904"/>
        <c:axId val="901400808"/>
      </c:barChart>
      <c:catAx>
        <c:axId val="901405904"/>
        <c:scaling>
          <c:orientation val="maxMin"/>
        </c:scaling>
        <c:delete val="0"/>
        <c:axPos val="l"/>
        <c:numFmt formatCode="General" sourceLinked="1"/>
        <c:majorTickMark val="out"/>
        <c:minorTickMark val="none"/>
        <c:tickLblPos val="nextTo"/>
        <c:spPr>
          <a:ln>
            <a:noFill/>
          </a:ln>
        </c:spPr>
        <c:txPr>
          <a:bodyPr/>
          <a:lstStyle/>
          <a:p>
            <a:pPr>
              <a:defRPr sz="900" b="1">
                <a:solidFill>
                  <a:schemeClr val="tx1">
                    <a:lumMod val="75000"/>
                    <a:lumOff val="25000"/>
                  </a:schemeClr>
                </a:solidFill>
              </a:defRPr>
            </a:pPr>
            <a:endParaRPr lang="en-US"/>
          </a:p>
        </c:txPr>
        <c:crossAx val="901400808"/>
        <c:crosses val="autoZero"/>
        <c:auto val="1"/>
        <c:lblAlgn val="ctr"/>
        <c:lblOffset val="100"/>
        <c:noMultiLvlLbl val="0"/>
      </c:catAx>
      <c:valAx>
        <c:axId val="901400808"/>
        <c:scaling>
          <c:orientation val="minMax"/>
          <c:max val="80"/>
          <c:min val="0"/>
        </c:scaling>
        <c:delete val="1"/>
        <c:axPos val="t"/>
        <c:numFmt formatCode="General" sourceLinked="1"/>
        <c:majorTickMark val="out"/>
        <c:minorTickMark val="none"/>
        <c:tickLblPos val="nextTo"/>
        <c:crossAx val="901405904"/>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746926511006041"/>
          <c:y val="6.0431633662799668E-2"/>
          <c:w val="0.56366280792408952"/>
          <c:h val="0.93787651712168041"/>
        </c:manualLayout>
      </c:layout>
      <c:barChart>
        <c:barDir val="bar"/>
        <c:grouping val="clustered"/>
        <c:varyColors val="0"/>
        <c:ser>
          <c:idx val="0"/>
          <c:order val="0"/>
          <c:tx>
            <c:strRef>
              <c:f>Sheet1!$B$1</c:f>
              <c:strCache>
                <c:ptCount val="1"/>
                <c:pt idx="0">
                  <c:v>Column1</c:v>
                </c:pt>
              </c:strCache>
            </c:strRef>
          </c:tx>
          <c:spPr>
            <a:solidFill>
              <a:srgbClr val="FF0000"/>
            </a:solidFill>
          </c:spPr>
          <c:invertIfNegative val="0"/>
          <c:dLbls>
            <c:spPr>
              <a:noFill/>
              <a:ln>
                <a:noFill/>
              </a:ln>
              <a:effectLst/>
            </c:spPr>
            <c:txPr>
              <a:bodyPr/>
              <a:lstStyle/>
              <a:p>
                <a:pPr>
                  <a:defRPr sz="10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Ticket machine at stop*</c:v>
                </c:pt>
                <c:pt idx="1">
                  <c:v>Conductor that day</c:v>
                </c:pt>
                <c:pt idx="2">
                  <c:v>Travel shop</c:v>
                </c:pt>
                <c:pt idx="3">
                  <c:v>Direct from the tram company</c:v>
                </c:pt>
                <c:pt idx="4">
                  <c:v>Rail/bus company</c:v>
                </c:pt>
                <c:pt idx="5">
                  <c:v>Local shop or post office</c:v>
                </c:pt>
                <c:pt idx="6">
                  <c:v>Direct debit through work/college</c:v>
                </c:pt>
                <c:pt idx="7">
                  <c:v>Direct from National Express*</c:v>
                </c:pt>
                <c:pt idx="8">
                  <c:v>Other</c:v>
                </c:pt>
              </c:strCache>
            </c:strRef>
          </c:cat>
          <c:val>
            <c:numRef>
              <c:f>Sheet1!$B$2:$B$10</c:f>
              <c:numCache>
                <c:formatCode>General</c:formatCode>
                <c:ptCount val="9"/>
                <c:pt idx="0">
                  <c:v>0</c:v>
                </c:pt>
                <c:pt idx="1">
                  <c:v>30</c:v>
                </c:pt>
                <c:pt idx="2">
                  <c:v>17</c:v>
                </c:pt>
                <c:pt idx="3">
                  <c:v>22</c:v>
                </c:pt>
                <c:pt idx="4">
                  <c:v>5</c:v>
                </c:pt>
                <c:pt idx="5">
                  <c:v>5</c:v>
                </c:pt>
                <c:pt idx="6">
                  <c:v>7</c:v>
                </c:pt>
                <c:pt idx="7">
                  <c:v>9</c:v>
                </c:pt>
                <c:pt idx="8">
                  <c:v>4</c:v>
                </c:pt>
              </c:numCache>
            </c:numRef>
          </c:val>
          <c:extLst>
            <c:ext xmlns:c16="http://schemas.microsoft.com/office/drawing/2014/chart" uri="{C3380CC4-5D6E-409C-BE32-E72D297353CC}">
              <c16:uniqueId val="{00000000-42E8-41D3-AFB3-D2545169C5B4}"/>
            </c:ext>
          </c:extLst>
        </c:ser>
        <c:dLbls>
          <c:dLblPos val="outEnd"/>
          <c:showLegendKey val="0"/>
          <c:showVal val="1"/>
          <c:showCatName val="0"/>
          <c:showSerName val="0"/>
          <c:showPercent val="0"/>
          <c:showBubbleSize val="0"/>
        </c:dLbls>
        <c:gapWidth val="81"/>
        <c:axId val="901406296"/>
        <c:axId val="901406688"/>
      </c:barChart>
      <c:catAx>
        <c:axId val="901406296"/>
        <c:scaling>
          <c:orientation val="maxMin"/>
        </c:scaling>
        <c:delete val="0"/>
        <c:axPos val="l"/>
        <c:numFmt formatCode="General" sourceLinked="0"/>
        <c:majorTickMark val="out"/>
        <c:minorTickMark val="none"/>
        <c:tickLblPos val="nextTo"/>
        <c:spPr>
          <a:ln>
            <a:noFill/>
          </a:ln>
        </c:spPr>
        <c:txPr>
          <a:bodyPr/>
          <a:lstStyle/>
          <a:p>
            <a:pPr>
              <a:defRPr sz="900" b="1">
                <a:solidFill>
                  <a:schemeClr val="tx1">
                    <a:lumMod val="75000"/>
                    <a:lumOff val="25000"/>
                  </a:schemeClr>
                </a:solidFill>
              </a:defRPr>
            </a:pPr>
            <a:endParaRPr lang="en-US"/>
          </a:p>
        </c:txPr>
        <c:crossAx val="901406688"/>
        <c:crosses val="autoZero"/>
        <c:auto val="1"/>
        <c:lblAlgn val="ctr"/>
        <c:lblOffset val="100"/>
        <c:noMultiLvlLbl val="0"/>
      </c:catAx>
      <c:valAx>
        <c:axId val="901406688"/>
        <c:scaling>
          <c:orientation val="minMax"/>
          <c:max val="70"/>
        </c:scaling>
        <c:delete val="1"/>
        <c:axPos val="t"/>
        <c:numFmt formatCode="General" sourceLinked="1"/>
        <c:majorTickMark val="out"/>
        <c:minorTickMark val="none"/>
        <c:tickLblPos val="nextTo"/>
        <c:crossAx val="901406296"/>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3512858139219098"/>
          <c:w val="0.43245905610195384"/>
          <c:h val="0.55649295140046162"/>
        </c:manualLayout>
      </c:layout>
      <c:doughnutChart>
        <c:varyColors val="1"/>
        <c:ser>
          <c:idx val="0"/>
          <c:order val="0"/>
          <c:tx>
            <c:strRef>
              <c:f>Sheet1!$B$1</c:f>
              <c:strCache>
                <c:ptCount val="1"/>
                <c:pt idx="0">
                  <c:v>Tram</c:v>
                </c:pt>
              </c:strCache>
            </c:strRef>
          </c:tx>
          <c:spPr>
            <a:solidFill>
              <a:schemeClr val="bg1">
                <a:lumMod val="75000"/>
              </a:schemeClr>
            </a:solidFill>
          </c:spPr>
          <c:dPt>
            <c:idx val="0"/>
            <c:bubble3D val="0"/>
            <c:spPr>
              <a:solidFill>
                <a:srgbClr val="FFC000"/>
              </a:solidFill>
            </c:spPr>
            <c:extLst>
              <c:ext xmlns:c16="http://schemas.microsoft.com/office/drawing/2014/chart" uri="{C3380CC4-5D6E-409C-BE32-E72D297353CC}">
                <c16:uniqueId val="{00000001-FE2C-4AC8-A715-D35079405C62}"/>
              </c:ext>
            </c:extLst>
          </c:dPt>
          <c:dPt>
            <c:idx val="1"/>
            <c:bubble3D val="0"/>
            <c:spPr>
              <a:solidFill>
                <a:srgbClr val="00B0F0"/>
              </a:solidFill>
            </c:spPr>
            <c:extLst>
              <c:ext xmlns:c16="http://schemas.microsoft.com/office/drawing/2014/chart" uri="{C3380CC4-5D6E-409C-BE32-E72D297353CC}">
                <c16:uniqueId val="{00000003-FE2C-4AC8-A715-D35079405C62}"/>
              </c:ext>
            </c:extLst>
          </c:dPt>
          <c:dPt>
            <c:idx val="3"/>
            <c:bubble3D val="0"/>
            <c:spPr>
              <a:solidFill>
                <a:srgbClr val="FF0000"/>
              </a:solidFill>
            </c:spPr>
            <c:extLst>
              <c:ext xmlns:c16="http://schemas.microsoft.com/office/drawing/2014/chart" uri="{C3380CC4-5D6E-409C-BE32-E72D297353CC}">
                <c16:uniqueId val="{00000005-FE2C-4AC8-A715-D35079405C62}"/>
              </c:ext>
            </c:extLst>
          </c:dPt>
          <c:dPt>
            <c:idx val="4"/>
            <c:bubble3D val="0"/>
            <c:spPr>
              <a:solidFill>
                <a:srgbClr val="92D050"/>
              </a:solidFill>
            </c:spPr>
            <c:extLst>
              <c:ext xmlns:c16="http://schemas.microsoft.com/office/drawing/2014/chart" uri="{C3380CC4-5D6E-409C-BE32-E72D297353CC}">
                <c16:uniqueId val="{00000007-FE2C-4AC8-A715-D35079405C62}"/>
              </c:ext>
            </c:extLst>
          </c:dPt>
          <c:dPt>
            <c:idx val="5"/>
            <c:bubble3D val="0"/>
            <c:spPr>
              <a:solidFill>
                <a:schemeClr val="accent6">
                  <a:lumMod val="60000"/>
                  <a:lumOff val="40000"/>
                </a:schemeClr>
              </a:solidFill>
            </c:spPr>
            <c:extLst>
              <c:ext xmlns:c16="http://schemas.microsoft.com/office/drawing/2014/chart" uri="{C3380CC4-5D6E-409C-BE32-E72D297353CC}">
                <c16:uniqueId val="{00000009-FE2C-4AC8-A715-D35079405C62}"/>
              </c:ext>
            </c:extLst>
          </c:dPt>
          <c:dPt>
            <c:idx val="6"/>
            <c:bubble3D val="0"/>
            <c:spPr>
              <a:solidFill>
                <a:schemeClr val="bg2">
                  <a:lumMod val="40000"/>
                  <a:lumOff val="60000"/>
                </a:schemeClr>
              </a:solidFill>
            </c:spPr>
            <c:extLst>
              <c:ext xmlns:c16="http://schemas.microsoft.com/office/drawing/2014/chart" uri="{C3380CC4-5D6E-409C-BE32-E72D297353CC}">
                <c16:uniqueId val="{0000000B-FE2C-4AC8-A715-D35079405C62}"/>
              </c:ext>
            </c:extLst>
          </c:dPt>
          <c:dLbls>
            <c:numFmt formatCode="0" sourceLinked="0"/>
            <c:spPr>
              <a:noFill/>
              <a:ln>
                <a:noFill/>
              </a:ln>
              <a:effectLst/>
            </c:spPr>
            <c:txPr>
              <a:bodyPr/>
              <a:lstStyle/>
              <a:p>
                <a:pPr>
                  <a:defRPr sz="10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Sheet1!$A$2:$A$6</c:f>
              <c:strCache>
                <c:ptCount val="5"/>
                <c:pt idx="0">
                  <c:v>Paper ticket/pass</c:v>
                </c:pt>
                <c:pt idx="1">
                  <c:v>Photocard pass</c:v>
                </c:pt>
                <c:pt idx="2">
                  <c:v>Plastic card</c:v>
                </c:pt>
                <c:pt idx="3">
                  <c:v>Ticket on mobile</c:v>
                </c:pt>
                <c:pt idx="4">
                  <c:v>Other format</c:v>
                </c:pt>
              </c:strCache>
            </c:strRef>
          </c:cat>
          <c:val>
            <c:numRef>
              <c:f>Sheet1!$B$2:$B$6</c:f>
              <c:numCache>
                <c:formatCode>General</c:formatCode>
                <c:ptCount val="5"/>
                <c:pt idx="0">
                  <c:v>29</c:v>
                </c:pt>
                <c:pt idx="1">
                  <c:v>33</c:v>
                </c:pt>
                <c:pt idx="2">
                  <c:v>33</c:v>
                </c:pt>
                <c:pt idx="3">
                  <c:v>3</c:v>
                </c:pt>
                <c:pt idx="4">
                  <c:v>2</c:v>
                </c:pt>
              </c:numCache>
            </c:numRef>
          </c:val>
          <c:extLst>
            <c:ext xmlns:c16="http://schemas.microsoft.com/office/drawing/2014/chart" uri="{C3380CC4-5D6E-409C-BE32-E72D297353CC}">
              <c16:uniqueId val="{0000000C-FE2C-4AC8-A715-D35079405C62}"/>
            </c:ext>
          </c:extLst>
        </c:ser>
        <c:dLbls>
          <c:showLegendKey val="0"/>
          <c:showVal val="0"/>
          <c:showCatName val="0"/>
          <c:showSerName val="0"/>
          <c:showPercent val="0"/>
          <c:showBubbleSize val="0"/>
          <c:showLeaderLines val="1"/>
        </c:dLbls>
        <c:firstSliceAng val="0"/>
        <c:holeSize val="50"/>
      </c:doughnutChart>
      <c:spPr>
        <a:noFill/>
        <a:ln w="25400">
          <a:noFill/>
        </a:ln>
      </c:spPr>
    </c:plotArea>
    <c:legend>
      <c:legendPos val="l"/>
      <c:layout>
        <c:manualLayout>
          <c:xMode val="edge"/>
          <c:yMode val="edge"/>
          <c:x val="0.43782810877442901"/>
          <c:y val="0.20704026713081264"/>
          <c:w val="0.37904642506828978"/>
          <c:h val="0.62511264180523152"/>
        </c:manualLayou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394210246879325"/>
          <c:y val="5.417489257925908E-2"/>
          <c:w val="0.61009804047456484"/>
          <c:h val="0.81789055898830287"/>
        </c:manualLayout>
      </c:layout>
      <c:barChart>
        <c:barDir val="bar"/>
        <c:grouping val="clustered"/>
        <c:varyColors val="0"/>
        <c:ser>
          <c:idx val="0"/>
          <c:order val="0"/>
          <c:tx>
            <c:strRef>
              <c:f>Sheet1!$B$1</c:f>
              <c:strCache>
                <c:ptCount val="1"/>
                <c:pt idx="0">
                  <c:v>Got to tram stop</c:v>
                </c:pt>
              </c:strCache>
            </c:strRef>
          </c:tx>
          <c:spPr>
            <a:solidFill>
              <a:srgbClr val="FF0000"/>
            </a:solidFill>
          </c:spPr>
          <c:invertIfNegative val="0"/>
          <c:dLbls>
            <c:spPr>
              <a:noFill/>
              <a:ln>
                <a:noFill/>
              </a:ln>
              <a:effectLst/>
            </c:spPr>
            <c:txPr>
              <a:bodyPr/>
              <a:lstStyle/>
              <a:p>
                <a:pPr>
                  <a:defRPr sz="10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On foot</c:v>
                </c:pt>
                <c:pt idx="1">
                  <c:v>Cycled</c:v>
                </c:pt>
                <c:pt idx="2">
                  <c:v>Car - dropped off/picked up</c:v>
                </c:pt>
                <c:pt idx="3">
                  <c:v>Car - park and ride</c:v>
                </c:pt>
                <c:pt idx="4">
                  <c:v>Car - parked elsewhere</c:v>
                </c:pt>
                <c:pt idx="5">
                  <c:v>Taxi</c:v>
                </c:pt>
                <c:pt idx="6">
                  <c:v>Bus/coach</c:v>
                </c:pt>
                <c:pt idx="7">
                  <c:v>Train</c:v>
                </c:pt>
                <c:pt idx="8">
                  <c:v>Tram</c:v>
                </c:pt>
                <c:pt idx="9">
                  <c:v>Other</c:v>
                </c:pt>
              </c:strCache>
            </c:strRef>
          </c:cat>
          <c:val>
            <c:numRef>
              <c:f>Sheet1!$B$2:$B$11</c:f>
              <c:numCache>
                <c:formatCode>General</c:formatCode>
                <c:ptCount val="10"/>
                <c:pt idx="0">
                  <c:v>50</c:v>
                </c:pt>
                <c:pt idx="1">
                  <c:v>1</c:v>
                </c:pt>
                <c:pt idx="2">
                  <c:v>6</c:v>
                </c:pt>
                <c:pt idx="3">
                  <c:v>9</c:v>
                </c:pt>
                <c:pt idx="4">
                  <c:v>6</c:v>
                </c:pt>
                <c:pt idx="5">
                  <c:v>0</c:v>
                </c:pt>
                <c:pt idx="6">
                  <c:v>19</c:v>
                </c:pt>
                <c:pt idx="7">
                  <c:v>10</c:v>
                </c:pt>
                <c:pt idx="8">
                  <c:v>1</c:v>
                </c:pt>
                <c:pt idx="9">
                  <c:v>1</c:v>
                </c:pt>
              </c:numCache>
            </c:numRef>
          </c:val>
          <c:extLst>
            <c:ext xmlns:c16="http://schemas.microsoft.com/office/drawing/2014/chart" uri="{C3380CC4-5D6E-409C-BE32-E72D297353CC}">
              <c16:uniqueId val="{00000000-40B5-45AF-BE3F-5E4BB054D2D2}"/>
            </c:ext>
          </c:extLst>
        </c:ser>
        <c:ser>
          <c:idx val="1"/>
          <c:order val="1"/>
          <c:tx>
            <c:strRef>
              <c:f>Sheet1!$C$1</c:f>
              <c:strCache>
                <c:ptCount val="1"/>
                <c:pt idx="0">
                  <c:v>Left tram stop</c:v>
                </c:pt>
              </c:strCache>
            </c:strRef>
          </c:tx>
          <c:spPr>
            <a:solidFill>
              <a:srgbClr val="002060"/>
            </a:solidFill>
          </c:spPr>
          <c:invertIfNegative val="0"/>
          <c:dLbls>
            <c:spPr>
              <a:noFill/>
              <a:ln>
                <a:noFill/>
              </a:ln>
              <a:effectLst/>
            </c:spPr>
            <c:txPr>
              <a:bodyPr/>
              <a:lstStyle/>
              <a:p>
                <a:pPr>
                  <a:defRPr sz="10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On foot</c:v>
                </c:pt>
                <c:pt idx="1">
                  <c:v>Cycled</c:v>
                </c:pt>
                <c:pt idx="2">
                  <c:v>Car - dropped off/picked up</c:v>
                </c:pt>
                <c:pt idx="3">
                  <c:v>Car - park and ride</c:v>
                </c:pt>
                <c:pt idx="4">
                  <c:v>Car - parked elsewhere</c:v>
                </c:pt>
                <c:pt idx="5">
                  <c:v>Taxi</c:v>
                </c:pt>
                <c:pt idx="6">
                  <c:v>Bus/coach</c:v>
                </c:pt>
                <c:pt idx="7">
                  <c:v>Train</c:v>
                </c:pt>
                <c:pt idx="8">
                  <c:v>Tram</c:v>
                </c:pt>
                <c:pt idx="9">
                  <c:v>Other</c:v>
                </c:pt>
              </c:strCache>
            </c:strRef>
          </c:cat>
          <c:val>
            <c:numRef>
              <c:f>Sheet1!$C$2:$C$11</c:f>
              <c:numCache>
                <c:formatCode>General</c:formatCode>
                <c:ptCount val="10"/>
                <c:pt idx="0">
                  <c:v>65</c:v>
                </c:pt>
                <c:pt idx="1">
                  <c:v>1</c:v>
                </c:pt>
                <c:pt idx="2">
                  <c:v>1</c:v>
                </c:pt>
                <c:pt idx="3">
                  <c:v>4</c:v>
                </c:pt>
                <c:pt idx="4">
                  <c:v>5</c:v>
                </c:pt>
                <c:pt idx="5">
                  <c:v>0</c:v>
                </c:pt>
                <c:pt idx="6">
                  <c:v>17</c:v>
                </c:pt>
                <c:pt idx="7">
                  <c:v>7</c:v>
                </c:pt>
                <c:pt idx="8">
                  <c:v>1</c:v>
                </c:pt>
                <c:pt idx="9">
                  <c:v>1</c:v>
                </c:pt>
              </c:numCache>
            </c:numRef>
          </c:val>
          <c:extLst>
            <c:ext xmlns:c16="http://schemas.microsoft.com/office/drawing/2014/chart" uri="{C3380CC4-5D6E-409C-BE32-E72D297353CC}">
              <c16:uniqueId val="{00000001-40B5-45AF-BE3F-5E4BB054D2D2}"/>
            </c:ext>
          </c:extLst>
        </c:ser>
        <c:dLbls>
          <c:dLblPos val="outEnd"/>
          <c:showLegendKey val="0"/>
          <c:showVal val="1"/>
          <c:showCatName val="0"/>
          <c:showSerName val="0"/>
          <c:showPercent val="0"/>
          <c:showBubbleSize val="0"/>
        </c:dLbls>
        <c:gapWidth val="81"/>
        <c:axId val="901396888"/>
        <c:axId val="901397672"/>
      </c:barChart>
      <c:catAx>
        <c:axId val="901396888"/>
        <c:scaling>
          <c:orientation val="maxMin"/>
        </c:scaling>
        <c:delete val="0"/>
        <c:axPos val="l"/>
        <c:numFmt formatCode="General" sourceLinked="0"/>
        <c:majorTickMark val="out"/>
        <c:minorTickMark val="none"/>
        <c:tickLblPos val="nextTo"/>
        <c:spPr>
          <a:ln>
            <a:noFill/>
          </a:ln>
        </c:spPr>
        <c:txPr>
          <a:bodyPr/>
          <a:lstStyle/>
          <a:p>
            <a:pPr>
              <a:defRPr sz="900" b="1">
                <a:solidFill>
                  <a:schemeClr val="tx1">
                    <a:lumMod val="75000"/>
                    <a:lumOff val="25000"/>
                  </a:schemeClr>
                </a:solidFill>
              </a:defRPr>
            </a:pPr>
            <a:endParaRPr lang="en-US"/>
          </a:p>
        </c:txPr>
        <c:crossAx val="901397672"/>
        <c:crosses val="autoZero"/>
        <c:auto val="1"/>
        <c:lblAlgn val="ctr"/>
        <c:lblOffset val="100"/>
        <c:noMultiLvlLbl val="0"/>
      </c:catAx>
      <c:valAx>
        <c:axId val="901397672"/>
        <c:scaling>
          <c:orientation val="minMax"/>
        </c:scaling>
        <c:delete val="1"/>
        <c:axPos val="t"/>
        <c:numFmt formatCode="General" sourceLinked="1"/>
        <c:majorTickMark val="out"/>
        <c:minorTickMark val="none"/>
        <c:tickLblPos val="nextTo"/>
        <c:crossAx val="901396888"/>
        <c:crosses val="autoZero"/>
        <c:crossBetween val="between"/>
      </c:valAx>
      <c:spPr>
        <a:noFill/>
        <a:ln w="25400">
          <a:noFill/>
        </a:ln>
      </c:spPr>
    </c:plotArea>
    <c:legend>
      <c:legendPos val="t"/>
      <c:layout>
        <c:manualLayout>
          <c:xMode val="edge"/>
          <c:yMode val="edge"/>
          <c:x val="0.33530221935139537"/>
          <c:y val="0.90625838442409257"/>
          <c:w val="0.35775645252146748"/>
          <c:h val="7.149153238738673E-2"/>
        </c:manualLayout>
      </c:layout>
      <c:overlay val="0"/>
      <c:txPr>
        <a:bodyPr/>
        <a:lstStyle/>
        <a:p>
          <a:pPr>
            <a:defRPr sz="1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034827671477361"/>
          <c:y val="5.869718179461541E-4"/>
          <c:w val="0.73682247671405687"/>
          <c:h val="0.90818771872569715"/>
        </c:manualLayout>
      </c:layout>
      <c:barChart>
        <c:barDir val="bar"/>
        <c:grouping val="clustered"/>
        <c:varyColors val="0"/>
        <c:ser>
          <c:idx val="0"/>
          <c:order val="0"/>
          <c:tx>
            <c:strRef>
              <c:f>Sheet1!$B$1</c:f>
              <c:strCache>
                <c:ptCount val="1"/>
                <c:pt idx="0">
                  <c:v>%</c:v>
                </c:pt>
              </c:strCache>
            </c:strRef>
          </c:tx>
          <c:spPr>
            <a:solidFill>
              <a:srgbClr val="FF0000"/>
            </a:solidFill>
          </c:spPr>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6"/>
                <c:pt idx="0">
                  <c:v>Dry</c:v>
                </c:pt>
                <c:pt idx="1">
                  <c:v>Light rain</c:v>
                </c:pt>
                <c:pt idx="2">
                  <c:v>Heavy rain</c:v>
                </c:pt>
                <c:pt idx="3">
                  <c:v>Snow</c:v>
                </c:pt>
                <c:pt idx="4">
                  <c:v>Foggy</c:v>
                </c:pt>
                <c:pt idx="5">
                  <c:v>Icy</c:v>
                </c:pt>
              </c:strCache>
            </c:strRef>
          </c:cat>
          <c:val>
            <c:numRef>
              <c:f>Sheet1!$B$2:$B$8</c:f>
              <c:numCache>
                <c:formatCode>General</c:formatCode>
                <c:ptCount val="7"/>
                <c:pt idx="0">
                  <c:v>75</c:v>
                </c:pt>
                <c:pt idx="1">
                  <c:v>21</c:v>
                </c:pt>
                <c:pt idx="2">
                  <c:v>2</c:v>
                </c:pt>
                <c:pt idx="3">
                  <c:v>0</c:v>
                </c:pt>
                <c:pt idx="4">
                  <c:v>2</c:v>
                </c:pt>
                <c:pt idx="5">
                  <c:v>0</c:v>
                </c:pt>
              </c:numCache>
            </c:numRef>
          </c:val>
          <c:extLst>
            <c:ext xmlns:c16="http://schemas.microsoft.com/office/drawing/2014/chart" uri="{C3380CC4-5D6E-409C-BE32-E72D297353CC}">
              <c16:uniqueId val="{00000000-2156-4314-932F-FDCCB23C81E1}"/>
            </c:ext>
          </c:extLst>
        </c:ser>
        <c:dLbls>
          <c:showLegendKey val="0"/>
          <c:showVal val="0"/>
          <c:showCatName val="0"/>
          <c:showSerName val="0"/>
          <c:showPercent val="0"/>
          <c:showBubbleSize val="0"/>
        </c:dLbls>
        <c:gapWidth val="81"/>
        <c:axId val="901412960"/>
        <c:axId val="901419232"/>
      </c:barChart>
      <c:catAx>
        <c:axId val="901412960"/>
        <c:scaling>
          <c:orientation val="maxMin"/>
        </c:scaling>
        <c:delete val="0"/>
        <c:axPos val="l"/>
        <c:numFmt formatCode="General" sourceLinked="0"/>
        <c:majorTickMark val="out"/>
        <c:minorTickMark val="none"/>
        <c:tickLblPos val="nextTo"/>
        <c:spPr>
          <a:ln>
            <a:noFill/>
          </a:ln>
        </c:spPr>
        <c:txPr>
          <a:bodyPr/>
          <a:lstStyle/>
          <a:p>
            <a:pPr>
              <a:defRPr sz="900" b="1">
                <a:solidFill>
                  <a:schemeClr val="tx1">
                    <a:lumMod val="75000"/>
                    <a:lumOff val="25000"/>
                  </a:schemeClr>
                </a:solidFill>
              </a:defRPr>
            </a:pPr>
            <a:endParaRPr lang="en-US"/>
          </a:p>
        </c:txPr>
        <c:crossAx val="901419232"/>
        <c:crosses val="autoZero"/>
        <c:auto val="1"/>
        <c:lblAlgn val="ctr"/>
        <c:lblOffset val="100"/>
        <c:noMultiLvlLbl val="0"/>
      </c:catAx>
      <c:valAx>
        <c:axId val="901419232"/>
        <c:scaling>
          <c:orientation val="minMax"/>
          <c:max val="80"/>
          <c:min val="0"/>
        </c:scaling>
        <c:delete val="1"/>
        <c:axPos val="t"/>
        <c:numFmt formatCode="General" sourceLinked="1"/>
        <c:majorTickMark val="out"/>
        <c:minorTickMark val="none"/>
        <c:tickLblPos val="nextTo"/>
        <c:crossAx val="901412960"/>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Column5</c:v>
                </c:pt>
              </c:strCache>
            </c:strRef>
          </c:tx>
          <c:spPr>
            <a:solidFill>
              <a:schemeClr val="accent1">
                <a:lumMod val="20000"/>
                <a:lumOff val="80000"/>
              </a:schemeClr>
            </a:solidFill>
          </c:spPr>
          <c:invertIfNegative val="0"/>
          <c:dLbls>
            <c:dLbl>
              <c:idx val="1"/>
              <c:layout>
                <c:manualLayout>
                  <c:x val="-4.741081525547910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CA5-46D2-8972-37C2C193AB09}"/>
                </c:ext>
              </c:extLst>
            </c:dLbl>
            <c:dLbl>
              <c:idx val="2"/>
              <c:layout>
                <c:manualLayout>
                  <c:x val="-1.4222995707505097E-2"/>
                  <c:y val="3.03941983937025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A5-46D2-8972-37C2C193AB09}"/>
                </c:ext>
              </c:extLst>
            </c:dLbl>
            <c:dLbl>
              <c:idx val="3"/>
              <c:layout>
                <c:manualLayout>
                  <c:x val="-7.9015951516309881E-3"/>
                  <c:y val="9.1182595181107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CA5-46D2-8972-37C2C193AB09}"/>
                </c:ext>
              </c:extLst>
            </c:dLbl>
            <c:numFmt formatCode="General"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General</c:formatCode>
                <c:ptCount val="1"/>
                <c:pt idx="0">
                  <c:v>67</c:v>
                </c:pt>
              </c:numCache>
            </c:numRef>
          </c:val>
          <c:extLst>
            <c:ext xmlns:c16="http://schemas.microsoft.com/office/drawing/2014/chart" uri="{C3380CC4-5D6E-409C-BE32-E72D297353CC}">
              <c16:uniqueId val="{00000003-9CA5-46D2-8972-37C2C193AB09}"/>
            </c:ext>
          </c:extLst>
        </c:ser>
        <c:ser>
          <c:idx val="1"/>
          <c:order val="1"/>
          <c:tx>
            <c:strRef>
              <c:f>Sheet1!$C$1</c:f>
              <c:strCache>
                <c:ptCount val="1"/>
                <c:pt idx="0">
                  <c:v>Column6</c:v>
                </c:pt>
              </c:strCache>
            </c:strRef>
          </c:tx>
          <c:invertIfNegative val="0"/>
          <c:cat>
            <c:numRef>
              <c:f>Sheet1!$A$2</c:f>
              <c:numCache>
                <c:formatCode>General</c:formatCode>
                <c:ptCount val="1"/>
              </c:numCache>
            </c:numRef>
          </c:cat>
          <c:val>
            <c:numRef>
              <c:f>Sheet1!$C$2</c:f>
              <c:numCache>
                <c:formatCode>General</c:formatCode>
                <c:ptCount val="1"/>
              </c:numCache>
            </c:numRef>
          </c:val>
          <c:extLst>
            <c:ext xmlns:c16="http://schemas.microsoft.com/office/drawing/2014/chart" uri="{C3380CC4-5D6E-409C-BE32-E72D297353CC}">
              <c16:uniqueId val="{00000004-9CA5-46D2-8972-37C2C193AB09}"/>
            </c:ext>
          </c:extLst>
        </c:ser>
        <c:ser>
          <c:idx val="2"/>
          <c:order val="2"/>
          <c:tx>
            <c:strRef>
              <c:f>Sheet1!$D$1</c:f>
              <c:strCache>
                <c:ptCount val="1"/>
                <c:pt idx="0">
                  <c:v>2014</c:v>
                </c:pt>
              </c:strCache>
            </c:strRef>
          </c:tx>
          <c:spPr>
            <a:solidFill>
              <a:schemeClr val="accent1">
                <a:lumMod val="20000"/>
                <a:lumOff val="8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Sheet1!$D$2</c:f>
              <c:numCache>
                <c:formatCode>0</c:formatCode>
                <c:ptCount val="1"/>
                <c:pt idx="0">
                  <c:v>62</c:v>
                </c:pt>
              </c:numCache>
            </c:numRef>
          </c:val>
          <c:extLst>
            <c:ext xmlns:c16="http://schemas.microsoft.com/office/drawing/2014/chart" uri="{C3380CC4-5D6E-409C-BE32-E72D297353CC}">
              <c16:uniqueId val="{00000005-9CA5-46D2-8972-37C2C193AB09}"/>
            </c:ext>
          </c:extLst>
        </c:ser>
        <c:ser>
          <c:idx val="3"/>
          <c:order val="3"/>
          <c:tx>
            <c:strRef>
              <c:f>Sheet1!$E$1</c:f>
              <c:strCache>
                <c:ptCount val="1"/>
                <c:pt idx="0">
                  <c:v>Column1</c:v>
                </c:pt>
              </c:strCache>
            </c:strRef>
          </c:tx>
          <c:invertIfNegative val="0"/>
          <c:cat>
            <c:numRef>
              <c:f>Sheet1!$A$2</c:f>
              <c:numCache>
                <c:formatCode>General</c:formatCode>
                <c:ptCount val="1"/>
              </c:numCache>
            </c:numRef>
          </c:cat>
          <c:val>
            <c:numRef>
              <c:f>Sheet1!$E$2</c:f>
              <c:numCache>
                <c:formatCode>0</c:formatCode>
                <c:ptCount val="1"/>
              </c:numCache>
            </c:numRef>
          </c:val>
          <c:extLst>
            <c:ext xmlns:c16="http://schemas.microsoft.com/office/drawing/2014/chart" uri="{C3380CC4-5D6E-409C-BE32-E72D297353CC}">
              <c16:uniqueId val="{00000006-9CA5-46D2-8972-37C2C193AB09}"/>
            </c:ext>
          </c:extLst>
        </c:ser>
        <c:ser>
          <c:idx val="4"/>
          <c:order val="4"/>
          <c:tx>
            <c:strRef>
              <c:f>Sheet1!$F$1</c:f>
              <c:strCache>
                <c:ptCount val="1"/>
                <c:pt idx="0">
                  <c:v>2015</c:v>
                </c:pt>
              </c:strCache>
            </c:strRef>
          </c:tx>
          <c:spPr>
            <a:solidFill>
              <a:schemeClr val="accent1">
                <a:lumMod val="20000"/>
                <a:lumOff val="8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Sheet1!$F$2</c:f>
              <c:numCache>
                <c:formatCode>0</c:formatCode>
                <c:ptCount val="1"/>
                <c:pt idx="0">
                  <c:v>62</c:v>
                </c:pt>
              </c:numCache>
            </c:numRef>
          </c:val>
          <c:extLst>
            <c:ext xmlns:c16="http://schemas.microsoft.com/office/drawing/2014/chart" uri="{C3380CC4-5D6E-409C-BE32-E72D297353CC}">
              <c16:uniqueId val="{00000007-9CA5-46D2-8972-37C2C193AB09}"/>
            </c:ext>
          </c:extLst>
        </c:ser>
        <c:ser>
          <c:idx val="5"/>
          <c:order val="5"/>
          <c:tx>
            <c:strRef>
              <c:f>Sheet1!$G$1</c:f>
              <c:strCache>
                <c:ptCount val="1"/>
                <c:pt idx="0">
                  <c:v>Column2</c:v>
                </c:pt>
              </c:strCache>
            </c:strRef>
          </c:tx>
          <c:invertIfNegative val="0"/>
          <c:cat>
            <c:numRef>
              <c:f>Sheet1!$A$2</c:f>
              <c:numCache>
                <c:formatCode>General</c:formatCode>
                <c:ptCount val="1"/>
              </c:numCache>
            </c:numRef>
          </c:cat>
          <c:val>
            <c:numRef>
              <c:f>Sheet1!$G$2</c:f>
              <c:numCache>
                <c:formatCode>0%</c:formatCode>
                <c:ptCount val="1"/>
              </c:numCache>
            </c:numRef>
          </c:val>
          <c:extLst>
            <c:ext xmlns:c16="http://schemas.microsoft.com/office/drawing/2014/chart" uri="{C3380CC4-5D6E-409C-BE32-E72D297353CC}">
              <c16:uniqueId val="{00000008-9CA5-46D2-8972-37C2C193AB09}"/>
            </c:ext>
          </c:extLst>
        </c:ser>
        <c:ser>
          <c:idx val="6"/>
          <c:order val="6"/>
          <c:tx>
            <c:strRef>
              <c:f>Sheet1!$H$1</c:f>
              <c:strCache>
                <c:ptCount val="1"/>
                <c:pt idx="0">
                  <c:v>2016</c:v>
                </c:pt>
              </c:strCache>
            </c:strRef>
          </c:tx>
          <c:spPr>
            <a:solidFill>
              <a:schemeClr val="accent1">
                <a:lumMod val="20000"/>
                <a:lumOff val="8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Sheet1!$H$2</c:f>
              <c:numCache>
                <c:formatCode>0</c:formatCode>
                <c:ptCount val="1"/>
                <c:pt idx="0">
                  <c:v>68</c:v>
                </c:pt>
              </c:numCache>
            </c:numRef>
          </c:val>
          <c:extLst>
            <c:ext xmlns:c16="http://schemas.microsoft.com/office/drawing/2014/chart" uri="{C3380CC4-5D6E-409C-BE32-E72D297353CC}">
              <c16:uniqueId val="{00000009-9CA5-46D2-8972-37C2C193AB09}"/>
            </c:ext>
          </c:extLst>
        </c:ser>
        <c:ser>
          <c:idx val="7"/>
          <c:order val="7"/>
          <c:tx>
            <c:strRef>
              <c:f>Sheet1!$I$1</c:f>
              <c:strCache>
                <c:ptCount val="1"/>
                <c:pt idx="0">
                  <c:v>Column3</c:v>
                </c:pt>
              </c:strCache>
            </c:strRef>
          </c:tx>
          <c:invertIfNegative val="0"/>
          <c:cat>
            <c:numRef>
              <c:f>Sheet1!$A$2</c:f>
              <c:numCache>
                <c:formatCode>General</c:formatCode>
                <c:ptCount val="1"/>
              </c:numCache>
            </c:numRef>
          </c:cat>
          <c:val>
            <c:numRef>
              <c:f>Sheet1!$I$2</c:f>
              <c:numCache>
                <c:formatCode>0%</c:formatCode>
                <c:ptCount val="1"/>
              </c:numCache>
            </c:numRef>
          </c:val>
          <c:extLst>
            <c:ext xmlns:c16="http://schemas.microsoft.com/office/drawing/2014/chart" uri="{C3380CC4-5D6E-409C-BE32-E72D297353CC}">
              <c16:uniqueId val="{0000000A-9CA5-46D2-8972-37C2C193AB09}"/>
            </c:ext>
          </c:extLst>
        </c:ser>
        <c:ser>
          <c:idx val="8"/>
          <c:order val="8"/>
          <c:tx>
            <c:strRef>
              <c:f>Sheet1!$J$1</c:f>
              <c:strCache>
                <c:ptCount val="1"/>
                <c:pt idx="0">
                  <c:v>2017</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B-9CA5-46D2-8972-37C2C193AB09}"/>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Sheet1!$J$2</c:f>
              <c:numCache>
                <c:formatCode>0</c:formatCode>
                <c:ptCount val="1"/>
                <c:pt idx="0">
                  <c:v>68</c:v>
                </c:pt>
              </c:numCache>
            </c:numRef>
          </c:val>
          <c:extLst>
            <c:ext xmlns:c16="http://schemas.microsoft.com/office/drawing/2014/chart" uri="{C3380CC4-5D6E-409C-BE32-E72D297353CC}">
              <c16:uniqueId val="{0000000C-9CA5-46D2-8972-37C2C193AB09}"/>
            </c:ext>
          </c:extLst>
        </c:ser>
        <c:ser>
          <c:idx val="9"/>
          <c:order val="9"/>
          <c:tx>
            <c:strRef>
              <c:f>Sheet1!$K$1</c:f>
              <c:strCache>
                <c:ptCount val="1"/>
                <c:pt idx="0">
                  <c:v>Column4</c:v>
                </c:pt>
              </c:strCache>
            </c:strRef>
          </c:tx>
          <c:invertIfNegative val="0"/>
          <c:cat>
            <c:numRef>
              <c:f>Sheet1!$A$2</c:f>
              <c:numCache>
                <c:formatCode>General</c:formatCode>
                <c:ptCount val="1"/>
              </c:numCache>
            </c:numRef>
          </c:cat>
          <c:val>
            <c:numRef>
              <c:f>Sheet1!$K$2</c:f>
              <c:numCache>
                <c:formatCode>0%</c:formatCode>
                <c:ptCount val="1"/>
              </c:numCache>
            </c:numRef>
          </c:val>
          <c:extLst>
            <c:ext xmlns:c16="http://schemas.microsoft.com/office/drawing/2014/chart" uri="{C3380CC4-5D6E-409C-BE32-E72D297353CC}">
              <c16:uniqueId val="{0000000D-9CA5-46D2-8972-37C2C193AB09}"/>
            </c:ext>
          </c:extLst>
        </c:ser>
        <c:ser>
          <c:idx val="10"/>
          <c:order val="10"/>
          <c:tx>
            <c:strRef>
              <c:f>Sheet1!$L$1</c:f>
              <c:strCache>
                <c:ptCount val="1"/>
                <c:pt idx="0">
                  <c:v>BPS</c:v>
                </c:pt>
              </c:strCache>
            </c:strRef>
          </c:tx>
          <c:spPr>
            <a:solidFill>
              <a:schemeClr val="tx2">
                <a:lumMod val="40000"/>
                <a:lumOff val="60000"/>
              </a:schemeClr>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Sheet1!$L$2</c:f>
              <c:numCache>
                <c:formatCode>0</c:formatCode>
                <c:ptCount val="1"/>
                <c:pt idx="0">
                  <c:v>64</c:v>
                </c:pt>
              </c:numCache>
            </c:numRef>
          </c:val>
          <c:extLst>
            <c:ext xmlns:c16="http://schemas.microsoft.com/office/drawing/2014/chart" uri="{C3380CC4-5D6E-409C-BE32-E72D297353CC}">
              <c16:uniqueId val="{0000000E-9CA5-46D2-8972-37C2C193AB09}"/>
            </c:ext>
          </c:extLst>
        </c:ser>
        <c:dLbls>
          <c:showLegendKey val="0"/>
          <c:showVal val="0"/>
          <c:showCatName val="0"/>
          <c:showSerName val="0"/>
          <c:showPercent val="0"/>
          <c:showBubbleSize val="0"/>
        </c:dLbls>
        <c:gapWidth val="150"/>
        <c:axId val="1198523304"/>
        <c:axId val="1198529576"/>
      </c:barChart>
      <c:catAx>
        <c:axId val="1198523304"/>
        <c:scaling>
          <c:orientation val="minMax"/>
        </c:scaling>
        <c:delete val="1"/>
        <c:axPos val="b"/>
        <c:numFmt formatCode="General" sourceLinked="1"/>
        <c:majorTickMark val="out"/>
        <c:minorTickMark val="none"/>
        <c:tickLblPos val="nextTo"/>
        <c:crossAx val="1198529576"/>
        <c:crosses val="autoZero"/>
        <c:auto val="1"/>
        <c:lblAlgn val="ctr"/>
        <c:lblOffset val="100"/>
        <c:noMultiLvlLbl val="0"/>
      </c:catAx>
      <c:valAx>
        <c:axId val="1198529576"/>
        <c:scaling>
          <c:orientation val="minMax"/>
          <c:min val="0"/>
        </c:scaling>
        <c:delete val="1"/>
        <c:axPos val="l"/>
        <c:numFmt formatCode="General" sourceLinked="1"/>
        <c:majorTickMark val="out"/>
        <c:minorTickMark val="none"/>
        <c:tickLblPos val="nextTo"/>
        <c:crossAx val="1198523304"/>
        <c:crosses val="autoZero"/>
        <c:crossBetween val="between"/>
      </c:valAx>
      <c:spPr>
        <a:noFill/>
        <a:ln w="25400">
          <a:noFill/>
        </a:ln>
      </c:spPr>
    </c:plotArea>
    <c:plotVisOnly val="1"/>
    <c:dispBlanksAs val="gap"/>
    <c:showDLblsOverMax val="0"/>
  </c:chart>
  <c:txPr>
    <a:bodyPr/>
    <a:lstStyle/>
    <a:p>
      <a:pPr>
        <a:defRPr sz="10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034827671477361"/>
          <c:y val="5.869718179461541E-4"/>
          <c:w val="0.73682247671405687"/>
          <c:h val="0.90818771872569715"/>
        </c:manualLayout>
      </c:layout>
      <c:barChart>
        <c:barDir val="bar"/>
        <c:grouping val="clustered"/>
        <c:varyColors val="0"/>
        <c:ser>
          <c:idx val="0"/>
          <c:order val="0"/>
          <c:tx>
            <c:strRef>
              <c:f>Sheet1!$B$1</c:f>
              <c:strCache>
                <c:ptCount val="1"/>
                <c:pt idx="0">
                  <c:v>%</c:v>
                </c:pt>
              </c:strCache>
            </c:strRef>
          </c:tx>
          <c:spPr>
            <a:solidFill>
              <a:srgbClr val="FF0000"/>
            </a:solidFill>
          </c:spPr>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Best way to get where I am going</c:v>
                </c:pt>
                <c:pt idx="1">
                  <c:v>Quicker than other transport</c:v>
                </c:pt>
                <c:pt idx="2">
                  <c:v>More convenient than the car (e.g. parking)</c:v>
                </c:pt>
                <c:pt idx="3">
                  <c:v>Cheaper than the car</c:v>
                </c:pt>
                <c:pt idx="4">
                  <c:v>Didn’t have the option of travelling by other means</c:v>
                </c:pt>
                <c:pt idx="5">
                  <c:v>Tram more comfortable than other transport</c:v>
                </c:pt>
                <c:pt idx="6">
                  <c:v>Cheaper than other transport</c:v>
                </c:pt>
                <c:pt idx="7">
                  <c:v>For the experience of riding the tram</c:v>
                </c:pt>
                <c:pt idx="8">
                  <c:v>Other</c:v>
                </c:pt>
              </c:strCache>
            </c:strRef>
          </c:cat>
          <c:val>
            <c:numRef>
              <c:f>Sheet1!$B$2:$B$10</c:f>
              <c:numCache>
                <c:formatCode>General</c:formatCode>
                <c:ptCount val="9"/>
                <c:pt idx="0">
                  <c:v>48</c:v>
                </c:pt>
                <c:pt idx="1">
                  <c:v>31</c:v>
                </c:pt>
                <c:pt idx="2">
                  <c:v>28</c:v>
                </c:pt>
                <c:pt idx="3">
                  <c:v>12</c:v>
                </c:pt>
                <c:pt idx="4">
                  <c:v>12</c:v>
                </c:pt>
                <c:pt idx="5">
                  <c:v>11</c:v>
                </c:pt>
                <c:pt idx="6">
                  <c:v>8</c:v>
                </c:pt>
                <c:pt idx="7">
                  <c:v>3</c:v>
                </c:pt>
                <c:pt idx="8">
                  <c:v>1</c:v>
                </c:pt>
              </c:numCache>
            </c:numRef>
          </c:val>
          <c:extLst>
            <c:ext xmlns:c16="http://schemas.microsoft.com/office/drawing/2014/chart" uri="{C3380CC4-5D6E-409C-BE32-E72D297353CC}">
              <c16:uniqueId val="{00000000-8F7C-4A48-B0A5-AD3550CA7D8D}"/>
            </c:ext>
          </c:extLst>
        </c:ser>
        <c:dLbls>
          <c:showLegendKey val="0"/>
          <c:showVal val="0"/>
          <c:showCatName val="0"/>
          <c:showSerName val="0"/>
          <c:showPercent val="0"/>
          <c:showBubbleSize val="0"/>
        </c:dLbls>
        <c:gapWidth val="81"/>
        <c:axId val="901415312"/>
        <c:axId val="901412568"/>
      </c:barChart>
      <c:catAx>
        <c:axId val="901415312"/>
        <c:scaling>
          <c:orientation val="maxMin"/>
        </c:scaling>
        <c:delete val="0"/>
        <c:axPos val="l"/>
        <c:numFmt formatCode="General" sourceLinked="0"/>
        <c:majorTickMark val="out"/>
        <c:minorTickMark val="none"/>
        <c:tickLblPos val="nextTo"/>
        <c:spPr>
          <a:ln>
            <a:noFill/>
          </a:ln>
        </c:spPr>
        <c:txPr>
          <a:bodyPr/>
          <a:lstStyle/>
          <a:p>
            <a:pPr>
              <a:defRPr sz="900" b="1">
                <a:solidFill>
                  <a:schemeClr val="tx1">
                    <a:lumMod val="75000"/>
                    <a:lumOff val="25000"/>
                  </a:schemeClr>
                </a:solidFill>
              </a:defRPr>
            </a:pPr>
            <a:endParaRPr lang="en-US"/>
          </a:p>
        </c:txPr>
        <c:crossAx val="901412568"/>
        <c:crosses val="autoZero"/>
        <c:auto val="1"/>
        <c:lblAlgn val="ctr"/>
        <c:lblOffset val="100"/>
        <c:noMultiLvlLbl val="0"/>
      </c:catAx>
      <c:valAx>
        <c:axId val="901412568"/>
        <c:scaling>
          <c:orientation val="minMax"/>
          <c:max val="80"/>
          <c:min val="0"/>
        </c:scaling>
        <c:delete val="1"/>
        <c:axPos val="t"/>
        <c:numFmt formatCode="General" sourceLinked="1"/>
        <c:majorTickMark val="out"/>
        <c:minorTickMark val="none"/>
        <c:tickLblPos val="nextTo"/>
        <c:crossAx val="901415312"/>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005212042351278"/>
          <c:y val="5.869718179461541E-4"/>
          <c:w val="0.63980003332502622"/>
          <c:h val="0.98351258864390823"/>
        </c:manualLayout>
      </c:layout>
      <c:barChart>
        <c:barDir val="bar"/>
        <c:grouping val="clustered"/>
        <c:varyColors val="0"/>
        <c:ser>
          <c:idx val="0"/>
          <c:order val="0"/>
          <c:tx>
            <c:strRef>
              <c:f>Sheet1!$B$1</c:f>
              <c:strCache>
                <c:ptCount val="1"/>
                <c:pt idx="0">
                  <c:v>%</c:v>
                </c:pt>
              </c:strCache>
            </c:strRef>
          </c:tx>
          <c:spPr>
            <a:solidFill>
              <a:srgbClr val="FF0000"/>
            </a:solidFill>
          </c:spPr>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Places reachable</c:v>
                </c:pt>
                <c:pt idx="1">
                  <c:v>Level of crowding</c:v>
                </c:pt>
                <c:pt idx="2">
                  <c:v>Tram network improvement works</c:v>
                </c:pt>
                <c:pt idx="3">
                  <c:v>Cost of using trams</c:v>
                </c:pt>
                <c:pt idx="4">
                  <c:v>Comfort of trams</c:v>
                </c:pt>
                <c:pt idx="5">
                  <c:v>Journey times</c:v>
                </c:pt>
                <c:pt idx="6">
                  <c:v>Reliability of trams</c:v>
                </c:pt>
                <c:pt idx="7">
                  <c:v>Concern for personal safety</c:v>
                </c:pt>
                <c:pt idx="8">
                  <c:v>Frequency of trams</c:v>
                </c:pt>
                <c:pt idx="9">
                  <c:v>Understanding the fares</c:v>
                </c:pt>
                <c:pt idx="10">
                  <c:v>Understanding ticket machines</c:v>
                </c:pt>
              </c:strCache>
            </c:strRef>
          </c:cat>
          <c:val>
            <c:numRef>
              <c:f>Sheet1!$B$2:$B$12</c:f>
              <c:numCache>
                <c:formatCode>General</c:formatCode>
                <c:ptCount val="11"/>
                <c:pt idx="0">
                  <c:v>38</c:v>
                </c:pt>
                <c:pt idx="1">
                  <c:v>35</c:v>
                </c:pt>
                <c:pt idx="2">
                  <c:v>27</c:v>
                </c:pt>
                <c:pt idx="3">
                  <c:v>21</c:v>
                </c:pt>
                <c:pt idx="4">
                  <c:v>13</c:v>
                </c:pt>
                <c:pt idx="5">
                  <c:v>11</c:v>
                </c:pt>
                <c:pt idx="6">
                  <c:v>10</c:v>
                </c:pt>
                <c:pt idx="7">
                  <c:v>8</c:v>
                </c:pt>
                <c:pt idx="8">
                  <c:v>7</c:v>
                </c:pt>
                <c:pt idx="9">
                  <c:v>3</c:v>
                </c:pt>
                <c:pt idx="10">
                  <c:v>2</c:v>
                </c:pt>
              </c:numCache>
            </c:numRef>
          </c:val>
          <c:extLst>
            <c:ext xmlns:c16="http://schemas.microsoft.com/office/drawing/2014/chart" uri="{C3380CC4-5D6E-409C-BE32-E72D297353CC}">
              <c16:uniqueId val="{00000000-DE5C-4694-BC16-91D09BA7B71A}"/>
            </c:ext>
          </c:extLst>
        </c:ser>
        <c:dLbls>
          <c:showLegendKey val="0"/>
          <c:showVal val="0"/>
          <c:showCatName val="0"/>
          <c:showSerName val="0"/>
          <c:showPercent val="0"/>
          <c:showBubbleSize val="0"/>
        </c:dLbls>
        <c:gapWidth val="81"/>
        <c:axId val="901416488"/>
        <c:axId val="901414136"/>
      </c:barChart>
      <c:catAx>
        <c:axId val="901416488"/>
        <c:scaling>
          <c:orientation val="maxMin"/>
        </c:scaling>
        <c:delete val="0"/>
        <c:axPos val="l"/>
        <c:numFmt formatCode="General" sourceLinked="0"/>
        <c:majorTickMark val="out"/>
        <c:minorTickMark val="none"/>
        <c:tickLblPos val="nextTo"/>
        <c:spPr>
          <a:ln>
            <a:noFill/>
          </a:ln>
        </c:spPr>
        <c:txPr>
          <a:bodyPr/>
          <a:lstStyle/>
          <a:p>
            <a:pPr>
              <a:defRPr sz="900" b="1">
                <a:solidFill>
                  <a:schemeClr val="tx1">
                    <a:lumMod val="75000"/>
                    <a:lumOff val="25000"/>
                  </a:schemeClr>
                </a:solidFill>
              </a:defRPr>
            </a:pPr>
            <a:endParaRPr lang="en-US"/>
          </a:p>
        </c:txPr>
        <c:crossAx val="901414136"/>
        <c:crosses val="autoZero"/>
        <c:auto val="1"/>
        <c:lblAlgn val="ctr"/>
        <c:lblOffset val="100"/>
        <c:noMultiLvlLbl val="0"/>
      </c:catAx>
      <c:valAx>
        <c:axId val="901414136"/>
        <c:scaling>
          <c:orientation val="minMax"/>
          <c:max val="80"/>
          <c:min val="0"/>
        </c:scaling>
        <c:delete val="1"/>
        <c:axPos val="t"/>
        <c:numFmt formatCode="General" sourceLinked="1"/>
        <c:majorTickMark val="out"/>
        <c:minorTickMark val="none"/>
        <c:tickLblPos val="nextTo"/>
        <c:crossAx val="901416488"/>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Column5</c:v>
                </c:pt>
              </c:strCache>
            </c:strRef>
          </c:tx>
          <c:spPr>
            <a:solidFill>
              <a:schemeClr val="accent1">
                <a:lumMod val="20000"/>
                <a:lumOff val="80000"/>
              </a:schemeClr>
            </a:solidFill>
          </c:spPr>
          <c:invertIfNegative val="0"/>
          <c:dLbls>
            <c:dLbl>
              <c:idx val="1"/>
              <c:layout>
                <c:manualLayout>
                  <c:x val="-4.741081525547910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224-4B99-8AD7-68783314003F}"/>
                </c:ext>
              </c:extLst>
            </c:dLbl>
            <c:dLbl>
              <c:idx val="2"/>
              <c:layout>
                <c:manualLayout>
                  <c:x val="-1.4222995707505097E-2"/>
                  <c:y val="3.03941983937025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224-4B99-8AD7-68783314003F}"/>
                </c:ext>
              </c:extLst>
            </c:dLbl>
            <c:dLbl>
              <c:idx val="3"/>
              <c:layout>
                <c:manualLayout>
                  <c:x val="-7.9015951516309881E-3"/>
                  <c:y val="9.1182595181107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224-4B99-8AD7-68783314003F}"/>
                </c:ext>
              </c:extLst>
            </c:dLbl>
            <c:numFmt formatCode="General"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General</c:formatCode>
                <c:ptCount val="1"/>
                <c:pt idx="0">
                  <c:v>87</c:v>
                </c:pt>
              </c:numCache>
            </c:numRef>
          </c:val>
          <c:extLst>
            <c:ext xmlns:c16="http://schemas.microsoft.com/office/drawing/2014/chart" uri="{C3380CC4-5D6E-409C-BE32-E72D297353CC}">
              <c16:uniqueId val="{00000003-7224-4B99-8AD7-68783314003F}"/>
            </c:ext>
          </c:extLst>
        </c:ser>
        <c:ser>
          <c:idx val="1"/>
          <c:order val="1"/>
          <c:tx>
            <c:strRef>
              <c:f>Sheet1!$C$1</c:f>
              <c:strCache>
                <c:ptCount val="1"/>
                <c:pt idx="0">
                  <c:v>Column6</c:v>
                </c:pt>
              </c:strCache>
            </c:strRef>
          </c:tx>
          <c:invertIfNegative val="0"/>
          <c:cat>
            <c:numRef>
              <c:f>Sheet1!$A$2</c:f>
              <c:numCache>
                <c:formatCode>General</c:formatCode>
                <c:ptCount val="1"/>
              </c:numCache>
            </c:numRef>
          </c:cat>
          <c:val>
            <c:numRef>
              <c:f>Sheet1!$C$2</c:f>
              <c:numCache>
                <c:formatCode>General</c:formatCode>
                <c:ptCount val="1"/>
              </c:numCache>
            </c:numRef>
          </c:val>
          <c:extLst>
            <c:ext xmlns:c16="http://schemas.microsoft.com/office/drawing/2014/chart" uri="{C3380CC4-5D6E-409C-BE32-E72D297353CC}">
              <c16:uniqueId val="{00000004-7224-4B99-8AD7-68783314003F}"/>
            </c:ext>
          </c:extLst>
        </c:ser>
        <c:ser>
          <c:idx val="2"/>
          <c:order val="2"/>
          <c:tx>
            <c:strRef>
              <c:f>Sheet1!$D$1</c:f>
              <c:strCache>
                <c:ptCount val="1"/>
                <c:pt idx="0">
                  <c:v>2014</c:v>
                </c:pt>
              </c:strCache>
            </c:strRef>
          </c:tx>
          <c:spPr>
            <a:solidFill>
              <a:schemeClr val="accent1">
                <a:lumMod val="20000"/>
                <a:lumOff val="8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Sheet1!$D$2</c:f>
              <c:numCache>
                <c:formatCode>0</c:formatCode>
                <c:ptCount val="1"/>
                <c:pt idx="0">
                  <c:v>88</c:v>
                </c:pt>
              </c:numCache>
            </c:numRef>
          </c:val>
          <c:extLst>
            <c:ext xmlns:c16="http://schemas.microsoft.com/office/drawing/2014/chart" uri="{C3380CC4-5D6E-409C-BE32-E72D297353CC}">
              <c16:uniqueId val="{00000005-7224-4B99-8AD7-68783314003F}"/>
            </c:ext>
          </c:extLst>
        </c:ser>
        <c:ser>
          <c:idx val="3"/>
          <c:order val="3"/>
          <c:tx>
            <c:strRef>
              <c:f>Sheet1!$E$1</c:f>
              <c:strCache>
                <c:ptCount val="1"/>
                <c:pt idx="0">
                  <c:v>Column1</c:v>
                </c:pt>
              </c:strCache>
            </c:strRef>
          </c:tx>
          <c:invertIfNegative val="0"/>
          <c:cat>
            <c:numRef>
              <c:f>Sheet1!$A$2</c:f>
              <c:numCache>
                <c:formatCode>General</c:formatCode>
                <c:ptCount val="1"/>
              </c:numCache>
            </c:numRef>
          </c:cat>
          <c:val>
            <c:numRef>
              <c:f>Sheet1!$E$2</c:f>
              <c:numCache>
                <c:formatCode>0</c:formatCode>
                <c:ptCount val="1"/>
              </c:numCache>
            </c:numRef>
          </c:val>
          <c:extLst>
            <c:ext xmlns:c16="http://schemas.microsoft.com/office/drawing/2014/chart" uri="{C3380CC4-5D6E-409C-BE32-E72D297353CC}">
              <c16:uniqueId val="{00000006-7224-4B99-8AD7-68783314003F}"/>
            </c:ext>
          </c:extLst>
        </c:ser>
        <c:ser>
          <c:idx val="4"/>
          <c:order val="4"/>
          <c:tx>
            <c:strRef>
              <c:f>Sheet1!$F$1</c:f>
              <c:strCache>
                <c:ptCount val="1"/>
                <c:pt idx="0">
                  <c:v>2015</c:v>
                </c:pt>
              </c:strCache>
            </c:strRef>
          </c:tx>
          <c:spPr>
            <a:solidFill>
              <a:schemeClr val="accent1">
                <a:lumMod val="20000"/>
                <a:lumOff val="8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Sheet1!$F$2</c:f>
              <c:numCache>
                <c:formatCode>0</c:formatCode>
                <c:ptCount val="1"/>
                <c:pt idx="0">
                  <c:v>88</c:v>
                </c:pt>
              </c:numCache>
            </c:numRef>
          </c:val>
          <c:extLst>
            <c:ext xmlns:c16="http://schemas.microsoft.com/office/drawing/2014/chart" uri="{C3380CC4-5D6E-409C-BE32-E72D297353CC}">
              <c16:uniqueId val="{00000007-7224-4B99-8AD7-68783314003F}"/>
            </c:ext>
          </c:extLst>
        </c:ser>
        <c:ser>
          <c:idx val="5"/>
          <c:order val="5"/>
          <c:tx>
            <c:strRef>
              <c:f>Sheet1!$G$1</c:f>
              <c:strCache>
                <c:ptCount val="1"/>
                <c:pt idx="0">
                  <c:v>Column2</c:v>
                </c:pt>
              </c:strCache>
            </c:strRef>
          </c:tx>
          <c:invertIfNegative val="0"/>
          <c:cat>
            <c:numRef>
              <c:f>Sheet1!$A$2</c:f>
              <c:numCache>
                <c:formatCode>General</c:formatCode>
                <c:ptCount val="1"/>
              </c:numCache>
            </c:numRef>
          </c:cat>
          <c:val>
            <c:numRef>
              <c:f>Sheet1!$G$2</c:f>
              <c:numCache>
                <c:formatCode>0%</c:formatCode>
                <c:ptCount val="1"/>
              </c:numCache>
            </c:numRef>
          </c:val>
          <c:extLst>
            <c:ext xmlns:c16="http://schemas.microsoft.com/office/drawing/2014/chart" uri="{C3380CC4-5D6E-409C-BE32-E72D297353CC}">
              <c16:uniqueId val="{00000008-7224-4B99-8AD7-68783314003F}"/>
            </c:ext>
          </c:extLst>
        </c:ser>
        <c:ser>
          <c:idx val="6"/>
          <c:order val="6"/>
          <c:tx>
            <c:strRef>
              <c:f>Sheet1!$H$1</c:f>
              <c:strCache>
                <c:ptCount val="1"/>
                <c:pt idx="0">
                  <c:v>2016</c:v>
                </c:pt>
              </c:strCache>
            </c:strRef>
          </c:tx>
          <c:spPr>
            <a:solidFill>
              <a:schemeClr val="accent1">
                <a:lumMod val="20000"/>
                <a:lumOff val="8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Sheet1!$H$2</c:f>
              <c:numCache>
                <c:formatCode>0</c:formatCode>
                <c:ptCount val="1"/>
                <c:pt idx="0">
                  <c:v>87</c:v>
                </c:pt>
              </c:numCache>
            </c:numRef>
          </c:val>
          <c:extLst>
            <c:ext xmlns:c16="http://schemas.microsoft.com/office/drawing/2014/chart" uri="{C3380CC4-5D6E-409C-BE32-E72D297353CC}">
              <c16:uniqueId val="{00000009-7224-4B99-8AD7-68783314003F}"/>
            </c:ext>
          </c:extLst>
        </c:ser>
        <c:ser>
          <c:idx val="7"/>
          <c:order val="7"/>
          <c:tx>
            <c:strRef>
              <c:f>Sheet1!$I$1</c:f>
              <c:strCache>
                <c:ptCount val="1"/>
                <c:pt idx="0">
                  <c:v>Column3</c:v>
                </c:pt>
              </c:strCache>
            </c:strRef>
          </c:tx>
          <c:invertIfNegative val="0"/>
          <c:cat>
            <c:numRef>
              <c:f>Sheet1!$A$2</c:f>
              <c:numCache>
                <c:formatCode>General</c:formatCode>
                <c:ptCount val="1"/>
              </c:numCache>
            </c:numRef>
          </c:cat>
          <c:val>
            <c:numRef>
              <c:f>Sheet1!$I$2</c:f>
              <c:numCache>
                <c:formatCode>0%</c:formatCode>
                <c:ptCount val="1"/>
              </c:numCache>
            </c:numRef>
          </c:val>
          <c:extLst>
            <c:ext xmlns:c16="http://schemas.microsoft.com/office/drawing/2014/chart" uri="{C3380CC4-5D6E-409C-BE32-E72D297353CC}">
              <c16:uniqueId val="{0000000A-7224-4B99-8AD7-68783314003F}"/>
            </c:ext>
          </c:extLst>
        </c:ser>
        <c:ser>
          <c:idx val="8"/>
          <c:order val="8"/>
          <c:tx>
            <c:strRef>
              <c:f>Sheet1!$J$1</c:f>
              <c:strCache>
                <c:ptCount val="1"/>
                <c:pt idx="0">
                  <c:v>2017</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B-7224-4B99-8AD7-68783314003F}"/>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Sheet1!$J$2</c:f>
              <c:numCache>
                <c:formatCode>0</c:formatCode>
                <c:ptCount val="1"/>
                <c:pt idx="0">
                  <c:v>92</c:v>
                </c:pt>
              </c:numCache>
            </c:numRef>
          </c:val>
          <c:extLst>
            <c:ext xmlns:c16="http://schemas.microsoft.com/office/drawing/2014/chart" uri="{C3380CC4-5D6E-409C-BE32-E72D297353CC}">
              <c16:uniqueId val="{0000000C-7224-4B99-8AD7-68783314003F}"/>
            </c:ext>
          </c:extLst>
        </c:ser>
        <c:ser>
          <c:idx val="9"/>
          <c:order val="9"/>
          <c:tx>
            <c:strRef>
              <c:f>Sheet1!$K$1</c:f>
              <c:strCache>
                <c:ptCount val="1"/>
                <c:pt idx="0">
                  <c:v>Column4</c:v>
                </c:pt>
              </c:strCache>
            </c:strRef>
          </c:tx>
          <c:invertIfNegative val="0"/>
          <c:cat>
            <c:numRef>
              <c:f>Sheet1!$A$2</c:f>
              <c:numCache>
                <c:formatCode>General</c:formatCode>
                <c:ptCount val="1"/>
              </c:numCache>
            </c:numRef>
          </c:cat>
          <c:val>
            <c:numRef>
              <c:f>Sheet1!$K$2</c:f>
              <c:numCache>
                <c:formatCode>0%</c:formatCode>
                <c:ptCount val="1"/>
              </c:numCache>
            </c:numRef>
          </c:val>
          <c:extLst>
            <c:ext xmlns:c16="http://schemas.microsoft.com/office/drawing/2014/chart" uri="{C3380CC4-5D6E-409C-BE32-E72D297353CC}">
              <c16:uniqueId val="{0000000D-7224-4B99-8AD7-68783314003F}"/>
            </c:ext>
          </c:extLst>
        </c:ser>
        <c:ser>
          <c:idx val="10"/>
          <c:order val="10"/>
          <c:tx>
            <c:strRef>
              <c:f>Sheet1!$L$1</c:f>
              <c:strCache>
                <c:ptCount val="1"/>
                <c:pt idx="0">
                  <c:v>BPS</c:v>
                </c:pt>
              </c:strCache>
            </c:strRef>
          </c:tx>
          <c:spPr>
            <a:solidFill>
              <a:schemeClr val="tx2">
                <a:lumMod val="40000"/>
                <a:lumOff val="60000"/>
              </a:schemeClr>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Sheet1!$L$2</c:f>
              <c:numCache>
                <c:formatCode>0</c:formatCode>
                <c:ptCount val="1"/>
                <c:pt idx="0">
                  <c:v>69</c:v>
                </c:pt>
              </c:numCache>
            </c:numRef>
          </c:val>
          <c:extLst>
            <c:ext xmlns:c16="http://schemas.microsoft.com/office/drawing/2014/chart" uri="{C3380CC4-5D6E-409C-BE32-E72D297353CC}">
              <c16:uniqueId val="{0000000E-7224-4B99-8AD7-68783314003F}"/>
            </c:ext>
          </c:extLst>
        </c:ser>
        <c:dLbls>
          <c:showLegendKey val="0"/>
          <c:showVal val="0"/>
          <c:showCatName val="0"/>
          <c:showSerName val="0"/>
          <c:showPercent val="0"/>
          <c:showBubbleSize val="0"/>
        </c:dLbls>
        <c:gapWidth val="150"/>
        <c:axId val="1198530360"/>
        <c:axId val="1198538984"/>
      </c:barChart>
      <c:catAx>
        <c:axId val="1198530360"/>
        <c:scaling>
          <c:orientation val="minMax"/>
        </c:scaling>
        <c:delete val="1"/>
        <c:axPos val="b"/>
        <c:numFmt formatCode="General" sourceLinked="1"/>
        <c:majorTickMark val="out"/>
        <c:minorTickMark val="none"/>
        <c:tickLblPos val="nextTo"/>
        <c:crossAx val="1198538984"/>
        <c:crossesAt val="0"/>
        <c:auto val="1"/>
        <c:lblAlgn val="ctr"/>
        <c:lblOffset val="100"/>
        <c:noMultiLvlLbl val="0"/>
      </c:catAx>
      <c:valAx>
        <c:axId val="1198538984"/>
        <c:scaling>
          <c:orientation val="minMax"/>
          <c:max val="100"/>
          <c:min val="45"/>
        </c:scaling>
        <c:delete val="1"/>
        <c:axPos val="l"/>
        <c:numFmt formatCode="General" sourceLinked="1"/>
        <c:majorTickMark val="out"/>
        <c:minorTickMark val="none"/>
        <c:tickLblPos val="nextTo"/>
        <c:crossAx val="1198530360"/>
        <c:crosses val="autoZero"/>
        <c:crossBetween val="between"/>
      </c:valAx>
      <c:spPr>
        <a:noFill/>
        <a:ln w="25400">
          <a:noFill/>
        </a:ln>
      </c:spPr>
    </c:plotArea>
    <c:plotVisOnly val="1"/>
    <c:dispBlanksAs val="gap"/>
    <c:showDLblsOverMax val="0"/>
  </c:chart>
  <c:txPr>
    <a:bodyPr/>
    <a:lstStyle/>
    <a:p>
      <a:pPr>
        <a:defRPr sz="10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Column5</c:v>
                </c:pt>
              </c:strCache>
            </c:strRef>
          </c:tx>
          <c:spPr>
            <a:solidFill>
              <a:schemeClr val="accent1">
                <a:lumMod val="20000"/>
                <a:lumOff val="80000"/>
              </a:schemeClr>
            </a:solidFill>
          </c:spPr>
          <c:invertIfNegative val="0"/>
          <c:dLbls>
            <c:dLbl>
              <c:idx val="1"/>
              <c:layout>
                <c:manualLayout>
                  <c:x val="-4.741081525547910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67A-493E-A6AE-EFC9EAF78AAA}"/>
                </c:ext>
              </c:extLst>
            </c:dLbl>
            <c:dLbl>
              <c:idx val="2"/>
              <c:layout>
                <c:manualLayout>
                  <c:x val="-1.4222995707505097E-2"/>
                  <c:y val="3.03941983937025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7A-493E-A6AE-EFC9EAF78AAA}"/>
                </c:ext>
              </c:extLst>
            </c:dLbl>
            <c:dLbl>
              <c:idx val="3"/>
              <c:layout>
                <c:manualLayout>
                  <c:x val="-7.9015951516309881E-3"/>
                  <c:y val="9.1182595181107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67A-493E-A6AE-EFC9EAF78AAA}"/>
                </c:ext>
              </c:extLst>
            </c:dLbl>
            <c:numFmt formatCode="General"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General</c:formatCode>
                <c:ptCount val="1"/>
                <c:pt idx="0">
                  <c:v>86</c:v>
                </c:pt>
              </c:numCache>
            </c:numRef>
          </c:val>
          <c:extLst>
            <c:ext xmlns:c16="http://schemas.microsoft.com/office/drawing/2014/chart" uri="{C3380CC4-5D6E-409C-BE32-E72D297353CC}">
              <c16:uniqueId val="{00000003-867A-493E-A6AE-EFC9EAF78AAA}"/>
            </c:ext>
          </c:extLst>
        </c:ser>
        <c:ser>
          <c:idx val="1"/>
          <c:order val="1"/>
          <c:tx>
            <c:strRef>
              <c:f>Sheet1!$C$1</c:f>
              <c:strCache>
                <c:ptCount val="1"/>
                <c:pt idx="0">
                  <c:v>Column6</c:v>
                </c:pt>
              </c:strCache>
            </c:strRef>
          </c:tx>
          <c:invertIfNegative val="0"/>
          <c:cat>
            <c:numRef>
              <c:f>Sheet1!$A$2</c:f>
              <c:numCache>
                <c:formatCode>General</c:formatCode>
                <c:ptCount val="1"/>
              </c:numCache>
            </c:numRef>
          </c:cat>
          <c:val>
            <c:numRef>
              <c:f>Sheet1!$C$2</c:f>
              <c:numCache>
                <c:formatCode>General</c:formatCode>
                <c:ptCount val="1"/>
              </c:numCache>
            </c:numRef>
          </c:val>
          <c:extLst>
            <c:ext xmlns:c16="http://schemas.microsoft.com/office/drawing/2014/chart" uri="{C3380CC4-5D6E-409C-BE32-E72D297353CC}">
              <c16:uniqueId val="{00000004-867A-493E-A6AE-EFC9EAF78AAA}"/>
            </c:ext>
          </c:extLst>
        </c:ser>
        <c:ser>
          <c:idx val="2"/>
          <c:order val="2"/>
          <c:tx>
            <c:strRef>
              <c:f>Sheet1!$D$1</c:f>
              <c:strCache>
                <c:ptCount val="1"/>
                <c:pt idx="0">
                  <c:v>2014</c:v>
                </c:pt>
              </c:strCache>
            </c:strRef>
          </c:tx>
          <c:spPr>
            <a:solidFill>
              <a:schemeClr val="accent1">
                <a:lumMod val="20000"/>
                <a:lumOff val="8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Sheet1!$D$2</c:f>
              <c:numCache>
                <c:formatCode>0</c:formatCode>
                <c:ptCount val="1"/>
                <c:pt idx="0">
                  <c:v>85</c:v>
                </c:pt>
              </c:numCache>
            </c:numRef>
          </c:val>
          <c:extLst>
            <c:ext xmlns:c16="http://schemas.microsoft.com/office/drawing/2014/chart" uri="{C3380CC4-5D6E-409C-BE32-E72D297353CC}">
              <c16:uniqueId val="{00000005-867A-493E-A6AE-EFC9EAF78AAA}"/>
            </c:ext>
          </c:extLst>
        </c:ser>
        <c:ser>
          <c:idx val="3"/>
          <c:order val="3"/>
          <c:tx>
            <c:strRef>
              <c:f>Sheet1!$E$1</c:f>
              <c:strCache>
                <c:ptCount val="1"/>
                <c:pt idx="0">
                  <c:v>Column1</c:v>
                </c:pt>
              </c:strCache>
            </c:strRef>
          </c:tx>
          <c:invertIfNegative val="0"/>
          <c:cat>
            <c:numRef>
              <c:f>Sheet1!$A$2</c:f>
              <c:numCache>
                <c:formatCode>General</c:formatCode>
                <c:ptCount val="1"/>
              </c:numCache>
            </c:numRef>
          </c:cat>
          <c:val>
            <c:numRef>
              <c:f>Sheet1!$E$2</c:f>
              <c:numCache>
                <c:formatCode>0</c:formatCode>
                <c:ptCount val="1"/>
              </c:numCache>
            </c:numRef>
          </c:val>
          <c:extLst>
            <c:ext xmlns:c16="http://schemas.microsoft.com/office/drawing/2014/chart" uri="{C3380CC4-5D6E-409C-BE32-E72D297353CC}">
              <c16:uniqueId val="{00000006-867A-493E-A6AE-EFC9EAF78AAA}"/>
            </c:ext>
          </c:extLst>
        </c:ser>
        <c:ser>
          <c:idx val="4"/>
          <c:order val="4"/>
          <c:tx>
            <c:strRef>
              <c:f>Sheet1!$F$1</c:f>
              <c:strCache>
                <c:ptCount val="1"/>
                <c:pt idx="0">
                  <c:v>2015</c:v>
                </c:pt>
              </c:strCache>
            </c:strRef>
          </c:tx>
          <c:spPr>
            <a:solidFill>
              <a:schemeClr val="accent1">
                <a:lumMod val="20000"/>
                <a:lumOff val="8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Sheet1!$F$2</c:f>
              <c:numCache>
                <c:formatCode>0</c:formatCode>
                <c:ptCount val="1"/>
                <c:pt idx="0">
                  <c:v>89</c:v>
                </c:pt>
              </c:numCache>
            </c:numRef>
          </c:val>
          <c:extLst>
            <c:ext xmlns:c16="http://schemas.microsoft.com/office/drawing/2014/chart" uri="{C3380CC4-5D6E-409C-BE32-E72D297353CC}">
              <c16:uniqueId val="{00000007-867A-493E-A6AE-EFC9EAF78AAA}"/>
            </c:ext>
          </c:extLst>
        </c:ser>
        <c:ser>
          <c:idx val="5"/>
          <c:order val="5"/>
          <c:tx>
            <c:strRef>
              <c:f>Sheet1!$G$1</c:f>
              <c:strCache>
                <c:ptCount val="1"/>
                <c:pt idx="0">
                  <c:v>Column2</c:v>
                </c:pt>
              </c:strCache>
            </c:strRef>
          </c:tx>
          <c:invertIfNegative val="0"/>
          <c:cat>
            <c:numRef>
              <c:f>Sheet1!$A$2</c:f>
              <c:numCache>
                <c:formatCode>General</c:formatCode>
                <c:ptCount val="1"/>
              </c:numCache>
            </c:numRef>
          </c:cat>
          <c:val>
            <c:numRef>
              <c:f>Sheet1!$G$2</c:f>
              <c:numCache>
                <c:formatCode>0%</c:formatCode>
                <c:ptCount val="1"/>
              </c:numCache>
            </c:numRef>
          </c:val>
          <c:extLst>
            <c:ext xmlns:c16="http://schemas.microsoft.com/office/drawing/2014/chart" uri="{C3380CC4-5D6E-409C-BE32-E72D297353CC}">
              <c16:uniqueId val="{00000008-867A-493E-A6AE-EFC9EAF78AAA}"/>
            </c:ext>
          </c:extLst>
        </c:ser>
        <c:ser>
          <c:idx val="6"/>
          <c:order val="6"/>
          <c:tx>
            <c:strRef>
              <c:f>Sheet1!$H$1</c:f>
              <c:strCache>
                <c:ptCount val="1"/>
                <c:pt idx="0">
                  <c:v>2016</c:v>
                </c:pt>
              </c:strCache>
            </c:strRef>
          </c:tx>
          <c:spPr>
            <a:solidFill>
              <a:schemeClr val="accent1">
                <a:lumMod val="20000"/>
                <a:lumOff val="8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Sheet1!$H$2</c:f>
              <c:numCache>
                <c:formatCode>0</c:formatCode>
                <c:ptCount val="1"/>
                <c:pt idx="0">
                  <c:v>86</c:v>
                </c:pt>
              </c:numCache>
            </c:numRef>
          </c:val>
          <c:extLst>
            <c:ext xmlns:c16="http://schemas.microsoft.com/office/drawing/2014/chart" uri="{C3380CC4-5D6E-409C-BE32-E72D297353CC}">
              <c16:uniqueId val="{00000009-867A-493E-A6AE-EFC9EAF78AAA}"/>
            </c:ext>
          </c:extLst>
        </c:ser>
        <c:ser>
          <c:idx val="7"/>
          <c:order val="7"/>
          <c:tx>
            <c:strRef>
              <c:f>Sheet1!$I$1</c:f>
              <c:strCache>
                <c:ptCount val="1"/>
                <c:pt idx="0">
                  <c:v>Column3</c:v>
                </c:pt>
              </c:strCache>
            </c:strRef>
          </c:tx>
          <c:invertIfNegative val="0"/>
          <c:cat>
            <c:numRef>
              <c:f>Sheet1!$A$2</c:f>
              <c:numCache>
                <c:formatCode>General</c:formatCode>
                <c:ptCount val="1"/>
              </c:numCache>
            </c:numRef>
          </c:cat>
          <c:val>
            <c:numRef>
              <c:f>Sheet1!$I$2</c:f>
              <c:numCache>
                <c:formatCode>0%</c:formatCode>
                <c:ptCount val="1"/>
              </c:numCache>
            </c:numRef>
          </c:val>
          <c:extLst>
            <c:ext xmlns:c16="http://schemas.microsoft.com/office/drawing/2014/chart" uri="{C3380CC4-5D6E-409C-BE32-E72D297353CC}">
              <c16:uniqueId val="{0000000A-867A-493E-A6AE-EFC9EAF78AAA}"/>
            </c:ext>
          </c:extLst>
        </c:ser>
        <c:ser>
          <c:idx val="8"/>
          <c:order val="8"/>
          <c:tx>
            <c:strRef>
              <c:f>Sheet1!$J$1</c:f>
              <c:strCache>
                <c:ptCount val="1"/>
                <c:pt idx="0">
                  <c:v>2017</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B-867A-493E-A6AE-EFC9EAF78AAA}"/>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Sheet1!$J$2</c:f>
              <c:numCache>
                <c:formatCode>0</c:formatCode>
                <c:ptCount val="1"/>
                <c:pt idx="0">
                  <c:v>86</c:v>
                </c:pt>
              </c:numCache>
            </c:numRef>
          </c:val>
          <c:extLst>
            <c:ext xmlns:c16="http://schemas.microsoft.com/office/drawing/2014/chart" uri="{C3380CC4-5D6E-409C-BE32-E72D297353CC}">
              <c16:uniqueId val="{0000000C-867A-493E-A6AE-EFC9EAF78AAA}"/>
            </c:ext>
          </c:extLst>
        </c:ser>
        <c:ser>
          <c:idx val="9"/>
          <c:order val="9"/>
          <c:tx>
            <c:strRef>
              <c:f>Sheet1!$K$1</c:f>
              <c:strCache>
                <c:ptCount val="1"/>
                <c:pt idx="0">
                  <c:v>Column4</c:v>
                </c:pt>
              </c:strCache>
            </c:strRef>
          </c:tx>
          <c:invertIfNegative val="0"/>
          <c:cat>
            <c:numRef>
              <c:f>Sheet1!$A$2</c:f>
              <c:numCache>
                <c:formatCode>General</c:formatCode>
                <c:ptCount val="1"/>
              </c:numCache>
            </c:numRef>
          </c:cat>
          <c:val>
            <c:numRef>
              <c:f>Sheet1!$K$2</c:f>
              <c:numCache>
                <c:formatCode>0%</c:formatCode>
                <c:ptCount val="1"/>
              </c:numCache>
            </c:numRef>
          </c:val>
          <c:extLst>
            <c:ext xmlns:c16="http://schemas.microsoft.com/office/drawing/2014/chart" uri="{C3380CC4-5D6E-409C-BE32-E72D297353CC}">
              <c16:uniqueId val="{0000000D-867A-493E-A6AE-EFC9EAF78AAA}"/>
            </c:ext>
          </c:extLst>
        </c:ser>
        <c:ser>
          <c:idx val="10"/>
          <c:order val="10"/>
          <c:tx>
            <c:strRef>
              <c:f>Sheet1!$L$1</c:f>
              <c:strCache>
                <c:ptCount val="1"/>
                <c:pt idx="0">
                  <c:v>BPS</c:v>
                </c:pt>
              </c:strCache>
            </c:strRef>
          </c:tx>
          <c:spPr>
            <a:solidFill>
              <a:schemeClr val="tx2">
                <a:lumMod val="40000"/>
                <a:lumOff val="60000"/>
              </a:schemeClr>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Sheet1!$L$2</c:f>
              <c:numCache>
                <c:formatCode>0</c:formatCode>
                <c:ptCount val="1"/>
                <c:pt idx="0">
                  <c:v>80</c:v>
                </c:pt>
              </c:numCache>
            </c:numRef>
          </c:val>
          <c:extLst>
            <c:ext xmlns:c16="http://schemas.microsoft.com/office/drawing/2014/chart" uri="{C3380CC4-5D6E-409C-BE32-E72D297353CC}">
              <c16:uniqueId val="{0000000E-867A-493E-A6AE-EFC9EAF78AAA}"/>
            </c:ext>
          </c:extLst>
        </c:ser>
        <c:dLbls>
          <c:showLegendKey val="0"/>
          <c:showVal val="0"/>
          <c:showCatName val="0"/>
          <c:showSerName val="0"/>
          <c:showPercent val="0"/>
          <c:showBubbleSize val="0"/>
        </c:dLbls>
        <c:gapWidth val="150"/>
        <c:axId val="1198554272"/>
        <c:axId val="780519576"/>
      </c:barChart>
      <c:catAx>
        <c:axId val="1198554272"/>
        <c:scaling>
          <c:orientation val="minMax"/>
        </c:scaling>
        <c:delete val="1"/>
        <c:axPos val="b"/>
        <c:numFmt formatCode="General" sourceLinked="1"/>
        <c:majorTickMark val="out"/>
        <c:minorTickMark val="none"/>
        <c:tickLblPos val="nextTo"/>
        <c:crossAx val="780519576"/>
        <c:crosses val="autoZero"/>
        <c:auto val="1"/>
        <c:lblAlgn val="ctr"/>
        <c:lblOffset val="100"/>
        <c:noMultiLvlLbl val="0"/>
      </c:catAx>
      <c:valAx>
        <c:axId val="780519576"/>
        <c:scaling>
          <c:orientation val="minMax"/>
          <c:max val="100"/>
          <c:min val="45"/>
        </c:scaling>
        <c:delete val="1"/>
        <c:axPos val="l"/>
        <c:numFmt formatCode="General" sourceLinked="1"/>
        <c:majorTickMark val="out"/>
        <c:minorTickMark val="none"/>
        <c:tickLblPos val="nextTo"/>
        <c:crossAx val="1198554272"/>
        <c:crosses val="autoZero"/>
        <c:crossBetween val="between"/>
      </c:valAx>
      <c:spPr>
        <a:noFill/>
        <a:ln w="25400">
          <a:noFill/>
        </a:ln>
      </c:spPr>
    </c:plotArea>
    <c:plotVisOnly val="1"/>
    <c:dispBlanksAs val="gap"/>
    <c:showDLblsOverMax val="0"/>
  </c:chart>
  <c:txPr>
    <a:bodyPr/>
    <a:lstStyle/>
    <a:p>
      <a:pPr>
        <a:defRPr sz="10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0.77588</cdr:x>
      <cdr:y>0.18958</cdr:y>
    </cdr:from>
    <cdr:to>
      <cdr:x>0.87324</cdr:x>
      <cdr:y>0.295</cdr:y>
    </cdr:to>
    <cdr:sp macro="" textlink="">
      <cdr:nvSpPr>
        <cdr:cNvPr id="2" name="TextBox 1"/>
        <cdr:cNvSpPr txBox="1"/>
      </cdr:nvSpPr>
      <cdr:spPr>
        <a:xfrm xmlns:a="http://schemas.openxmlformats.org/drawingml/2006/main">
          <a:off x="3442765" y="517959"/>
          <a:ext cx="432048"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0.78369</cdr:x>
      <cdr:y>0.21655</cdr:y>
    </cdr:from>
    <cdr:to>
      <cdr:x>0.86483</cdr:x>
      <cdr:y>0.29561</cdr:y>
    </cdr:to>
    <cdr:sp macro="" textlink="">
      <cdr:nvSpPr>
        <cdr:cNvPr id="4" name="TextBox 3"/>
        <cdr:cNvSpPr txBox="1"/>
      </cdr:nvSpPr>
      <cdr:spPr>
        <a:xfrm xmlns:a="http://schemas.openxmlformats.org/drawingml/2006/main">
          <a:off x="3477448" y="591646"/>
          <a:ext cx="360040"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050" dirty="0"/>
        </a:p>
      </cdr:txBody>
    </cdr:sp>
  </cdr:relSizeAnchor>
  <cdr:relSizeAnchor xmlns:cdr="http://schemas.openxmlformats.org/drawingml/2006/chartDrawing">
    <cdr:from>
      <cdr:x>0.79514</cdr:x>
      <cdr:y>0.23514</cdr:y>
    </cdr:from>
    <cdr:to>
      <cdr:x>0.87628</cdr:x>
      <cdr:y>0.31421</cdr:y>
    </cdr:to>
    <cdr:sp macro="" textlink="">
      <cdr:nvSpPr>
        <cdr:cNvPr id="5" name="TextBox 1"/>
        <cdr:cNvSpPr txBox="1"/>
      </cdr:nvSpPr>
      <cdr:spPr>
        <a:xfrm xmlns:a="http://schemas.openxmlformats.org/drawingml/2006/main">
          <a:off x="3528248" y="642446"/>
          <a:ext cx="360040" cy="2160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GB" sz="1050" dirty="0"/>
        </a:p>
      </cdr:txBody>
    </cdr:sp>
  </cdr:relSizeAnchor>
</c:userShapes>
</file>

<file path=ppt/drawings/drawing2.xml><?xml version="1.0" encoding="utf-8"?>
<c:userShapes xmlns:c="http://schemas.openxmlformats.org/drawingml/2006/chart">
  <cdr:relSizeAnchor xmlns:cdr="http://schemas.openxmlformats.org/drawingml/2006/chartDrawing">
    <cdr:from>
      <cdr:x>0.77588</cdr:x>
      <cdr:y>0.18958</cdr:y>
    </cdr:from>
    <cdr:to>
      <cdr:x>0.87324</cdr:x>
      <cdr:y>0.295</cdr:y>
    </cdr:to>
    <cdr:sp macro="" textlink="">
      <cdr:nvSpPr>
        <cdr:cNvPr id="2" name="TextBox 1"/>
        <cdr:cNvSpPr txBox="1"/>
      </cdr:nvSpPr>
      <cdr:spPr>
        <a:xfrm xmlns:a="http://schemas.openxmlformats.org/drawingml/2006/main">
          <a:off x="3442765" y="517959"/>
          <a:ext cx="432048"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0.78369</cdr:x>
      <cdr:y>0.21655</cdr:y>
    </cdr:from>
    <cdr:to>
      <cdr:x>0.86483</cdr:x>
      <cdr:y>0.29561</cdr:y>
    </cdr:to>
    <cdr:sp macro="" textlink="">
      <cdr:nvSpPr>
        <cdr:cNvPr id="4" name="TextBox 3"/>
        <cdr:cNvSpPr txBox="1"/>
      </cdr:nvSpPr>
      <cdr:spPr>
        <a:xfrm xmlns:a="http://schemas.openxmlformats.org/drawingml/2006/main">
          <a:off x="3477448" y="591646"/>
          <a:ext cx="360040"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050" dirty="0"/>
        </a:p>
      </cdr:txBody>
    </cdr:sp>
  </cdr:relSizeAnchor>
  <cdr:relSizeAnchor xmlns:cdr="http://schemas.openxmlformats.org/drawingml/2006/chartDrawing">
    <cdr:from>
      <cdr:x>0.79514</cdr:x>
      <cdr:y>0.23514</cdr:y>
    </cdr:from>
    <cdr:to>
      <cdr:x>0.87628</cdr:x>
      <cdr:y>0.31421</cdr:y>
    </cdr:to>
    <cdr:sp macro="" textlink="">
      <cdr:nvSpPr>
        <cdr:cNvPr id="5" name="TextBox 1"/>
        <cdr:cNvSpPr txBox="1"/>
      </cdr:nvSpPr>
      <cdr:spPr>
        <a:xfrm xmlns:a="http://schemas.openxmlformats.org/drawingml/2006/main">
          <a:off x="3528248" y="642446"/>
          <a:ext cx="360040" cy="2160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GB" sz="1050" dirty="0"/>
        </a:p>
      </cdr:txBody>
    </cdr:sp>
  </cdr:relSizeAnchor>
</c:userShapes>
</file>

<file path=ppt/drawings/drawing3.xml><?xml version="1.0" encoding="utf-8"?>
<c:userShapes xmlns:c="http://schemas.openxmlformats.org/drawingml/2006/chart">
  <cdr:relSizeAnchor xmlns:cdr="http://schemas.openxmlformats.org/drawingml/2006/chartDrawing">
    <cdr:from>
      <cdr:x>0.77588</cdr:x>
      <cdr:y>0.18958</cdr:y>
    </cdr:from>
    <cdr:to>
      <cdr:x>0.87324</cdr:x>
      <cdr:y>0.295</cdr:y>
    </cdr:to>
    <cdr:sp macro="" textlink="">
      <cdr:nvSpPr>
        <cdr:cNvPr id="2" name="TextBox 1"/>
        <cdr:cNvSpPr txBox="1"/>
      </cdr:nvSpPr>
      <cdr:spPr>
        <a:xfrm xmlns:a="http://schemas.openxmlformats.org/drawingml/2006/main">
          <a:off x="3442765" y="517959"/>
          <a:ext cx="432048"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0.78369</cdr:x>
      <cdr:y>0.21655</cdr:y>
    </cdr:from>
    <cdr:to>
      <cdr:x>0.86483</cdr:x>
      <cdr:y>0.29561</cdr:y>
    </cdr:to>
    <cdr:sp macro="" textlink="">
      <cdr:nvSpPr>
        <cdr:cNvPr id="4" name="TextBox 3"/>
        <cdr:cNvSpPr txBox="1"/>
      </cdr:nvSpPr>
      <cdr:spPr>
        <a:xfrm xmlns:a="http://schemas.openxmlformats.org/drawingml/2006/main">
          <a:off x="3477448" y="591646"/>
          <a:ext cx="360040"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050" dirty="0"/>
        </a:p>
      </cdr:txBody>
    </cdr:sp>
  </cdr:relSizeAnchor>
  <cdr:relSizeAnchor xmlns:cdr="http://schemas.openxmlformats.org/drawingml/2006/chartDrawing">
    <cdr:from>
      <cdr:x>0.79514</cdr:x>
      <cdr:y>0.23514</cdr:y>
    </cdr:from>
    <cdr:to>
      <cdr:x>0.87628</cdr:x>
      <cdr:y>0.31421</cdr:y>
    </cdr:to>
    <cdr:sp macro="" textlink="">
      <cdr:nvSpPr>
        <cdr:cNvPr id="5" name="TextBox 1"/>
        <cdr:cNvSpPr txBox="1"/>
      </cdr:nvSpPr>
      <cdr:spPr>
        <a:xfrm xmlns:a="http://schemas.openxmlformats.org/drawingml/2006/main">
          <a:off x="3528248" y="642446"/>
          <a:ext cx="360040" cy="2160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GB" sz="1050" dirty="0"/>
        </a:p>
      </cdr:txBody>
    </cdr:sp>
  </cdr:relSizeAnchor>
</c:userShapes>
</file>

<file path=ppt/drawings/drawing4.xml><?xml version="1.0" encoding="utf-8"?>
<c:userShapes xmlns:c="http://schemas.openxmlformats.org/drawingml/2006/chart">
  <cdr:relSizeAnchor xmlns:cdr="http://schemas.openxmlformats.org/drawingml/2006/chartDrawing">
    <cdr:from>
      <cdr:x>0.77588</cdr:x>
      <cdr:y>0.18958</cdr:y>
    </cdr:from>
    <cdr:to>
      <cdr:x>0.87324</cdr:x>
      <cdr:y>0.295</cdr:y>
    </cdr:to>
    <cdr:sp macro="" textlink="">
      <cdr:nvSpPr>
        <cdr:cNvPr id="2" name="TextBox 1"/>
        <cdr:cNvSpPr txBox="1"/>
      </cdr:nvSpPr>
      <cdr:spPr>
        <a:xfrm xmlns:a="http://schemas.openxmlformats.org/drawingml/2006/main">
          <a:off x="3442765" y="517959"/>
          <a:ext cx="432048"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0.78369</cdr:x>
      <cdr:y>0.21655</cdr:y>
    </cdr:from>
    <cdr:to>
      <cdr:x>0.86483</cdr:x>
      <cdr:y>0.29561</cdr:y>
    </cdr:to>
    <cdr:sp macro="" textlink="">
      <cdr:nvSpPr>
        <cdr:cNvPr id="4" name="TextBox 3"/>
        <cdr:cNvSpPr txBox="1"/>
      </cdr:nvSpPr>
      <cdr:spPr>
        <a:xfrm xmlns:a="http://schemas.openxmlformats.org/drawingml/2006/main">
          <a:off x="3477448" y="591646"/>
          <a:ext cx="360040"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050" dirty="0"/>
        </a:p>
      </cdr:txBody>
    </cdr:sp>
  </cdr:relSizeAnchor>
  <cdr:relSizeAnchor xmlns:cdr="http://schemas.openxmlformats.org/drawingml/2006/chartDrawing">
    <cdr:from>
      <cdr:x>0.79514</cdr:x>
      <cdr:y>0.23514</cdr:y>
    </cdr:from>
    <cdr:to>
      <cdr:x>0.87628</cdr:x>
      <cdr:y>0.31421</cdr:y>
    </cdr:to>
    <cdr:sp macro="" textlink="">
      <cdr:nvSpPr>
        <cdr:cNvPr id="5" name="TextBox 1"/>
        <cdr:cNvSpPr txBox="1"/>
      </cdr:nvSpPr>
      <cdr:spPr>
        <a:xfrm xmlns:a="http://schemas.openxmlformats.org/drawingml/2006/main">
          <a:off x="3528248" y="642446"/>
          <a:ext cx="360040" cy="2160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GB" sz="1050" dirty="0"/>
        </a:p>
      </cdr:txBody>
    </cdr:sp>
  </cdr:relSizeAnchor>
</c:userShapes>
</file>

<file path=ppt/drawings/drawing5.xml><?xml version="1.0" encoding="utf-8"?>
<c:userShapes xmlns:c="http://schemas.openxmlformats.org/drawingml/2006/chart">
  <cdr:relSizeAnchor xmlns:cdr="http://schemas.openxmlformats.org/drawingml/2006/chartDrawing">
    <cdr:from>
      <cdr:x>0.77588</cdr:x>
      <cdr:y>0.18958</cdr:y>
    </cdr:from>
    <cdr:to>
      <cdr:x>0.87324</cdr:x>
      <cdr:y>0.295</cdr:y>
    </cdr:to>
    <cdr:sp macro="" textlink="">
      <cdr:nvSpPr>
        <cdr:cNvPr id="2" name="TextBox 1"/>
        <cdr:cNvSpPr txBox="1"/>
      </cdr:nvSpPr>
      <cdr:spPr>
        <a:xfrm xmlns:a="http://schemas.openxmlformats.org/drawingml/2006/main">
          <a:off x="3442765" y="517959"/>
          <a:ext cx="432048"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0.78369</cdr:x>
      <cdr:y>0.21655</cdr:y>
    </cdr:from>
    <cdr:to>
      <cdr:x>0.86483</cdr:x>
      <cdr:y>0.29561</cdr:y>
    </cdr:to>
    <cdr:sp macro="" textlink="">
      <cdr:nvSpPr>
        <cdr:cNvPr id="4" name="TextBox 3"/>
        <cdr:cNvSpPr txBox="1"/>
      </cdr:nvSpPr>
      <cdr:spPr>
        <a:xfrm xmlns:a="http://schemas.openxmlformats.org/drawingml/2006/main">
          <a:off x="3477448" y="591646"/>
          <a:ext cx="360040"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050" dirty="0"/>
        </a:p>
      </cdr:txBody>
    </cdr:sp>
  </cdr:relSizeAnchor>
</c:userShapes>
</file>

<file path=ppt/drawings/drawing6.xml><?xml version="1.0" encoding="utf-8"?>
<c:userShapes xmlns:c="http://schemas.openxmlformats.org/drawingml/2006/chart">
  <cdr:relSizeAnchor xmlns:cdr="http://schemas.openxmlformats.org/drawingml/2006/chartDrawing">
    <cdr:from>
      <cdr:x>0.77588</cdr:x>
      <cdr:y>0.18958</cdr:y>
    </cdr:from>
    <cdr:to>
      <cdr:x>0.87324</cdr:x>
      <cdr:y>0.295</cdr:y>
    </cdr:to>
    <cdr:sp macro="" textlink="">
      <cdr:nvSpPr>
        <cdr:cNvPr id="2" name="TextBox 1"/>
        <cdr:cNvSpPr txBox="1"/>
      </cdr:nvSpPr>
      <cdr:spPr>
        <a:xfrm xmlns:a="http://schemas.openxmlformats.org/drawingml/2006/main">
          <a:off x="3442765" y="517959"/>
          <a:ext cx="432048"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0.78369</cdr:x>
      <cdr:y>0.21655</cdr:y>
    </cdr:from>
    <cdr:to>
      <cdr:x>0.86483</cdr:x>
      <cdr:y>0.29561</cdr:y>
    </cdr:to>
    <cdr:sp macro="" textlink="">
      <cdr:nvSpPr>
        <cdr:cNvPr id="4" name="TextBox 3"/>
        <cdr:cNvSpPr txBox="1"/>
      </cdr:nvSpPr>
      <cdr:spPr>
        <a:xfrm xmlns:a="http://schemas.openxmlformats.org/drawingml/2006/main">
          <a:off x="3477448" y="591646"/>
          <a:ext cx="360040"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05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1"/>
            <a:ext cx="2946400" cy="496332"/>
          </a:xfrm>
          <a:prstGeom prst="rect">
            <a:avLst/>
          </a:prstGeom>
        </p:spPr>
        <p:txBody>
          <a:bodyPr vert="horz" lIns="91440" tIns="45720" rIns="91440" bIns="45720" rtlCol="0"/>
          <a:lstStyle>
            <a:lvl1pPr algn="r">
              <a:defRPr sz="1200"/>
            </a:lvl1pPr>
          </a:lstStyle>
          <a:p>
            <a:fld id="{CF2DE43B-B67F-4B9A-A5CB-9D561A5CB5D9}" type="datetimeFigureOut">
              <a:rPr lang="en-GB" smtClean="0"/>
              <a:t>26/04/2018</a:t>
            </a:fld>
            <a:endParaRPr lang="en-GB"/>
          </a:p>
        </p:txBody>
      </p:sp>
      <p:sp>
        <p:nvSpPr>
          <p:cNvPr id="4" name="Footer Placeholder 3"/>
          <p:cNvSpPr>
            <a:spLocks noGrp="1"/>
          </p:cNvSpPr>
          <p:nvPr>
            <p:ph type="ftr" sz="quarter" idx="2"/>
          </p:nvPr>
        </p:nvSpPr>
        <p:spPr>
          <a:xfrm>
            <a:off x="0" y="9428712"/>
            <a:ext cx="2946400"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712"/>
            <a:ext cx="2946400" cy="496332"/>
          </a:xfrm>
          <a:prstGeom prst="rect">
            <a:avLst/>
          </a:prstGeom>
        </p:spPr>
        <p:txBody>
          <a:bodyPr vert="horz" lIns="91440" tIns="45720" rIns="91440" bIns="45720" rtlCol="0" anchor="b"/>
          <a:lstStyle>
            <a:lvl1pPr algn="r">
              <a:defRPr sz="1200"/>
            </a:lvl1pPr>
          </a:lstStyle>
          <a:p>
            <a:fld id="{98EB8C56-83A8-49FE-9763-E7DD1726AB0B}" type="slidenum">
              <a:rPr lang="en-GB" smtClean="0"/>
              <a:t>‹#›</a:t>
            </a:fld>
            <a:endParaRPr lang="en-GB"/>
          </a:p>
        </p:txBody>
      </p:sp>
    </p:spTree>
    <p:extLst>
      <p:ext uri="{BB962C8B-B14F-4D97-AF65-F5344CB8AC3E}">
        <p14:creationId xmlns:p14="http://schemas.microsoft.com/office/powerpoint/2010/main" val="2575505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6" y="1"/>
            <a:ext cx="2945659" cy="496332"/>
          </a:xfrm>
          <a:prstGeom prst="rect">
            <a:avLst/>
          </a:prstGeom>
        </p:spPr>
        <p:txBody>
          <a:bodyPr vert="horz" lIns="91440" tIns="45720" rIns="91440" bIns="45720" rtlCol="0"/>
          <a:lstStyle>
            <a:lvl1pPr algn="r">
              <a:defRPr sz="1200"/>
            </a:lvl1pPr>
          </a:lstStyle>
          <a:p>
            <a:fld id="{73784E3E-96C7-431B-A004-B6EC485B1A19}" type="datetimeFigureOut">
              <a:rPr lang="en-GB" smtClean="0"/>
              <a:t>26/04/2018</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4"/>
            <a:ext cx="5438140" cy="44669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428585"/>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6" y="9428585"/>
            <a:ext cx="2945659" cy="496332"/>
          </a:xfrm>
          <a:prstGeom prst="rect">
            <a:avLst/>
          </a:prstGeom>
        </p:spPr>
        <p:txBody>
          <a:bodyPr vert="horz" lIns="91440" tIns="45720" rIns="91440" bIns="45720" rtlCol="0" anchor="b"/>
          <a:lstStyle>
            <a:lvl1pPr algn="r">
              <a:defRPr sz="1200"/>
            </a:lvl1pPr>
          </a:lstStyle>
          <a:p>
            <a:fld id="{D513D024-311C-4172-9199-E97918B8F3EE}" type="slidenum">
              <a:rPr lang="en-GB" smtClean="0"/>
              <a:t>‹#›</a:t>
            </a:fld>
            <a:endParaRPr lang="en-GB"/>
          </a:p>
        </p:txBody>
      </p:sp>
    </p:spTree>
    <p:extLst>
      <p:ext uri="{BB962C8B-B14F-4D97-AF65-F5344CB8AC3E}">
        <p14:creationId xmlns:p14="http://schemas.microsoft.com/office/powerpoint/2010/main" val="317466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txBox="1">
            <a:spLocks noGrp="1" noChangeArrowheads="1"/>
          </p:cNvSpPr>
          <p:nvPr/>
        </p:nvSpPr>
        <p:spPr bwMode="auto">
          <a:xfrm>
            <a:off x="3850446" y="9428586"/>
            <a:ext cx="2945659" cy="496332"/>
          </a:xfrm>
          <a:prstGeom prst="rect">
            <a:avLst/>
          </a:prstGeom>
          <a:noFill/>
          <a:ln w="9525">
            <a:noFill/>
            <a:miter lim="800000"/>
            <a:headEnd/>
            <a:tailEnd/>
          </a:ln>
        </p:spPr>
        <p:txBody>
          <a:bodyPr anchor="b"/>
          <a:lstStyle/>
          <a:p>
            <a:pPr algn="r" fontAlgn="base">
              <a:spcBef>
                <a:spcPct val="0"/>
              </a:spcBef>
              <a:spcAft>
                <a:spcPct val="0"/>
              </a:spcAft>
            </a:pPr>
            <a:fld id="{B77CA27E-8E96-446F-8285-A8F1B0FA8B41}" type="slidenum">
              <a:rPr lang="en-US" sz="1200">
                <a:solidFill>
                  <a:prstClr val="black"/>
                </a:solidFill>
                <a:latin typeface="Arial" charset="0"/>
              </a:rPr>
              <a:pPr algn="r" fontAlgn="base">
                <a:spcBef>
                  <a:spcPct val="0"/>
                </a:spcBef>
                <a:spcAft>
                  <a:spcPct val="0"/>
                </a:spcAft>
              </a:pPr>
              <a:t>1</a:t>
            </a:fld>
            <a:endParaRPr lang="en-US" sz="1200">
              <a:solidFill>
                <a:prstClr val="black"/>
              </a:solidFill>
              <a:latin typeface="Arial" charset="0"/>
            </a:endParaRPr>
          </a:p>
        </p:txBody>
      </p:sp>
      <p:sp>
        <p:nvSpPr>
          <p:cNvPr id="5123" name="Rectangle 2"/>
          <p:cNvSpPr txBox="1">
            <a:spLocks noGrp="1" noChangeArrowheads="1"/>
          </p:cNvSpPr>
          <p:nvPr/>
        </p:nvSpPr>
        <p:spPr bwMode="auto">
          <a:xfrm>
            <a:off x="3398843" y="427398"/>
            <a:ext cx="2945659" cy="234379"/>
          </a:xfrm>
          <a:prstGeom prst="rect">
            <a:avLst/>
          </a:prstGeom>
          <a:noFill/>
          <a:ln w="9525">
            <a:noFill/>
            <a:miter lim="800000"/>
            <a:headEnd/>
            <a:tailEnd/>
          </a:ln>
        </p:spPr>
        <p:txBody>
          <a:bodyPr lIns="0" tIns="0" rIns="0" bIns="0"/>
          <a:lstStyle/>
          <a:p>
            <a:pPr fontAlgn="base">
              <a:spcBef>
                <a:spcPct val="0"/>
              </a:spcBef>
              <a:spcAft>
                <a:spcPct val="0"/>
              </a:spcAft>
            </a:pPr>
            <a:r>
              <a:rPr lang="en-US" sz="1300" b="1">
                <a:solidFill>
                  <a:prstClr val="black"/>
                </a:solidFill>
                <a:latin typeface="Arial" charset="0"/>
              </a:rPr>
              <a:t>Header: Relation</a:t>
            </a:r>
          </a:p>
        </p:txBody>
      </p:sp>
      <p:sp>
        <p:nvSpPr>
          <p:cNvPr id="5124" name="Rectangle 3"/>
          <p:cNvSpPr txBox="1">
            <a:spLocks noGrp="1" noChangeArrowheads="1"/>
          </p:cNvSpPr>
          <p:nvPr/>
        </p:nvSpPr>
        <p:spPr bwMode="auto">
          <a:xfrm>
            <a:off x="3398843" y="1237385"/>
            <a:ext cx="1359535" cy="234379"/>
          </a:xfrm>
          <a:prstGeom prst="rect">
            <a:avLst/>
          </a:prstGeom>
          <a:noFill/>
          <a:ln w="9525">
            <a:noFill/>
            <a:miter lim="800000"/>
            <a:headEnd/>
            <a:tailEnd/>
          </a:ln>
        </p:spPr>
        <p:txBody>
          <a:bodyPr lIns="0" rIns="0"/>
          <a:lstStyle/>
          <a:p>
            <a:pPr fontAlgn="base">
              <a:spcBef>
                <a:spcPct val="0"/>
              </a:spcBef>
              <a:spcAft>
                <a:spcPct val="0"/>
              </a:spcAft>
            </a:pPr>
            <a:r>
              <a:rPr lang="en-US" sz="900">
                <a:solidFill>
                  <a:prstClr val="black"/>
                </a:solidFill>
                <a:latin typeface="Arial" charset="0"/>
              </a:rPr>
              <a:t>2004-02-04</a:t>
            </a:r>
          </a:p>
        </p:txBody>
      </p:sp>
      <p:sp>
        <p:nvSpPr>
          <p:cNvPr id="5125" name="Rectangle 6"/>
          <p:cNvSpPr txBox="1">
            <a:spLocks noGrp="1" noChangeArrowheads="1"/>
          </p:cNvSpPr>
          <p:nvPr/>
        </p:nvSpPr>
        <p:spPr bwMode="auto">
          <a:xfrm>
            <a:off x="3398843" y="675565"/>
            <a:ext cx="2945659" cy="317101"/>
          </a:xfrm>
          <a:prstGeom prst="rect">
            <a:avLst/>
          </a:prstGeom>
          <a:noFill/>
          <a:ln w="9525">
            <a:noFill/>
            <a:miter lim="800000"/>
            <a:headEnd/>
            <a:tailEnd/>
          </a:ln>
        </p:spPr>
        <p:txBody>
          <a:bodyPr lIns="0" tIns="0" rIns="0" bIns="0"/>
          <a:lstStyle/>
          <a:p>
            <a:pPr fontAlgn="base">
              <a:spcBef>
                <a:spcPct val="0"/>
              </a:spcBef>
              <a:spcAft>
                <a:spcPct val="0"/>
              </a:spcAft>
            </a:pPr>
            <a:r>
              <a:rPr lang="en-US" sz="1100" b="1" dirty="0">
                <a:solidFill>
                  <a:prstClr val="black"/>
                </a:solidFill>
                <a:latin typeface="Arial" charset="0"/>
              </a:rPr>
              <a:t>Internal/</a:t>
            </a:r>
            <a:r>
              <a:rPr lang="en-US" sz="1100" b="1" dirty="0" err="1">
                <a:solidFill>
                  <a:prstClr val="black"/>
                </a:solidFill>
                <a:latin typeface="Arial" charset="0"/>
              </a:rPr>
              <a:t>Identier</a:t>
            </a:r>
            <a:r>
              <a:rPr lang="en-US" sz="1100" b="1" dirty="0">
                <a:solidFill>
                  <a:prstClr val="black"/>
                </a:solidFill>
                <a:latin typeface="Arial" charset="0"/>
              </a:rPr>
              <a:t>/File name</a:t>
            </a:r>
          </a:p>
        </p:txBody>
      </p:sp>
      <p:sp>
        <p:nvSpPr>
          <p:cNvPr id="5126" name="Rectangle 51"/>
          <p:cNvSpPr txBox="1">
            <a:spLocks noGrp="1" noChangeArrowheads="1"/>
          </p:cNvSpPr>
          <p:nvPr/>
        </p:nvSpPr>
        <p:spPr bwMode="auto">
          <a:xfrm>
            <a:off x="4984962" y="1237385"/>
            <a:ext cx="528708" cy="234379"/>
          </a:xfrm>
          <a:prstGeom prst="rect">
            <a:avLst/>
          </a:prstGeom>
          <a:noFill/>
          <a:ln w="9525">
            <a:noFill/>
            <a:miter lim="800000"/>
            <a:headEnd/>
            <a:tailEnd/>
          </a:ln>
        </p:spPr>
        <p:txBody>
          <a:bodyPr lIns="0" rIns="0"/>
          <a:lstStyle/>
          <a:p>
            <a:pPr fontAlgn="base">
              <a:spcBef>
                <a:spcPct val="0"/>
              </a:spcBef>
              <a:spcAft>
                <a:spcPct val="0"/>
              </a:spcAft>
            </a:pPr>
            <a:fld id="{767D33C7-A11B-4332-A3CE-5A9CCCEAB3AA}" type="slidenum">
              <a:rPr lang="en-US" sz="900">
                <a:solidFill>
                  <a:prstClr val="black"/>
                </a:solidFill>
                <a:latin typeface="Arial" charset="0"/>
              </a:rPr>
              <a:pPr fontAlgn="base">
                <a:spcBef>
                  <a:spcPct val="0"/>
                </a:spcBef>
                <a:spcAft>
                  <a:spcPct val="0"/>
                </a:spcAft>
              </a:pPr>
              <a:t>1</a:t>
            </a:fld>
            <a:endParaRPr lang="en-US" sz="900">
              <a:solidFill>
                <a:prstClr val="black"/>
              </a:solidFill>
              <a:latin typeface="Arial" charset="0"/>
            </a:endParaRPr>
          </a:p>
        </p:txBody>
      </p:sp>
      <p:sp>
        <p:nvSpPr>
          <p:cNvPr id="5127" name="Rectangle 4"/>
          <p:cNvSpPr>
            <a:spLocks noGrp="1" noRot="1" noChangeAspect="1" noChangeArrowheads="1" noTextEdit="1"/>
          </p:cNvSpPr>
          <p:nvPr>
            <p:ph type="sldImg"/>
          </p:nvPr>
        </p:nvSpPr>
        <p:spPr>
          <a:xfrm>
            <a:off x="993775" y="1738313"/>
            <a:ext cx="4960938" cy="3721100"/>
          </a:xfrm>
          <a:ln/>
        </p:spPr>
      </p:sp>
      <p:sp>
        <p:nvSpPr>
          <p:cNvPr id="5128" name="Rectangle 5"/>
          <p:cNvSpPr>
            <a:spLocks noGrp="1" noChangeArrowheads="1"/>
          </p:cNvSpPr>
          <p:nvPr>
            <p:ph type="body" idx="1"/>
          </p:nvPr>
        </p:nvSpPr>
        <p:spPr>
          <a:xfrm>
            <a:off x="1208482" y="5542376"/>
            <a:ext cx="4531783" cy="4053377"/>
          </a:xfrm>
        </p:spPr>
        <p:txBody>
          <a:bodyPr/>
          <a:lstStyle/>
          <a:p>
            <a:pPr eaLnBrk="1" hangingPunct="1"/>
            <a:endParaRPr lang="en-US"/>
          </a:p>
        </p:txBody>
      </p:sp>
    </p:spTree>
    <p:extLst>
      <p:ext uri="{BB962C8B-B14F-4D97-AF65-F5344CB8AC3E}">
        <p14:creationId xmlns:p14="http://schemas.microsoft.com/office/powerpoint/2010/main" val="3657173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txBox="1">
            <a:spLocks noGrp="1" noChangeArrowheads="1"/>
          </p:cNvSpPr>
          <p:nvPr/>
        </p:nvSpPr>
        <p:spPr bwMode="auto">
          <a:xfrm>
            <a:off x="3850446" y="9428586"/>
            <a:ext cx="2945659" cy="496332"/>
          </a:xfrm>
          <a:prstGeom prst="rect">
            <a:avLst/>
          </a:prstGeom>
          <a:noFill/>
          <a:ln w="9525">
            <a:noFill/>
            <a:miter lim="800000"/>
            <a:headEnd/>
            <a:tailEnd/>
          </a:ln>
        </p:spPr>
        <p:txBody>
          <a:bodyPr anchor="b"/>
          <a:lstStyle/>
          <a:p>
            <a:pPr algn="r" fontAlgn="base">
              <a:spcBef>
                <a:spcPct val="0"/>
              </a:spcBef>
              <a:spcAft>
                <a:spcPct val="0"/>
              </a:spcAft>
            </a:pPr>
            <a:fld id="{B77CA27E-8E96-446F-8285-A8F1B0FA8B41}" type="slidenum">
              <a:rPr lang="en-US" sz="1200">
                <a:solidFill>
                  <a:prstClr val="black"/>
                </a:solidFill>
                <a:latin typeface="Arial" charset="0"/>
              </a:rPr>
              <a:pPr algn="r" fontAlgn="base">
                <a:spcBef>
                  <a:spcPct val="0"/>
                </a:spcBef>
                <a:spcAft>
                  <a:spcPct val="0"/>
                </a:spcAft>
              </a:pPr>
              <a:t>6</a:t>
            </a:fld>
            <a:endParaRPr lang="en-US" sz="1200">
              <a:solidFill>
                <a:prstClr val="black"/>
              </a:solidFill>
              <a:latin typeface="Arial" charset="0"/>
            </a:endParaRPr>
          </a:p>
        </p:txBody>
      </p:sp>
      <p:sp>
        <p:nvSpPr>
          <p:cNvPr id="5123" name="Rectangle 2"/>
          <p:cNvSpPr txBox="1">
            <a:spLocks noGrp="1" noChangeArrowheads="1"/>
          </p:cNvSpPr>
          <p:nvPr/>
        </p:nvSpPr>
        <p:spPr bwMode="auto">
          <a:xfrm>
            <a:off x="3398843" y="427398"/>
            <a:ext cx="2945659" cy="234379"/>
          </a:xfrm>
          <a:prstGeom prst="rect">
            <a:avLst/>
          </a:prstGeom>
          <a:noFill/>
          <a:ln w="9525">
            <a:noFill/>
            <a:miter lim="800000"/>
            <a:headEnd/>
            <a:tailEnd/>
          </a:ln>
        </p:spPr>
        <p:txBody>
          <a:bodyPr lIns="0" tIns="0" rIns="0" bIns="0"/>
          <a:lstStyle/>
          <a:p>
            <a:pPr fontAlgn="base">
              <a:spcBef>
                <a:spcPct val="0"/>
              </a:spcBef>
              <a:spcAft>
                <a:spcPct val="0"/>
              </a:spcAft>
            </a:pPr>
            <a:r>
              <a:rPr lang="en-US" sz="1300" b="1">
                <a:solidFill>
                  <a:prstClr val="black"/>
                </a:solidFill>
                <a:latin typeface="Arial" charset="0"/>
              </a:rPr>
              <a:t>Header: Relation</a:t>
            </a:r>
          </a:p>
        </p:txBody>
      </p:sp>
      <p:sp>
        <p:nvSpPr>
          <p:cNvPr id="5124" name="Rectangle 3"/>
          <p:cNvSpPr txBox="1">
            <a:spLocks noGrp="1" noChangeArrowheads="1"/>
          </p:cNvSpPr>
          <p:nvPr/>
        </p:nvSpPr>
        <p:spPr bwMode="auto">
          <a:xfrm>
            <a:off x="3398843" y="1237385"/>
            <a:ext cx="1359535" cy="234379"/>
          </a:xfrm>
          <a:prstGeom prst="rect">
            <a:avLst/>
          </a:prstGeom>
          <a:noFill/>
          <a:ln w="9525">
            <a:noFill/>
            <a:miter lim="800000"/>
            <a:headEnd/>
            <a:tailEnd/>
          </a:ln>
        </p:spPr>
        <p:txBody>
          <a:bodyPr lIns="0" rIns="0"/>
          <a:lstStyle/>
          <a:p>
            <a:pPr fontAlgn="base">
              <a:spcBef>
                <a:spcPct val="0"/>
              </a:spcBef>
              <a:spcAft>
                <a:spcPct val="0"/>
              </a:spcAft>
            </a:pPr>
            <a:r>
              <a:rPr lang="en-US" sz="900">
                <a:solidFill>
                  <a:prstClr val="black"/>
                </a:solidFill>
                <a:latin typeface="Arial" charset="0"/>
              </a:rPr>
              <a:t>2004-02-04</a:t>
            </a:r>
          </a:p>
        </p:txBody>
      </p:sp>
      <p:sp>
        <p:nvSpPr>
          <p:cNvPr id="5125" name="Rectangle 6"/>
          <p:cNvSpPr txBox="1">
            <a:spLocks noGrp="1" noChangeArrowheads="1"/>
          </p:cNvSpPr>
          <p:nvPr/>
        </p:nvSpPr>
        <p:spPr bwMode="auto">
          <a:xfrm>
            <a:off x="3398843" y="675565"/>
            <a:ext cx="2945659" cy="317101"/>
          </a:xfrm>
          <a:prstGeom prst="rect">
            <a:avLst/>
          </a:prstGeom>
          <a:noFill/>
          <a:ln w="9525">
            <a:noFill/>
            <a:miter lim="800000"/>
            <a:headEnd/>
            <a:tailEnd/>
          </a:ln>
        </p:spPr>
        <p:txBody>
          <a:bodyPr lIns="0" tIns="0" rIns="0" bIns="0"/>
          <a:lstStyle/>
          <a:p>
            <a:pPr fontAlgn="base">
              <a:spcBef>
                <a:spcPct val="0"/>
              </a:spcBef>
              <a:spcAft>
                <a:spcPct val="0"/>
              </a:spcAft>
            </a:pPr>
            <a:r>
              <a:rPr lang="en-US" sz="1100" b="1" dirty="0">
                <a:solidFill>
                  <a:prstClr val="black"/>
                </a:solidFill>
                <a:latin typeface="Arial" charset="0"/>
              </a:rPr>
              <a:t>Internal/</a:t>
            </a:r>
            <a:r>
              <a:rPr lang="en-US" sz="1100" b="1" dirty="0" err="1">
                <a:solidFill>
                  <a:prstClr val="black"/>
                </a:solidFill>
                <a:latin typeface="Arial" charset="0"/>
              </a:rPr>
              <a:t>Identier</a:t>
            </a:r>
            <a:r>
              <a:rPr lang="en-US" sz="1100" b="1" dirty="0">
                <a:solidFill>
                  <a:prstClr val="black"/>
                </a:solidFill>
                <a:latin typeface="Arial" charset="0"/>
              </a:rPr>
              <a:t>/File name</a:t>
            </a:r>
          </a:p>
        </p:txBody>
      </p:sp>
      <p:sp>
        <p:nvSpPr>
          <p:cNvPr id="5126" name="Rectangle 51"/>
          <p:cNvSpPr txBox="1">
            <a:spLocks noGrp="1" noChangeArrowheads="1"/>
          </p:cNvSpPr>
          <p:nvPr/>
        </p:nvSpPr>
        <p:spPr bwMode="auto">
          <a:xfrm>
            <a:off x="4984962" y="1237385"/>
            <a:ext cx="528708" cy="234379"/>
          </a:xfrm>
          <a:prstGeom prst="rect">
            <a:avLst/>
          </a:prstGeom>
          <a:noFill/>
          <a:ln w="9525">
            <a:noFill/>
            <a:miter lim="800000"/>
            <a:headEnd/>
            <a:tailEnd/>
          </a:ln>
        </p:spPr>
        <p:txBody>
          <a:bodyPr lIns="0" rIns="0"/>
          <a:lstStyle/>
          <a:p>
            <a:pPr fontAlgn="base">
              <a:spcBef>
                <a:spcPct val="0"/>
              </a:spcBef>
              <a:spcAft>
                <a:spcPct val="0"/>
              </a:spcAft>
            </a:pPr>
            <a:fld id="{767D33C7-A11B-4332-A3CE-5A9CCCEAB3AA}" type="slidenum">
              <a:rPr lang="en-US" sz="900">
                <a:solidFill>
                  <a:prstClr val="black"/>
                </a:solidFill>
                <a:latin typeface="Arial" charset="0"/>
              </a:rPr>
              <a:pPr fontAlgn="base">
                <a:spcBef>
                  <a:spcPct val="0"/>
                </a:spcBef>
                <a:spcAft>
                  <a:spcPct val="0"/>
                </a:spcAft>
              </a:pPr>
              <a:t>6</a:t>
            </a:fld>
            <a:endParaRPr lang="en-US" sz="900">
              <a:solidFill>
                <a:prstClr val="black"/>
              </a:solidFill>
              <a:latin typeface="Arial" charset="0"/>
            </a:endParaRPr>
          </a:p>
        </p:txBody>
      </p:sp>
      <p:sp>
        <p:nvSpPr>
          <p:cNvPr id="5127" name="Rectangle 4"/>
          <p:cNvSpPr>
            <a:spLocks noGrp="1" noRot="1" noChangeAspect="1" noChangeArrowheads="1" noTextEdit="1"/>
          </p:cNvSpPr>
          <p:nvPr>
            <p:ph type="sldImg"/>
          </p:nvPr>
        </p:nvSpPr>
        <p:spPr>
          <a:xfrm>
            <a:off x="993775" y="1738313"/>
            <a:ext cx="4960938" cy="3721100"/>
          </a:xfrm>
          <a:ln/>
        </p:spPr>
      </p:sp>
      <p:sp>
        <p:nvSpPr>
          <p:cNvPr id="5128" name="Rectangle 5"/>
          <p:cNvSpPr>
            <a:spLocks noGrp="1" noChangeArrowheads="1"/>
          </p:cNvSpPr>
          <p:nvPr>
            <p:ph type="body" idx="1"/>
          </p:nvPr>
        </p:nvSpPr>
        <p:spPr>
          <a:xfrm>
            <a:off x="1208482" y="5542376"/>
            <a:ext cx="4531783" cy="4053377"/>
          </a:xfrm>
        </p:spPr>
        <p:txBody>
          <a:bodyPr/>
          <a:lstStyle/>
          <a:p>
            <a:pPr eaLnBrk="1" hangingPunct="1"/>
            <a:endParaRPr lang="en-US"/>
          </a:p>
        </p:txBody>
      </p:sp>
    </p:spTree>
    <p:extLst>
      <p:ext uri="{BB962C8B-B14F-4D97-AF65-F5344CB8AC3E}">
        <p14:creationId xmlns:p14="http://schemas.microsoft.com/office/powerpoint/2010/main" val="3617299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txBox="1">
            <a:spLocks noGrp="1" noChangeArrowheads="1"/>
          </p:cNvSpPr>
          <p:nvPr/>
        </p:nvSpPr>
        <p:spPr bwMode="auto">
          <a:xfrm>
            <a:off x="3850446" y="9428586"/>
            <a:ext cx="2945659" cy="496332"/>
          </a:xfrm>
          <a:prstGeom prst="rect">
            <a:avLst/>
          </a:prstGeom>
          <a:noFill/>
          <a:ln w="9525">
            <a:noFill/>
            <a:miter lim="800000"/>
            <a:headEnd/>
            <a:tailEnd/>
          </a:ln>
        </p:spPr>
        <p:txBody>
          <a:bodyPr anchor="b"/>
          <a:lstStyle/>
          <a:p>
            <a:pPr algn="r" fontAlgn="base">
              <a:spcBef>
                <a:spcPct val="0"/>
              </a:spcBef>
              <a:spcAft>
                <a:spcPct val="0"/>
              </a:spcAft>
            </a:pPr>
            <a:fld id="{B77CA27E-8E96-446F-8285-A8F1B0FA8B41}" type="slidenum">
              <a:rPr lang="en-US" sz="1200">
                <a:solidFill>
                  <a:prstClr val="black"/>
                </a:solidFill>
                <a:latin typeface="Arial" charset="0"/>
              </a:rPr>
              <a:pPr algn="r" fontAlgn="base">
                <a:spcBef>
                  <a:spcPct val="0"/>
                </a:spcBef>
                <a:spcAft>
                  <a:spcPct val="0"/>
                </a:spcAft>
              </a:pPr>
              <a:t>45</a:t>
            </a:fld>
            <a:endParaRPr lang="en-US" sz="1200">
              <a:solidFill>
                <a:prstClr val="black"/>
              </a:solidFill>
              <a:latin typeface="Arial" charset="0"/>
            </a:endParaRPr>
          </a:p>
        </p:txBody>
      </p:sp>
      <p:sp>
        <p:nvSpPr>
          <p:cNvPr id="5123" name="Rectangle 2"/>
          <p:cNvSpPr txBox="1">
            <a:spLocks noGrp="1" noChangeArrowheads="1"/>
          </p:cNvSpPr>
          <p:nvPr/>
        </p:nvSpPr>
        <p:spPr bwMode="auto">
          <a:xfrm>
            <a:off x="3398843" y="427398"/>
            <a:ext cx="2945659" cy="234379"/>
          </a:xfrm>
          <a:prstGeom prst="rect">
            <a:avLst/>
          </a:prstGeom>
          <a:noFill/>
          <a:ln w="9525">
            <a:noFill/>
            <a:miter lim="800000"/>
            <a:headEnd/>
            <a:tailEnd/>
          </a:ln>
        </p:spPr>
        <p:txBody>
          <a:bodyPr lIns="0" tIns="0" rIns="0" bIns="0"/>
          <a:lstStyle/>
          <a:p>
            <a:pPr fontAlgn="base">
              <a:spcBef>
                <a:spcPct val="0"/>
              </a:spcBef>
              <a:spcAft>
                <a:spcPct val="0"/>
              </a:spcAft>
            </a:pPr>
            <a:r>
              <a:rPr lang="en-US" sz="1300" b="1">
                <a:solidFill>
                  <a:prstClr val="black"/>
                </a:solidFill>
                <a:latin typeface="Arial" charset="0"/>
              </a:rPr>
              <a:t>Header: Relation</a:t>
            </a:r>
          </a:p>
        </p:txBody>
      </p:sp>
      <p:sp>
        <p:nvSpPr>
          <p:cNvPr id="5124" name="Rectangle 3"/>
          <p:cNvSpPr txBox="1">
            <a:spLocks noGrp="1" noChangeArrowheads="1"/>
          </p:cNvSpPr>
          <p:nvPr/>
        </p:nvSpPr>
        <p:spPr bwMode="auto">
          <a:xfrm>
            <a:off x="3398843" y="1237385"/>
            <a:ext cx="1359535" cy="234379"/>
          </a:xfrm>
          <a:prstGeom prst="rect">
            <a:avLst/>
          </a:prstGeom>
          <a:noFill/>
          <a:ln w="9525">
            <a:noFill/>
            <a:miter lim="800000"/>
            <a:headEnd/>
            <a:tailEnd/>
          </a:ln>
        </p:spPr>
        <p:txBody>
          <a:bodyPr lIns="0" rIns="0"/>
          <a:lstStyle/>
          <a:p>
            <a:pPr fontAlgn="base">
              <a:spcBef>
                <a:spcPct val="0"/>
              </a:spcBef>
              <a:spcAft>
                <a:spcPct val="0"/>
              </a:spcAft>
            </a:pPr>
            <a:r>
              <a:rPr lang="en-US" sz="900">
                <a:solidFill>
                  <a:prstClr val="black"/>
                </a:solidFill>
                <a:latin typeface="Arial" charset="0"/>
              </a:rPr>
              <a:t>2004-02-04</a:t>
            </a:r>
          </a:p>
        </p:txBody>
      </p:sp>
      <p:sp>
        <p:nvSpPr>
          <p:cNvPr id="5125" name="Rectangle 6"/>
          <p:cNvSpPr txBox="1">
            <a:spLocks noGrp="1" noChangeArrowheads="1"/>
          </p:cNvSpPr>
          <p:nvPr/>
        </p:nvSpPr>
        <p:spPr bwMode="auto">
          <a:xfrm>
            <a:off x="3398843" y="675565"/>
            <a:ext cx="2945659" cy="317101"/>
          </a:xfrm>
          <a:prstGeom prst="rect">
            <a:avLst/>
          </a:prstGeom>
          <a:noFill/>
          <a:ln w="9525">
            <a:noFill/>
            <a:miter lim="800000"/>
            <a:headEnd/>
            <a:tailEnd/>
          </a:ln>
        </p:spPr>
        <p:txBody>
          <a:bodyPr lIns="0" tIns="0" rIns="0" bIns="0"/>
          <a:lstStyle/>
          <a:p>
            <a:pPr fontAlgn="base">
              <a:spcBef>
                <a:spcPct val="0"/>
              </a:spcBef>
              <a:spcAft>
                <a:spcPct val="0"/>
              </a:spcAft>
            </a:pPr>
            <a:r>
              <a:rPr lang="en-US" sz="1100" b="1" dirty="0">
                <a:solidFill>
                  <a:prstClr val="black"/>
                </a:solidFill>
                <a:latin typeface="Arial" charset="0"/>
              </a:rPr>
              <a:t>Internal/</a:t>
            </a:r>
            <a:r>
              <a:rPr lang="en-US" sz="1100" b="1" dirty="0" err="1">
                <a:solidFill>
                  <a:prstClr val="black"/>
                </a:solidFill>
                <a:latin typeface="Arial" charset="0"/>
              </a:rPr>
              <a:t>Identier</a:t>
            </a:r>
            <a:r>
              <a:rPr lang="en-US" sz="1100" b="1" dirty="0">
                <a:solidFill>
                  <a:prstClr val="black"/>
                </a:solidFill>
                <a:latin typeface="Arial" charset="0"/>
              </a:rPr>
              <a:t>/File name</a:t>
            </a:r>
          </a:p>
        </p:txBody>
      </p:sp>
      <p:sp>
        <p:nvSpPr>
          <p:cNvPr id="5126" name="Rectangle 51"/>
          <p:cNvSpPr txBox="1">
            <a:spLocks noGrp="1" noChangeArrowheads="1"/>
          </p:cNvSpPr>
          <p:nvPr/>
        </p:nvSpPr>
        <p:spPr bwMode="auto">
          <a:xfrm>
            <a:off x="4984962" y="1237385"/>
            <a:ext cx="528708" cy="234379"/>
          </a:xfrm>
          <a:prstGeom prst="rect">
            <a:avLst/>
          </a:prstGeom>
          <a:noFill/>
          <a:ln w="9525">
            <a:noFill/>
            <a:miter lim="800000"/>
            <a:headEnd/>
            <a:tailEnd/>
          </a:ln>
        </p:spPr>
        <p:txBody>
          <a:bodyPr lIns="0" rIns="0"/>
          <a:lstStyle/>
          <a:p>
            <a:pPr fontAlgn="base">
              <a:spcBef>
                <a:spcPct val="0"/>
              </a:spcBef>
              <a:spcAft>
                <a:spcPct val="0"/>
              </a:spcAft>
            </a:pPr>
            <a:fld id="{767D33C7-A11B-4332-A3CE-5A9CCCEAB3AA}" type="slidenum">
              <a:rPr lang="en-US" sz="900">
                <a:solidFill>
                  <a:prstClr val="black"/>
                </a:solidFill>
                <a:latin typeface="Arial" charset="0"/>
              </a:rPr>
              <a:pPr fontAlgn="base">
                <a:spcBef>
                  <a:spcPct val="0"/>
                </a:spcBef>
                <a:spcAft>
                  <a:spcPct val="0"/>
                </a:spcAft>
              </a:pPr>
              <a:t>45</a:t>
            </a:fld>
            <a:endParaRPr lang="en-US" sz="900">
              <a:solidFill>
                <a:prstClr val="black"/>
              </a:solidFill>
              <a:latin typeface="Arial" charset="0"/>
            </a:endParaRPr>
          </a:p>
        </p:txBody>
      </p:sp>
      <p:sp>
        <p:nvSpPr>
          <p:cNvPr id="5127" name="Rectangle 4"/>
          <p:cNvSpPr>
            <a:spLocks noGrp="1" noRot="1" noChangeAspect="1" noChangeArrowheads="1" noTextEdit="1"/>
          </p:cNvSpPr>
          <p:nvPr>
            <p:ph type="sldImg"/>
          </p:nvPr>
        </p:nvSpPr>
        <p:spPr>
          <a:xfrm>
            <a:off x="993775" y="1738313"/>
            <a:ext cx="4960938" cy="3721100"/>
          </a:xfrm>
          <a:ln/>
        </p:spPr>
      </p:sp>
      <p:sp>
        <p:nvSpPr>
          <p:cNvPr id="5128" name="Rectangle 5"/>
          <p:cNvSpPr>
            <a:spLocks noGrp="1" noChangeArrowheads="1"/>
          </p:cNvSpPr>
          <p:nvPr>
            <p:ph type="body" idx="1"/>
          </p:nvPr>
        </p:nvSpPr>
        <p:spPr>
          <a:xfrm>
            <a:off x="1208482" y="5542376"/>
            <a:ext cx="4531783" cy="4053377"/>
          </a:xfrm>
        </p:spPr>
        <p:txBody>
          <a:bodyPr/>
          <a:lstStyle/>
          <a:p>
            <a:pPr eaLnBrk="1" hangingPunct="1"/>
            <a:endParaRPr lang="en-US"/>
          </a:p>
        </p:txBody>
      </p:sp>
    </p:spTree>
    <p:extLst>
      <p:ext uri="{BB962C8B-B14F-4D97-AF65-F5344CB8AC3E}">
        <p14:creationId xmlns:p14="http://schemas.microsoft.com/office/powerpoint/2010/main" val="2437495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txBox="1">
            <a:spLocks noGrp="1" noChangeArrowheads="1"/>
          </p:cNvSpPr>
          <p:nvPr/>
        </p:nvSpPr>
        <p:spPr bwMode="auto">
          <a:xfrm>
            <a:off x="3850446" y="9428586"/>
            <a:ext cx="2945659" cy="496332"/>
          </a:xfrm>
          <a:prstGeom prst="rect">
            <a:avLst/>
          </a:prstGeom>
          <a:noFill/>
          <a:ln w="9525">
            <a:noFill/>
            <a:miter lim="800000"/>
            <a:headEnd/>
            <a:tailEnd/>
          </a:ln>
        </p:spPr>
        <p:txBody>
          <a:bodyPr anchor="b"/>
          <a:lstStyle/>
          <a:p>
            <a:pPr algn="r" fontAlgn="base">
              <a:spcBef>
                <a:spcPct val="0"/>
              </a:spcBef>
              <a:spcAft>
                <a:spcPct val="0"/>
              </a:spcAft>
            </a:pPr>
            <a:fld id="{B77CA27E-8E96-446F-8285-A8F1B0FA8B41}" type="slidenum">
              <a:rPr lang="en-US" sz="1200">
                <a:solidFill>
                  <a:prstClr val="black"/>
                </a:solidFill>
                <a:latin typeface="Arial" charset="0"/>
              </a:rPr>
              <a:pPr algn="r" fontAlgn="base">
                <a:spcBef>
                  <a:spcPct val="0"/>
                </a:spcBef>
                <a:spcAft>
                  <a:spcPct val="0"/>
                </a:spcAft>
              </a:pPr>
              <a:t>62</a:t>
            </a:fld>
            <a:endParaRPr lang="en-US" sz="1200">
              <a:solidFill>
                <a:prstClr val="black"/>
              </a:solidFill>
              <a:latin typeface="Arial" charset="0"/>
            </a:endParaRPr>
          </a:p>
        </p:txBody>
      </p:sp>
      <p:sp>
        <p:nvSpPr>
          <p:cNvPr id="5123" name="Rectangle 2"/>
          <p:cNvSpPr txBox="1">
            <a:spLocks noGrp="1" noChangeArrowheads="1"/>
          </p:cNvSpPr>
          <p:nvPr/>
        </p:nvSpPr>
        <p:spPr bwMode="auto">
          <a:xfrm>
            <a:off x="3398843" y="427398"/>
            <a:ext cx="2945659" cy="234379"/>
          </a:xfrm>
          <a:prstGeom prst="rect">
            <a:avLst/>
          </a:prstGeom>
          <a:noFill/>
          <a:ln w="9525">
            <a:noFill/>
            <a:miter lim="800000"/>
            <a:headEnd/>
            <a:tailEnd/>
          </a:ln>
        </p:spPr>
        <p:txBody>
          <a:bodyPr lIns="0" tIns="0" rIns="0" bIns="0"/>
          <a:lstStyle/>
          <a:p>
            <a:pPr fontAlgn="base">
              <a:spcBef>
                <a:spcPct val="0"/>
              </a:spcBef>
              <a:spcAft>
                <a:spcPct val="0"/>
              </a:spcAft>
            </a:pPr>
            <a:r>
              <a:rPr lang="en-US" sz="1300" b="1">
                <a:solidFill>
                  <a:prstClr val="black"/>
                </a:solidFill>
                <a:latin typeface="Arial" charset="0"/>
              </a:rPr>
              <a:t>Header: Relation</a:t>
            </a:r>
          </a:p>
        </p:txBody>
      </p:sp>
      <p:sp>
        <p:nvSpPr>
          <p:cNvPr id="5124" name="Rectangle 3"/>
          <p:cNvSpPr txBox="1">
            <a:spLocks noGrp="1" noChangeArrowheads="1"/>
          </p:cNvSpPr>
          <p:nvPr/>
        </p:nvSpPr>
        <p:spPr bwMode="auto">
          <a:xfrm>
            <a:off x="3398843" y="1237385"/>
            <a:ext cx="1359535" cy="234379"/>
          </a:xfrm>
          <a:prstGeom prst="rect">
            <a:avLst/>
          </a:prstGeom>
          <a:noFill/>
          <a:ln w="9525">
            <a:noFill/>
            <a:miter lim="800000"/>
            <a:headEnd/>
            <a:tailEnd/>
          </a:ln>
        </p:spPr>
        <p:txBody>
          <a:bodyPr lIns="0" rIns="0"/>
          <a:lstStyle/>
          <a:p>
            <a:pPr fontAlgn="base">
              <a:spcBef>
                <a:spcPct val="0"/>
              </a:spcBef>
              <a:spcAft>
                <a:spcPct val="0"/>
              </a:spcAft>
            </a:pPr>
            <a:r>
              <a:rPr lang="en-US" sz="900">
                <a:solidFill>
                  <a:prstClr val="black"/>
                </a:solidFill>
                <a:latin typeface="Arial" charset="0"/>
              </a:rPr>
              <a:t>2004-02-04</a:t>
            </a:r>
          </a:p>
        </p:txBody>
      </p:sp>
      <p:sp>
        <p:nvSpPr>
          <p:cNvPr id="5125" name="Rectangle 6"/>
          <p:cNvSpPr txBox="1">
            <a:spLocks noGrp="1" noChangeArrowheads="1"/>
          </p:cNvSpPr>
          <p:nvPr/>
        </p:nvSpPr>
        <p:spPr bwMode="auto">
          <a:xfrm>
            <a:off x="3398843" y="675565"/>
            <a:ext cx="2945659" cy="317101"/>
          </a:xfrm>
          <a:prstGeom prst="rect">
            <a:avLst/>
          </a:prstGeom>
          <a:noFill/>
          <a:ln w="9525">
            <a:noFill/>
            <a:miter lim="800000"/>
            <a:headEnd/>
            <a:tailEnd/>
          </a:ln>
        </p:spPr>
        <p:txBody>
          <a:bodyPr lIns="0" tIns="0" rIns="0" bIns="0"/>
          <a:lstStyle/>
          <a:p>
            <a:pPr fontAlgn="base">
              <a:spcBef>
                <a:spcPct val="0"/>
              </a:spcBef>
              <a:spcAft>
                <a:spcPct val="0"/>
              </a:spcAft>
            </a:pPr>
            <a:r>
              <a:rPr lang="en-US" sz="1100" b="1">
                <a:solidFill>
                  <a:prstClr val="black"/>
                </a:solidFill>
                <a:latin typeface="Arial" charset="0"/>
              </a:rPr>
              <a:t>Internal/Identier/File name</a:t>
            </a:r>
          </a:p>
        </p:txBody>
      </p:sp>
      <p:sp>
        <p:nvSpPr>
          <p:cNvPr id="5126" name="Rectangle 51"/>
          <p:cNvSpPr txBox="1">
            <a:spLocks noGrp="1" noChangeArrowheads="1"/>
          </p:cNvSpPr>
          <p:nvPr/>
        </p:nvSpPr>
        <p:spPr bwMode="auto">
          <a:xfrm>
            <a:off x="4984962" y="1237385"/>
            <a:ext cx="528708" cy="234379"/>
          </a:xfrm>
          <a:prstGeom prst="rect">
            <a:avLst/>
          </a:prstGeom>
          <a:noFill/>
          <a:ln w="9525">
            <a:noFill/>
            <a:miter lim="800000"/>
            <a:headEnd/>
            <a:tailEnd/>
          </a:ln>
        </p:spPr>
        <p:txBody>
          <a:bodyPr lIns="0" rIns="0"/>
          <a:lstStyle/>
          <a:p>
            <a:pPr fontAlgn="base">
              <a:spcBef>
                <a:spcPct val="0"/>
              </a:spcBef>
              <a:spcAft>
                <a:spcPct val="0"/>
              </a:spcAft>
            </a:pPr>
            <a:fld id="{767D33C7-A11B-4332-A3CE-5A9CCCEAB3AA}" type="slidenum">
              <a:rPr lang="en-US" sz="900">
                <a:solidFill>
                  <a:prstClr val="black"/>
                </a:solidFill>
                <a:latin typeface="Arial" charset="0"/>
              </a:rPr>
              <a:pPr fontAlgn="base">
                <a:spcBef>
                  <a:spcPct val="0"/>
                </a:spcBef>
                <a:spcAft>
                  <a:spcPct val="0"/>
                </a:spcAft>
              </a:pPr>
              <a:t>62</a:t>
            </a:fld>
            <a:endParaRPr lang="en-US" sz="900">
              <a:solidFill>
                <a:prstClr val="black"/>
              </a:solidFill>
              <a:latin typeface="Arial" charset="0"/>
            </a:endParaRPr>
          </a:p>
        </p:txBody>
      </p:sp>
      <p:sp>
        <p:nvSpPr>
          <p:cNvPr id="5127" name="Rectangle 4"/>
          <p:cNvSpPr>
            <a:spLocks noGrp="1" noRot="1" noChangeAspect="1" noChangeArrowheads="1" noTextEdit="1"/>
          </p:cNvSpPr>
          <p:nvPr>
            <p:ph type="sldImg"/>
          </p:nvPr>
        </p:nvSpPr>
        <p:spPr>
          <a:xfrm>
            <a:off x="993775" y="1738313"/>
            <a:ext cx="4960938" cy="3721100"/>
          </a:xfrm>
          <a:ln/>
        </p:spPr>
      </p:sp>
      <p:sp>
        <p:nvSpPr>
          <p:cNvPr id="5128" name="Rectangle 5"/>
          <p:cNvSpPr>
            <a:spLocks noGrp="1" noChangeArrowheads="1"/>
          </p:cNvSpPr>
          <p:nvPr>
            <p:ph type="body" idx="1"/>
          </p:nvPr>
        </p:nvSpPr>
        <p:spPr>
          <a:xfrm>
            <a:off x="1208482" y="5542376"/>
            <a:ext cx="4531783" cy="4053377"/>
          </a:xfrm>
        </p:spPr>
        <p:txBody>
          <a:bodyPr/>
          <a:lstStyle/>
          <a:p>
            <a:pPr eaLnBrk="1" hangingPunct="1"/>
            <a:endParaRPr lang="en-US"/>
          </a:p>
        </p:txBody>
      </p:sp>
    </p:spTree>
    <p:extLst>
      <p:ext uri="{BB962C8B-B14F-4D97-AF65-F5344CB8AC3E}">
        <p14:creationId xmlns:p14="http://schemas.microsoft.com/office/powerpoint/2010/main" val="3009393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txBox="1">
            <a:spLocks noGrp="1" noChangeArrowheads="1"/>
          </p:cNvSpPr>
          <p:nvPr/>
        </p:nvSpPr>
        <p:spPr bwMode="auto">
          <a:xfrm>
            <a:off x="3850446" y="9428586"/>
            <a:ext cx="2945659" cy="496332"/>
          </a:xfrm>
          <a:prstGeom prst="rect">
            <a:avLst/>
          </a:prstGeom>
          <a:noFill/>
          <a:ln w="9525">
            <a:noFill/>
            <a:miter lim="800000"/>
            <a:headEnd/>
            <a:tailEnd/>
          </a:ln>
        </p:spPr>
        <p:txBody>
          <a:bodyPr anchor="b"/>
          <a:lstStyle/>
          <a:p>
            <a:pPr algn="r" fontAlgn="base">
              <a:spcBef>
                <a:spcPct val="0"/>
              </a:spcBef>
              <a:spcAft>
                <a:spcPct val="0"/>
              </a:spcAft>
            </a:pPr>
            <a:fld id="{B77CA27E-8E96-446F-8285-A8F1B0FA8B41}" type="slidenum">
              <a:rPr lang="en-US" sz="1200">
                <a:solidFill>
                  <a:prstClr val="black"/>
                </a:solidFill>
                <a:latin typeface="Arial" charset="0"/>
              </a:rPr>
              <a:pPr algn="r" fontAlgn="base">
                <a:spcBef>
                  <a:spcPct val="0"/>
                </a:spcBef>
                <a:spcAft>
                  <a:spcPct val="0"/>
                </a:spcAft>
              </a:pPr>
              <a:t>68</a:t>
            </a:fld>
            <a:endParaRPr lang="en-US" sz="1200">
              <a:solidFill>
                <a:prstClr val="black"/>
              </a:solidFill>
              <a:latin typeface="Arial" charset="0"/>
            </a:endParaRPr>
          </a:p>
        </p:txBody>
      </p:sp>
      <p:sp>
        <p:nvSpPr>
          <p:cNvPr id="5123" name="Rectangle 2"/>
          <p:cNvSpPr txBox="1">
            <a:spLocks noGrp="1" noChangeArrowheads="1"/>
          </p:cNvSpPr>
          <p:nvPr/>
        </p:nvSpPr>
        <p:spPr bwMode="auto">
          <a:xfrm>
            <a:off x="3398843" y="427398"/>
            <a:ext cx="2945659" cy="234379"/>
          </a:xfrm>
          <a:prstGeom prst="rect">
            <a:avLst/>
          </a:prstGeom>
          <a:noFill/>
          <a:ln w="9525">
            <a:noFill/>
            <a:miter lim="800000"/>
            <a:headEnd/>
            <a:tailEnd/>
          </a:ln>
        </p:spPr>
        <p:txBody>
          <a:bodyPr lIns="0" tIns="0" rIns="0" bIns="0"/>
          <a:lstStyle/>
          <a:p>
            <a:pPr fontAlgn="base">
              <a:spcBef>
                <a:spcPct val="0"/>
              </a:spcBef>
              <a:spcAft>
                <a:spcPct val="0"/>
              </a:spcAft>
            </a:pPr>
            <a:r>
              <a:rPr lang="en-US" sz="1300" b="1">
                <a:solidFill>
                  <a:prstClr val="black"/>
                </a:solidFill>
                <a:latin typeface="Arial" charset="0"/>
              </a:rPr>
              <a:t>Header: Relation</a:t>
            </a:r>
          </a:p>
        </p:txBody>
      </p:sp>
      <p:sp>
        <p:nvSpPr>
          <p:cNvPr id="5124" name="Rectangle 3"/>
          <p:cNvSpPr txBox="1">
            <a:spLocks noGrp="1" noChangeArrowheads="1"/>
          </p:cNvSpPr>
          <p:nvPr/>
        </p:nvSpPr>
        <p:spPr bwMode="auto">
          <a:xfrm>
            <a:off x="3398843" y="1237385"/>
            <a:ext cx="1359535" cy="234379"/>
          </a:xfrm>
          <a:prstGeom prst="rect">
            <a:avLst/>
          </a:prstGeom>
          <a:noFill/>
          <a:ln w="9525">
            <a:noFill/>
            <a:miter lim="800000"/>
            <a:headEnd/>
            <a:tailEnd/>
          </a:ln>
        </p:spPr>
        <p:txBody>
          <a:bodyPr lIns="0" rIns="0"/>
          <a:lstStyle/>
          <a:p>
            <a:pPr fontAlgn="base">
              <a:spcBef>
                <a:spcPct val="0"/>
              </a:spcBef>
              <a:spcAft>
                <a:spcPct val="0"/>
              </a:spcAft>
            </a:pPr>
            <a:r>
              <a:rPr lang="en-US" sz="900">
                <a:solidFill>
                  <a:prstClr val="black"/>
                </a:solidFill>
                <a:latin typeface="Arial" charset="0"/>
              </a:rPr>
              <a:t>2004-02-04</a:t>
            </a:r>
          </a:p>
        </p:txBody>
      </p:sp>
      <p:sp>
        <p:nvSpPr>
          <p:cNvPr id="5125" name="Rectangle 6"/>
          <p:cNvSpPr txBox="1">
            <a:spLocks noGrp="1" noChangeArrowheads="1"/>
          </p:cNvSpPr>
          <p:nvPr/>
        </p:nvSpPr>
        <p:spPr bwMode="auto">
          <a:xfrm>
            <a:off x="3398843" y="675565"/>
            <a:ext cx="2945659" cy="317101"/>
          </a:xfrm>
          <a:prstGeom prst="rect">
            <a:avLst/>
          </a:prstGeom>
          <a:noFill/>
          <a:ln w="9525">
            <a:noFill/>
            <a:miter lim="800000"/>
            <a:headEnd/>
            <a:tailEnd/>
          </a:ln>
        </p:spPr>
        <p:txBody>
          <a:bodyPr lIns="0" tIns="0" rIns="0" bIns="0"/>
          <a:lstStyle/>
          <a:p>
            <a:pPr fontAlgn="base">
              <a:spcBef>
                <a:spcPct val="0"/>
              </a:spcBef>
              <a:spcAft>
                <a:spcPct val="0"/>
              </a:spcAft>
            </a:pPr>
            <a:r>
              <a:rPr lang="en-US" sz="1100" b="1">
                <a:solidFill>
                  <a:prstClr val="black"/>
                </a:solidFill>
                <a:latin typeface="Arial" charset="0"/>
              </a:rPr>
              <a:t>Internal/Identier/File name</a:t>
            </a:r>
          </a:p>
        </p:txBody>
      </p:sp>
      <p:sp>
        <p:nvSpPr>
          <p:cNvPr id="5126" name="Rectangle 51"/>
          <p:cNvSpPr txBox="1">
            <a:spLocks noGrp="1" noChangeArrowheads="1"/>
          </p:cNvSpPr>
          <p:nvPr/>
        </p:nvSpPr>
        <p:spPr bwMode="auto">
          <a:xfrm>
            <a:off x="4984962" y="1237385"/>
            <a:ext cx="528708" cy="234379"/>
          </a:xfrm>
          <a:prstGeom prst="rect">
            <a:avLst/>
          </a:prstGeom>
          <a:noFill/>
          <a:ln w="9525">
            <a:noFill/>
            <a:miter lim="800000"/>
            <a:headEnd/>
            <a:tailEnd/>
          </a:ln>
        </p:spPr>
        <p:txBody>
          <a:bodyPr lIns="0" rIns="0"/>
          <a:lstStyle/>
          <a:p>
            <a:pPr fontAlgn="base">
              <a:spcBef>
                <a:spcPct val="0"/>
              </a:spcBef>
              <a:spcAft>
                <a:spcPct val="0"/>
              </a:spcAft>
            </a:pPr>
            <a:fld id="{767D33C7-A11B-4332-A3CE-5A9CCCEAB3AA}" type="slidenum">
              <a:rPr lang="en-US" sz="900">
                <a:solidFill>
                  <a:prstClr val="black"/>
                </a:solidFill>
                <a:latin typeface="Arial" charset="0"/>
              </a:rPr>
              <a:pPr fontAlgn="base">
                <a:spcBef>
                  <a:spcPct val="0"/>
                </a:spcBef>
                <a:spcAft>
                  <a:spcPct val="0"/>
                </a:spcAft>
              </a:pPr>
              <a:t>68</a:t>
            </a:fld>
            <a:endParaRPr lang="en-US" sz="900">
              <a:solidFill>
                <a:prstClr val="black"/>
              </a:solidFill>
              <a:latin typeface="Arial" charset="0"/>
            </a:endParaRPr>
          </a:p>
        </p:txBody>
      </p:sp>
      <p:sp>
        <p:nvSpPr>
          <p:cNvPr id="5127" name="Rectangle 4"/>
          <p:cNvSpPr>
            <a:spLocks noGrp="1" noRot="1" noChangeAspect="1" noChangeArrowheads="1" noTextEdit="1"/>
          </p:cNvSpPr>
          <p:nvPr>
            <p:ph type="sldImg"/>
          </p:nvPr>
        </p:nvSpPr>
        <p:spPr>
          <a:xfrm>
            <a:off x="993775" y="1738313"/>
            <a:ext cx="4960938" cy="3721100"/>
          </a:xfrm>
          <a:ln/>
        </p:spPr>
      </p:sp>
      <p:sp>
        <p:nvSpPr>
          <p:cNvPr id="5128" name="Rectangle 5"/>
          <p:cNvSpPr>
            <a:spLocks noGrp="1" noChangeArrowheads="1"/>
          </p:cNvSpPr>
          <p:nvPr>
            <p:ph type="body" idx="1"/>
          </p:nvPr>
        </p:nvSpPr>
        <p:spPr>
          <a:xfrm>
            <a:off x="1208482" y="5542376"/>
            <a:ext cx="4531783" cy="4053377"/>
          </a:xfrm>
        </p:spPr>
        <p:txBody>
          <a:bodyPr/>
          <a:lstStyle/>
          <a:p>
            <a:pPr eaLnBrk="1" hangingPunct="1"/>
            <a:endParaRPr lang="en-US"/>
          </a:p>
        </p:txBody>
      </p:sp>
    </p:spTree>
    <p:extLst>
      <p:ext uri="{BB962C8B-B14F-4D97-AF65-F5344CB8AC3E}">
        <p14:creationId xmlns:p14="http://schemas.microsoft.com/office/powerpoint/2010/main" val="2024688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txBox="1">
            <a:spLocks noGrp="1" noChangeArrowheads="1"/>
          </p:cNvSpPr>
          <p:nvPr/>
        </p:nvSpPr>
        <p:spPr bwMode="auto">
          <a:xfrm>
            <a:off x="3850446" y="9428586"/>
            <a:ext cx="2945659" cy="496332"/>
          </a:xfrm>
          <a:prstGeom prst="rect">
            <a:avLst/>
          </a:prstGeom>
          <a:noFill/>
          <a:ln w="9525">
            <a:noFill/>
            <a:miter lim="800000"/>
            <a:headEnd/>
            <a:tailEnd/>
          </a:ln>
        </p:spPr>
        <p:txBody>
          <a:bodyPr anchor="b"/>
          <a:lstStyle/>
          <a:p>
            <a:pPr algn="r" fontAlgn="base">
              <a:spcBef>
                <a:spcPct val="0"/>
              </a:spcBef>
              <a:spcAft>
                <a:spcPct val="0"/>
              </a:spcAft>
            </a:pPr>
            <a:fld id="{B77CA27E-8E96-446F-8285-A8F1B0FA8B41}" type="slidenum">
              <a:rPr lang="en-US" sz="1200">
                <a:solidFill>
                  <a:prstClr val="black"/>
                </a:solidFill>
                <a:latin typeface="Arial" charset="0"/>
              </a:rPr>
              <a:pPr algn="r" fontAlgn="base">
                <a:spcBef>
                  <a:spcPct val="0"/>
                </a:spcBef>
                <a:spcAft>
                  <a:spcPct val="0"/>
                </a:spcAft>
              </a:pPr>
              <a:t>73</a:t>
            </a:fld>
            <a:endParaRPr lang="en-US" sz="1200">
              <a:solidFill>
                <a:prstClr val="black"/>
              </a:solidFill>
              <a:latin typeface="Arial" charset="0"/>
            </a:endParaRPr>
          </a:p>
        </p:txBody>
      </p:sp>
      <p:sp>
        <p:nvSpPr>
          <p:cNvPr id="5123" name="Rectangle 2"/>
          <p:cNvSpPr txBox="1">
            <a:spLocks noGrp="1" noChangeArrowheads="1"/>
          </p:cNvSpPr>
          <p:nvPr/>
        </p:nvSpPr>
        <p:spPr bwMode="auto">
          <a:xfrm>
            <a:off x="3398843" y="427398"/>
            <a:ext cx="2945659" cy="234379"/>
          </a:xfrm>
          <a:prstGeom prst="rect">
            <a:avLst/>
          </a:prstGeom>
          <a:noFill/>
          <a:ln w="9525">
            <a:noFill/>
            <a:miter lim="800000"/>
            <a:headEnd/>
            <a:tailEnd/>
          </a:ln>
        </p:spPr>
        <p:txBody>
          <a:bodyPr lIns="0" tIns="0" rIns="0" bIns="0"/>
          <a:lstStyle/>
          <a:p>
            <a:pPr fontAlgn="base">
              <a:spcBef>
                <a:spcPct val="0"/>
              </a:spcBef>
              <a:spcAft>
                <a:spcPct val="0"/>
              </a:spcAft>
            </a:pPr>
            <a:r>
              <a:rPr lang="en-US" sz="1300" b="1">
                <a:solidFill>
                  <a:prstClr val="black"/>
                </a:solidFill>
                <a:latin typeface="Arial" charset="0"/>
              </a:rPr>
              <a:t>Header: Relation</a:t>
            </a:r>
          </a:p>
        </p:txBody>
      </p:sp>
      <p:sp>
        <p:nvSpPr>
          <p:cNvPr id="5124" name="Rectangle 3"/>
          <p:cNvSpPr txBox="1">
            <a:spLocks noGrp="1" noChangeArrowheads="1"/>
          </p:cNvSpPr>
          <p:nvPr/>
        </p:nvSpPr>
        <p:spPr bwMode="auto">
          <a:xfrm>
            <a:off x="3398843" y="1237385"/>
            <a:ext cx="1359535" cy="234379"/>
          </a:xfrm>
          <a:prstGeom prst="rect">
            <a:avLst/>
          </a:prstGeom>
          <a:noFill/>
          <a:ln w="9525">
            <a:noFill/>
            <a:miter lim="800000"/>
            <a:headEnd/>
            <a:tailEnd/>
          </a:ln>
        </p:spPr>
        <p:txBody>
          <a:bodyPr lIns="0" rIns="0"/>
          <a:lstStyle/>
          <a:p>
            <a:pPr fontAlgn="base">
              <a:spcBef>
                <a:spcPct val="0"/>
              </a:spcBef>
              <a:spcAft>
                <a:spcPct val="0"/>
              </a:spcAft>
            </a:pPr>
            <a:r>
              <a:rPr lang="en-US" sz="900">
                <a:solidFill>
                  <a:prstClr val="black"/>
                </a:solidFill>
                <a:latin typeface="Arial" charset="0"/>
              </a:rPr>
              <a:t>2004-02-04</a:t>
            </a:r>
          </a:p>
        </p:txBody>
      </p:sp>
      <p:sp>
        <p:nvSpPr>
          <p:cNvPr id="5125" name="Rectangle 6"/>
          <p:cNvSpPr txBox="1">
            <a:spLocks noGrp="1" noChangeArrowheads="1"/>
          </p:cNvSpPr>
          <p:nvPr/>
        </p:nvSpPr>
        <p:spPr bwMode="auto">
          <a:xfrm>
            <a:off x="3398843" y="675565"/>
            <a:ext cx="2945659" cy="317101"/>
          </a:xfrm>
          <a:prstGeom prst="rect">
            <a:avLst/>
          </a:prstGeom>
          <a:noFill/>
          <a:ln w="9525">
            <a:noFill/>
            <a:miter lim="800000"/>
            <a:headEnd/>
            <a:tailEnd/>
          </a:ln>
        </p:spPr>
        <p:txBody>
          <a:bodyPr lIns="0" tIns="0" rIns="0" bIns="0"/>
          <a:lstStyle/>
          <a:p>
            <a:pPr fontAlgn="base">
              <a:spcBef>
                <a:spcPct val="0"/>
              </a:spcBef>
              <a:spcAft>
                <a:spcPct val="0"/>
              </a:spcAft>
            </a:pPr>
            <a:r>
              <a:rPr lang="en-US" sz="1100" b="1" dirty="0">
                <a:solidFill>
                  <a:prstClr val="black"/>
                </a:solidFill>
                <a:latin typeface="Arial" charset="0"/>
              </a:rPr>
              <a:t>Internal/</a:t>
            </a:r>
            <a:r>
              <a:rPr lang="en-US" sz="1100" b="1" dirty="0" err="1">
                <a:solidFill>
                  <a:prstClr val="black"/>
                </a:solidFill>
                <a:latin typeface="Arial" charset="0"/>
              </a:rPr>
              <a:t>Identier</a:t>
            </a:r>
            <a:r>
              <a:rPr lang="en-US" sz="1100" b="1" dirty="0">
                <a:solidFill>
                  <a:prstClr val="black"/>
                </a:solidFill>
                <a:latin typeface="Arial" charset="0"/>
              </a:rPr>
              <a:t>/File name</a:t>
            </a:r>
          </a:p>
        </p:txBody>
      </p:sp>
      <p:sp>
        <p:nvSpPr>
          <p:cNvPr id="5126" name="Rectangle 51"/>
          <p:cNvSpPr txBox="1">
            <a:spLocks noGrp="1" noChangeArrowheads="1"/>
          </p:cNvSpPr>
          <p:nvPr/>
        </p:nvSpPr>
        <p:spPr bwMode="auto">
          <a:xfrm>
            <a:off x="4984962" y="1237385"/>
            <a:ext cx="528708" cy="234379"/>
          </a:xfrm>
          <a:prstGeom prst="rect">
            <a:avLst/>
          </a:prstGeom>
          <a:noFill/>
          <a:ln w="9525">
            <a:noFill/>
            <a:miter lim="800000"/>
            <a:headEnd/>
            <a:tailEnd/>
          </a:ln>
        </p:spPr>
        <p:txBody>
          <a:bodyPr lIns="0" rIns="0"/>
          <a:lstStyle/>
          <a:p>
            <a:pPr fontAlgn="base">
              <a:spcBef>
                <a:spcPct val="0"/>
              </a:spcBef>
              <a:spcAft>
                <a:spcPct val="0"/>
              </a:spcAft>
            </a:pPr>
            <a:fld id="{767D33C7-A11B-4332-A3CE-5A9CCCEAB3AA}" type="slidenum">
              <a:rPr lang="en-US" sz="900">
                <a:solidFill>
                  <a:prstClr val="black"/>
                </a:solidFill>
                <a:latin typeface="Arial" charset="0"/>
              </a:rPr>
              <a:pPr fontAlgn="base">
                <a:spcBef>
                  <a:spcPct val="0"/>
                </a:spcBef>
                <a:spcAft>
                  <a:spcPct val="0"/>
                </a:spcAft>
              </a:pPr>
              <a:t>73</a:t>
            </a:fld>
            <a:endParaRPr lang="en-US" sz="900">
              <a:solidFill>
                <a:prstClr val="black"/>
              </a:solidFill>
              <a:latin typeface="Arial" charset="0"/>
            </a:endParaRPr>
          </a:p>
        </p:txBody>
      </p:sp>
      <p:sp>
        <p:nvSpPr>
          <p:cNvPr id="5127" name="Rectangle 4"/>
          <p:cNvSpPr>
            <a:spLocks noGrp="1" noRot="1" noChangeAspect="1" noChangeArrowheads="1" noTextEdit="1"/>
          </p:cNvSpPr>
          <p:nvPr>
            <p:ph type="sldImg"/>
          </p:nvPr>
        </p:nvSpPr>
        <p:spPr>
          <a:xfrm>
            <a:off x="993775" y="1738313"/>
            <a:ext cx="4960938" cy="3721100"/>
          </a:xfrm>
          <a:ln/>
        </p:spPr>
      </p:sp>
      <p:sp>
        <p:nvSpPr>
          <p:cNvPr id="5128" name="Rectangle 5"/>
          <p:cNvSpPr>
            <a:spLocks noGrp="1" noChangeArrowheads="1"/>
          </p:cNvSpPr>
          <p:nvPr>
            <p:ph type="body" idx="1"/>
          </p:nvPr>
        </p:nvSpPr>
        <p:spPr>
          <a:xfrm>
            <a:off x="1208482" y="5542376"/>
            <a:ext cx="4531783" cy="4053377"/>
          </a:xfrm>
        </p:spPr>
        <p:txBody>
          <a:bodyPr/>
          <a:lstStyle/>
          <a:p>
            <a:pPr eaLnBrk="1" hangingPunct="1"/>
            <a:endParaRPr lang="en-US"/>
          </a:p>
        </p:txBody>
      </p:sp>
    </p:spTree>
    <p:extLst>
      <p:ext uri="{BB962C8B-B14F-4D97-AF65-F5344CB8AC3E}">
        <p14:creationId xmlns:p14="http://schemas.microsoft.com/office/powerpoint/2010/main" val="695243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vl1pPr>
          </a:lstStyle>
          <a:p>
            <a:pPr lvl="0"/>
            <a:r>
              <a:rPr lang="en-US"/>
              <a:t>Click to edit Master text styles</a:t>
            </a:r>
          </a:p>
        </p:txBody>
      </p:sp>
    </p:spTree>
    <p:extLst>
      <p:ext uri="{BB962C8B-B14F-4D97-AF65-F5344CB8AC3E}">
        <p14:creationId xmlns:p14="http://schemas.microsoft.com/office/powerpoint/2010/main" val="2808184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sz="quarter" idx="13" hasCustomPrompt="1"/>
          </p:nvPr>
        </p:nvSpPr>
        <p:spPr>
          <a:xfrm>
            <a:off x="491067" y="458257"/>
            <a:ext cx="8144933" cy="4960410"/>
          </a:xfrm>
          <a:prstGeom prst="roundRect">
            <a:avLst>
              <a:gd name="adj" fmla="val 2842"/>
            </a:avLst>
          </a:prstGeom>
        </p:spPr>
        <p:txBody>
          <a:bodyPr>
            <a:normAutofit/>
          </a:bodyPr>
          <a:lstStyle>
            <a:lvl4pPr marL="3175" indent="0" algn="l">
              <a:buNone/>
              <a:defRPr sz="1400" baseline="0">
                <a:solidFill>
                  <a:srgbClr val="DA0011"/>
                </a:solidFill>
                <a:latin typeface="Arial"/>
                <a:cs typeface="Arial"/>
              </a:defRPr>
            </a:lvl4pPr>
            <a:lvl5pPr marL="1828800" indent="0">
              <a:buNone/>
              <a:defRPr/>
            </a:lvl5pPr>
          </a:lstStyle>
          <a:p>
            <a:pPr lvl="3"/>
            <a:r>
              <a:rPr lang="en-GB" dirty="0"/>
              <a:t>Paste chart here from ‘design elements’ and then edit the data or insert an image</a:t>
            </a:r>
          </a:p>
        </p:txBody>
      </p:sp>
      <p:sp>
        <p:nvSpPr>
          <p:cNvPr id="5" name="Text Placeholder 9"/>
          <p:cNvSpPr>
            <a:spLocks noGrp="1"/>
          </p:cNvSpPr>
          <p:nvPr>
            <p:ph type="body" sz="quarter" idx="10" hasCustomPrompt="1"/>
          </p:nvPr>
        </p:nvSpPr>
        <p:spPr>
          <a:xfrm>
            <a:off x="491067" y="5504391"/>
            <a:ext cx="8144933" cy="515410"/>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edit text</a:t>
            </a:r>
            <a:endParaRPr lang="en-US" dirty="0"/>
          </a:p>
        </p:txBody>
      </p:sp>
    </p:spTree>
    <p:extLst>
      <p:ext uri="{BB962C8B-B14F-4D97-AF65-F5344CB8AC3E}">
        <p14:creationId xmlns:p14="http://schemas.microsoft.com/office/powerpoint/2010/main" val="1017244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ll Quote1">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837181" y="2342634"/>
            <a:ext cx="2624835" cy="3921642"/>
          </a:xfrm>
          <a:prstGeom prst="rect">
            <a:avLst/>
          </a:prstGeom>
        </p:spPr>
      </p:pic>
      <p:sp>
        <p:nvSpPr>
          <p:cNvPr id="8" name="Text Placeholder 9"/>
          <p:cNvSpPr>
            <a:spLocks noGrp="1"/>
          </p:cNvSpPr>
          <p:nvPr>
            <p:ph type="body" sz="quarter" idx="10" hasCustomPrompt="1"/>
          </p:nvPr>
        </p:nvSpPr>
        <p:spPr>
          <a:xfrm>
            <a:off x="457201" y="1447799"/>
            <a:ext cx="3962399" cy="793237"/>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edit text</a:t>
            </a:r>
            <a:endParaRPr lang="en-US" dirty="0"/>
          </a:p>
        </p:txBody>
      </p:sp>
      <p:sp>
        <p:nvSpPr>
          <p:cNvPr id="10" name="Text Placeholder 11"/>
          <p:cNvSpPr>
            <a:spLocks noGrp="1"/>
          </p:cNvSpPr>
          <p:nvPr>
            <p:ph type="body" sz="quarter" idx="11" hasCustomPrompt="1"/>
          </p:nvPr>
        </p:nvSpPr>
        <p:spPr>
          <a:xfrm>
            <a:off x="4563534" y="1447799"/>
            <a:ext cx="3826933" cy="4800601"/>
          </a:xfrm>
          <a:prstGeom prst="rect">
            <a:avLst/>
          </a:prstGeom>
        </p:spPr>
        <p:txBody>
          <a:bodyPr>
            <a:normAutofit/>
          </a:bodyPr>
          <a:lstStyle>
            <a:lvl1pPr>
              <a:buClr>
                <a:srgbClr val="CB251D"/>
              </a:buClr>
              <a:defRPr sz="1600">
                <a:latin typeface="Arial"/>
                <a:cs typeface="Arial"/>
              </a:defRPr>
            </a:lvl1pPr>
          </a:lstStyle>
          <a:p>
            <a:pPr lvl="0"/>
            <a:r>
              <a:rPr lang="en-GB" dirty="0"/>
              <a:t>Click to add text</a:t>
            </a:r>
          </a:p>
        </p:txBody>
      </p:sp>
      <p:sp>
        <p:nvSpPr>
          <p:cNvPr id="13" name="Text Placeholder 12"/>
          <p:cNvSpPr>
            <a:spLocks noGrp="1"/>
          </p:cNvSpPr>
          <p:nvPr>
            <p:ph type="body" sz="quarter" idx="12" hasCustomPrompt="1"/>
          </p:nvPr>
        </p:nvSpPr>
        <p:spPr>
          <a:xfrm>
            <a:off x="1980755" y="2462213"/>
            <a:ext cx="2336800" cy="3362325"/>
          </a:xfrm>
          <a:prstGeom prst="rect">
            <a:avLst/>
          </a:prstGeom>
        </p:spPr>
        <p:txBody>
          <a:bodyPr>
            <a:normAutofit/>
          </a:bodyPr>
          <a:lstStyle>
            <a:lvl1pPr marL="0" indent="0">
              <a:lnSpc>
                <a:spcPts val="2200"/>
              </a:lnSpc>
              <a:buNone/>
              <a:defRPr sz="3200" b="0" baseline="0">
                <a:latin typeface="Hand Of Sean"/>
                <a:cs typeface="Hand Of Sean"/>
              </a:defRPr>
            </a:lvl1pPr>
          </a:lstStyle>
          <a:p>
            <a:r>
              <a:rPr lang="en-US" sz="2000" dirty="0">
                <a:solidFill>
                  <a:srgbClr val="7F7F7F"/>
                </a:solidFill>
              </a:rPr>
              <a:t>“Click to add pull quote text this text can be red or grey”</a:t>
            </a:r>
          </a:p>
        </p:txBody>
      </p:sp>
      <p:sp>
        <p:nvSpPr>
          <p:cNvPr id="9" name="Title 1"/>
          <p:cNvSpPr>
            <a:spLocks noGrp="1"/>
          </p:cNvSpPr>
          <p:nvPr>
            <p:ph type="title" hasCustomPrompt="1"/>
          </p:nvPr>
        </p:nvSpPr>
        <p:spPr>
          <a:xfrm>
            <a:off x="457200" y="482598"/>
            <a:ext cx="8229600" cy="676916"/>
          </a:xfrm>
          <a:prstGeom prst="rect">
            <a:avLst/>
          </a:prstGeom>
        </p:spPr>
        <p:txBody>
          <a:bodyPr wrap="square"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Tree>
    <p:extLst>
      <p:ext uri="{BB962C8B-B14F-4D97-AF65-F5344CB8AC3E}">
        <p14:creationId xmlns:p14="http://schemas.microsoft.com/office/powerpoint/2010/main" val="443720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ull Quote2">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29053" y="2290249"/>
            <a:ext cx="2624835" cy="3921642"/>
          </a:xfrm>
          <a:prstGeom prst="rect">
            <a:avLst/>
          </a:prstGeom>
        </p:spPr>
      </p:pic>
      <p:sp>
        <p:nvSpPr>
          <p:cNvPr id="8" name="Text Placeholder 9"/>
          <p:cNvSpPr>
            <a:spLocks noGrp="1"/>
          </p:cNvSpPr>
          <p:nvPr>
            <p:ph type="body" sz="quarter" idx="10" hasCustomPrompt="1"/>
          </p:nvPr>
        </p:nvSpPr>
        <p:spPr>
          <a:xfrm>
            <a:off x="457201" y="1447799"/>
            <a:ext cx="3962399" cy="793237"/>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add text</a:t>
            </a:r>
            <a:endParaRPr lang="en-US" dirty="0"/>
          </a:p>
        </p:txBody>
      </p:sp>
      <p:sp>
        <p:nvSpPr>
          <p:cNvPr id="10" name="Text Placeholder 11"/>
          <p:cNvSpPr>
            <a:spLocks noGrp="1"/>
          </p:cNvSpPr>
          <p:nvPr>
            <p:ph type="body" sz="quarter" idx="11" hasCustomPrompt="1"/>
          </p:nvPr>
        </p:nvSpPr>
        <p:spPr>
          <a:xfrm>
            <a:off x="457201" y="2290250"/>
            <a:ext cx="3962399" cy="4051284"/>
          </a:xfrm>
          <a:prstGeom prst="rect">
            <a:avLst/>
          </a:prstGeom>
        </p:spPr>
        <p:txBody>
          <a:bodyPr>
            <a:normAutofit/>
          </a:bodyPr>
          <a:lstStyle>
            <a:lvl1pPr>
              <a:buClr>
                <a:srgbClr val="CB251D"/>
              </a:buClr>
              <a:defRPr sz="1600">
                <a:latin typeface="Arial"/>
                <a:cs typeface="Arial"/>
              </a:defRPr>
            </a:lvl1pPr>
          </a:lstStyle>
          <a:p>
            <a:pPr lvl="0"/>
            <a:r>
              <a:rPr lang="en-GB" dirty="0"/>
              <a:t>Click to add text</a:t>
            </a:r>
          </a:p>
        </p:txBody>
      </p:sp>
      <p:sp>
        <p:nvSpPr>
          <p:cNvPr id="13" name="Text Placeholder 12"/>
          <p:cNvSpPr>
            <a:spLocks noGrp="1"/>
          </p:cNvSpPr>
          <p:nvPr>
            <p:ph type="body" sz="quarter" idx="12" hasCustomPrompt="1"/>
          </p:nvPr>
        </p:nvSpPr>
        <p:spPr>
          <a:xfrm>
            <a:off x="4672627" y="2409828"/>
            <a:ext cx="2336800" cy="3362325"/>
          </a:xfrm>
          <a:prstGeom prst="rect">
            <a:avLst/>
          </a:prstGeom>
        </p:spPr>
        <p:txBody>
          <a:bodyPr>
            <a:normAutofit/>
          </a:bodyPr>
          <a:lstStyle>
            <a:lvl1pPr marL="0" indent="0">
              <a:lnSpc>
                <a:spcPts val="2200"/>
              </a:lnSpc>
              <a:buNone/>
              <a:defRPr sz="3200" baseline="0">
                <a:latin typeface="Hand Of Sean"/>
                <a:cs typeface="Hand Of Sean"/>
              </a:defRPr>
            </a:lvl1pPr>
          </a:lstStyle>
          <a:p>
            <a:r>
              <a:rPr lang="en-US" sz="2000" dirty="0">
                <a:solidFill>
                  <a:srgbClr val="7F7F7F"/>
                </a:solidFill>
              </a:rPr>
              <a:t>“Click here to add pull quote text this text can be red or grey”</a:t>
            </a:r>
          </a:p>
        </p:txBody>
      </p:sp>
      <p:sp>
        <p:nvSpPr>
          <p:cNvPr id="9" name="Title 1"/>
          <p:cNvSpPr>
            <a:spLocks noGrp="1"/>
          </p:cNvSpPr>
          <p:nvPr>
            <p:ph type="title" hasCustomPrompt="1"/>
          </p:nvPr>
        </p:nvSpPr>
        <p:spPr>
          <a:xfrm>
            <a:off x="457200" y="482598"/>
            <a:ext cx="8229600" cy="676916"/>
          </a:xfrm>
          <a:prstGeom prst="rect">
            <a:avLst/>
          </a:prstGeom>
        </p:spPr>
        <p:txBody>
          <a:bodyPr wrap="square"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Tree>
    <p:extLst>
      <p:ext uri="{BB962C8B-B14F-4D97-AF65-F5344CB8AC3E}">
        <p14:creationId xmlns:p14="http://schemas.microsoft.com/office/powerpoint/2010/main" val="1868028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side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457201" y="1447799"/>
            <a:ext cx="3962399" cy="793237"/>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add text</a:t>
            </a:r>
            <a:endParaRPr lang="en-US" dirty="0"/>
          </a:p>
        </p:txBody>
      </p:sp>
      <p:sp>
        <p:nvSpPr>
          <p:cNvPr id="10" name="Text Placeholder 11"/>
          <p:cNvSpPr>
            <a:spLocks noGrp="1"/>
          </p:cNvSpPr>
          <p:nvPr>
            <p:ph type="body" sz="quarter" idx="11" hasCustomPrompt="1"/>
          </p:nvPr>
        </p:nvSpPr>
        <p:spPr>
          <a:xfrm>
            <a:off x="457201" y="2290250"/>
            <a:ext cx="3962399" cy="4051284"/>
          </a:xfrm>
          <a:prstGeom prst="rect">
            <a:avLst/>
          </a:prstGeom>
        </p:spPr>
        <p:txBody>
          <a:bodyPr>
            <a:normAutofit/>
          </a:bodyPr>
          <a:lstStyle>
            <a:lvl1pPr>
              <a:buClr>
                <a:srgbClr val="CB251D"/>
              </a:buClr>
              <a:defRPr sz="1600">
                <a:latin typeface="Arial"/>
                <a:cs typeface="Arial"/>
              </a:defRPr>
            </a:lvl1pPr>
          </a:lstStyle>
          <a:p>
            <a:pPr lvl="0"/>
            <a:r>
              <a:rPr lang="en-GB" dirty="0"/>
              <a:t>Click to add text</a:t>
            </a:r>
          </a:p>
        </p:txBody>
      </p:sp>
      <p:sp>
        <p:nvSpPr>
          <p:cNvPr id="6" name="Title 1"/>
          <p:cNvSpPr>
            <a:spLocks noGrp="1"/>
          </p:cNvSpPr>
          <p:nvPr>
            <p:ph type="title" hasCustomPrompt="1"/>
          </p:nvPr>
        </p:nvSpPr>
        <p:spPr>
          <a:xfrm>
            <a:off x="457200" y="482598"/>
            <a:ext cx="8229600" cy="676916"/>
          </a:xfrm>
          <a:prstGeom prst="rect">
            <a:avLst/>
          </a:prstGeom>
        </p:spPr>
        <p:txBody>
          <a:bodyPr wrap="square"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Tree>
    <p:extLst>
      <p:ext uri="{BB962C8B-B14F-4D97-AF65-F5344CB8AC3E}">
        <p14:creationId xmlns:p14="http://schemas.microsoft.com/office/powerpoint/2010/main" val="54457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side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457201" y="1447799"/>
            <a:ext cx="3962399" cy="793237"/>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edit text</a:t>
            </a:r>
            <a:endParaRPr lang="en-US" dirty="0"/>
          </a:p>
        </p:txBody>
      </p:sp>
      <p:sp>
        <p:nvSpPr>
          <p:cNvPr id="10" name="Text Placeholder 11"/>
          <p:cNvSpPr>
            <a:spLocks noGrp="1"/>
          </p:cNvSpPr>
          <p:nvPr>
            <p:ph type="body" sz="quarter" idx="11" hasCustomPrompt="1"/>
          </p:nvPr>
        </p:nvSpPr>
        <p:spPr>
          <a:xfrm>
            <a:off x="4563534" y="1447799"/>
            <a:ext cx="3826933" cy="4800601"/>
          </a:xfrm>
          <a:prstGeom prst="rect">
            <a:avLst/>
          </a:prstGeom>
        </p:spPr>
        <p:txBody>
          <a:bodyPr>
            <a:normAutofit/>
          </a:bodyPr>
          <a:lstStyle>
            <a:lvl1pPr>
              <a:buClr>
                <a:srgbClr val="CB251D"/>
              </a:buClr>
              <a:defRPr sz="1600">
                <a:latin typeface="Arial"/>
                <a:cs typeface="Arial"/>
              </a:defRPr>
            </a:lvl1pPr>
          </a:lstStyle>
          <a:p>
            <a:pPr lvl="0"/>
            <a:r>
              <a:rPr lang="en-GB" dirty="0"/>
              <a:t>Click to add text</a:t>
            </a:r>
          </a:p>
        </p:txBody>
      </p:sp>
      <p:sp>
        <p:nvSpPr>
          <p:cNvPr id="6" name="Title 1"/>
          <p:cNvSpPr>
            <a:spLocks noGrp="1"/>
          </p:cNvSpPr>
          <p:nvPr>
            <p:ph type="title" hasCustomPrompt="1"/>
          </p:nvPr>
        </p:nvSpPr>
        <p:spPr>
          <a:xfrm>
            <a:off x="457200" y="482598"/>
            <a:ext cx="8229600" cy="676916"/>
          </a:xfrm>
          <a:prstGeom prst="rect">
            <a:avLst/>
          </a:prstGeom>
        </p:spPr>
        <p:txBody>
          <a:bodyPr wrap="square"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Tree>
    <p:extLst>
      <p:ext uri="{BB962C8B-B14F-4D97-AF65-F5344CB8AC3E}">
        <p14:creationId xmlns:p14="http://schemas.microsoft.com/office/powerpoint/2010/main" val="2035450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for Chart or Imag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0" y="482598"/>
            <a:ext cx="8229600" cy="676916"/>
          </a:xfrm>
          <a:prstGeom prst="rect">
            <a:avLst/>
          </a:prstGeom>
        </p:spPr>
        <p:txBody>
          <a:bodyPr wrap="square"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Tree>
    <p:extLst>
      <p:ext uri="{BB962C8B-B14F-4D97-AF65-F5344CB8AC3E}">
        <p14:creationId xmlns:p14="http://schemas.microsoft.com/office/powerpoint/2010/main" val="1536583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for chart or image only (no titl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772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49263" y="6389688"/>
            <a:ext cx="1619250" cy="306387"/>
          </a:xfrm>
          <a:prstGeom prst="rect">
            <a:avLst/>
          </a:prstGeom>
        </p:spPr>
        <p:txBody>
          <a:bodyPr/>
          <a:lstStyle>
            <a:lvl1pPr>
              <a:defRPr/>
            </a:lvl1pPr>
          </a:lstStyle>
          <a:p>
            <a:endParaRPr lang="en-US">
              <a:solidFill>
                <a:srgbClr val="2C2227"/>
              </a:solidFill>
            </a:endParaRPr>
          </a:p>
        </p:txBody>
      </p:sp>
      <p:sp>
        <p:nvSpPr>
          <p:cNvPr id="3" name="Footer Placeholder 2"/>
          <p:cNvSpPr>
            <a:spLocks noGrp="1"/>
          </p:cNvSpPr>
          <p:nvPr>
            <p:ph type="ftr" sz="quarter" idx="11"/>
          </p:nvPr>
        </p:nvSpPr>
        <p:spPr>
          <a:xfrm>
            <a:off x="2159000" y="6386513"/>
            <a:ext cx="3959225" cy="304800"/>
          </a:xfrm>
          <a:prstGeom prst="rect">
            <a:avLst/>
          </a:prstGeom>
        </p:spPr>
        <p:txBody>
          <a:bodyPr/>
          <a:lstStyle>
            <a:lvl1pPr>
              <a:defRPr/>
            </a:lvl1pPr>
          </a:lstStyle>
          <a:p>
            <a:endParaRPr lang="en-US">
              <a:solidFill>
                <a:srgbClr val="2C2227"/>
              </a:solidFill>
            </a:endParaRPr>
          </a:p>
        </p:txBody>
      </p:sp>
    </p:spTree>
    <p:extLst>
      <p:ext uri="{BB962C8B-B14F-4D97-AF65-F5344CB8AC3E}">
        <p14:creationId xmlns:p14="http://schemas.microsoft.com/office/powerpoint/2010/main" val="1521119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193274"/>
            <a:ext cx="7772400" cy="794533"/>
          </a:xfrm>
          <a:prstGeom prst="rect">
            <a:avLst/>
          </a:prstGeom>
        </p:spPr>
        <p:txBody>
          <a:bodyPr>
            <a:normAutofit/>
          </a:bodyPr>
          <a:lstStyle>
            <a:lvl1pPr algn="r">
              <a:defRPr sz="6000" b="1">
                <a:solidFill>
                  <a:srgbClr val="2E2225"/>
                </a:solidFill>
                <a:latin typeface="Arial"/>
                <a:cs typeface="Arial"/>
              </a:defRPr>
            </a:lvl1pPr>
          </a:lstStyle>
          <a:p>
            <a:endParaRPr lang="en-US" dirty="0"/>
          </a:p>
        </p:txBody>
      </p:sp>
      <p:sp>
        <p:nvSpPr>
          <p:cNvPr id="3" name="Subtitle 2"/>
          <p:cNvSpPr>
            <a:spLocks noGrp="1"/>
          </p:cNvSpPr>
          <p:nvPr>
            <p:ph type="subTitle" idx="1" hasCustomPrompt="1"/>
          </p:nvPr>
        </p:nvSpPr>
        <p:spPr>
          <a:xfrm>
            <a:off x="1371600" y="4987807"/>
            <a:ext cx="7086600" cy="399359"/>
          </a:xfrm>
          <a:prstGeom prst="rect">
            <a:avLst/>
          </a:prstGeom>
        </p:spPr>
        <p:txBody>
          <a:bodyPr>
            <a:normAutofit/>
          </a:bodyPr>
          <a:lstStyle>
            <a:lvl1pPr marL="0" marR="0" indent="0" algn="r" defTabSz="457200" rtl="0" eaLnBrk="1" fontAlgn="auto" latinLnBrk="0" hangingPunct="1">
              <a:lnSpc>
                <a:spcPct val="100000"/>
              </a:lnSpc>
              <a:spcBef>
                <a:spcPct val="20000"/>
              </a:spcBef>
              <a:spcAft>
                <a:spcPts val="0"/>
              </a:spcAft>
              <a:buClrTx/>
              <a:buSzTx/>
              <a:buFont typeface="Arial"/>
              <a:buNone/>
              <a:tabLst/>
              <a:defRPr sz="2000" b="0" i="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text</a:t>
            </a:r>
            <a:endParaRPr lang="en-US" dirty="0"/>
          </a:p>
        </p:txBody>
      </p:sp>
      <p:sp>
        <p:nvSpPr>
          <p:cNvPr id="18" name="Text Placeholder 17"/>
          <p:cNvSpPr>
            <a:spLocks noGrp="1"/>
          </p:cNvSpPr>
          <p:nvPr>
            <p:ph type="body" sz="quarter" idx="12" hasCustomPrompt="1"/>
          </p:nvPr>
        </p:nvSpPr>
        <p:spPr>
          <a:xfrm>
            <a:off x="4868060" y="5361597"/>
            <a:ext cx="3590140" cy="405224"/>
          </a:xfrm>
          <a:prstGeom prst="rect">
            <a:avLst/>
          </a:prstGeom>
        </p:spPr>
        <p:txBody>
          <a:bodyPr>
            <a:normAutofit/>
          </a:bodyPr>
          <a:lstStyle>
            <a:lvl1pPr marL="0" indent="0" algn="r">
              <a:buNone/>
              <a:defRPr sz="1800" b="0" i="0">
                <a:solidFill>
                  <a:schemeClr val="tx2"/>
                </a:solidFill>
                <a:latin typeface="Arial"/>
                <a:cs typeface="Arial"/>
              </a:defRPr>
            </a:lvl1pPr>
          </a:lstStyle>
          <a:p>
            <a:pPr lvl="0"/>
            <a:r>
              <a:rPr lang="en-GB" dirty="0"/>
              <a:t>Click to edit date</a:t>
            </a:r>
            <a:endParaRPr lang="en-US" dirty="0"/>
          </a:p>
        </p:txBody>
      </p:sp>
      <p:sp>
        <p:nvSpPr>
          <p:cNvPr id="9" name="Picture Placeholder 8"/>
          <p:cNvSpPr>
            <a:spLocks noGrp="1"/>
          </p:cNvSpPr>
          <p:nvPr>
            <p:ph type="pic" sz="quarter" idx="13" hasCustomPrompt="1"/>
          </p:nvPr>
        </p:nvSpPr>
        <p:spPr>
          <a:xfrm>
            <a:off x="922338" y="414338"/>
            <a:ext cx="7535862" cy="3657600"/>
          </a:xfrm>
          <a:prstGeom prst="roundRect">
            <a:avLst>
              <a:gd name="adj" fmla="val 2547"/>
            </a:avLst>
          </a:prstGeom>
          <a:ln>
            <a:solidFill>
              <a:schemeClr val="tx2">
                <a:lumMod val="60000"/>
                <a:lumOff val="40000"/>
              </a:schemeClr>
            </a:solidFill>
          </a:ln>
        </p:spPr>
        <p:txBody>
          <a:bodyPr/>
          <a:lstStyle>
            <a:lvl1pPr marL="0" indent="0">
              <a:buNone/>
              <a:defRPr/>
            </a:lvl1pPr>
          </a:lstStyle>
          <a:p>
            <a:r>
              <a:rPr lang="en-US" dirty="0"/>
              <a:t>Click to insert a picture</a:t>
            </a:r>
          </a:p>
        </p:txBody>
      </p:sp>
    </p:spTree>
    <p:extLst>
      <p:ext uri="{BB962C8B-B14F-4D97-AF65-F5344CB8AC3E}">
        <p14:creationId xmlns:p14="http://schemas.microsoft.com/office/powerpoint/2010/main" val="1688679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482598"/>
            <a:ext cx="8229600" cy="676916"/>
          </a:xfrm>
          <a:prstGeom prst="rect">
            <a:avLst/>
          </a:prstGeom>
        </p:spPr>
        <p:txBody>
          <a:bodyPr wrap="square" anchor="ctr"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Tree>
    <p:extLst>
      <p:ext uri="{BB962C8B-B14F-4D97-AF65-F5344CB8AC3E}">
        <p14:creationId xmlns:p14="http://schemas.microsoft.com/office/powerpoint/2010/main" val="1982048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424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0" y="1351630"/>
            <a:ext cx="8229600" cy="815419"/>
          </a:xfrm>
          <a:prstGeom prst="rect">
            <a:avLst/>
          </a:prstGeom>
        </p:spPr>
        <p:txBody>
          <a:bodyPr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
        <p:nvSpPr>
          <p:cNvPr id="7" name="Text Placeholder 9"/>
          <p:cNvSpPr>
            <a:spLocks noGrp="1"/>
          </p:cNvSpPr>
          <p:nvPr>
            <p:ph type="body" sz="quarter" idx="10" hasCustomPrompt="1"/>
          </p:nvPr>
        </p:nvSpPr>
        <p:spPr>
          <a:xfrm>
            <a:off x="457201" y="2287057"/>
            <a:ext cx="8078788" cy="793237"/>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edit text</a:t>
            </a:r>
            <a:endParaRPr lang="en-US" dirty="0"/>
          </a:p>
        </p:txBody>
      </p:sp>
    </p:spTree>
    <p:extLst>
      <p:ext uri="{BB962C8B-B14F-4D97-AF65-F5344CB8AC3E}">
        <p14:creationId xmlns:p14="http://schemas.microsoft.com/office/powerpoint/2010/main" val="3161026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 horizontal">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57201" y="1609724"/>
            <a:ext cx="8078788" cy="659343"/>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edit text</a:t>
            </a:r>
            <a:endParaRPr lang="en-US" dirty="0"/>
          </a:p>
        </p:txBody>
      </p:sp>
      <p:sp>
        <p:nvSpPr>
          <p:cNvPr id="12" name="Text Placeholder 11"/>
          <p:cNvSpPr>
            <a:spLocks noGrp="1"/>
          </p:cNvSpPr>
          <p:nvPr>
            <p:ph type="body" sz="quarter" idx="11" hasCustomPrompt="1"/>
          </p:nvPr>
        </p:nvSpPr>
        <p:spPr>
          <a:xfrm>
            <a:off x="457201" y="2452688"/>
            <a:ext cx="8078788" cy="1749262"/>
          </a:xfrm>
          <a:prstGeom prst="rect">
            <a:avLst/>
          </a:prstGeom>
        </p:spPr>
        <p:txBody>
          <a:bodyPr>
            <a:normAutofit/>
          </a:bodyPr>
          <a:lstStyle>
            <a:lvl1pPr>
              <a:buClr>
                <a:srgbClr val="CB251D"/>
              </a:buClr>
              <a:defRPr sz="1600">
                <a:latin typeface="Arial"/>
                <a:cs typeface="Arial"/>
              </a:defRPr>
            </a:lvl1pPr>
          </a:lstStyle>
          <a:p>
            <a:pPr lvl="0"/>
            <a:r>
              <a:rPr lang="en-GB" dirty="0"/>
              <a:t>Click to edit text</a:t>
            </a:r>
          </a:p>
        </p:txBody>
      </p:sp>
      <p:sp>
        <p:nvSpPr>
          <p:cNvPr id="6" name="Content Placeholder 5"/>
          <p:cNvSpPr>
            <a:spLocks noGrp="1"/>
          </p:cNvSpPr>
          <p:nvPr>
            <p:ph sz="quarter" idx="13" hasCustomPrompt="1"/>
          </p:nvPr>
        </p:nvSpPr>
        <p:spPr>
          <a:xfrm>
            <a:off x="457201" y="4252913"/>
            <a:ext cx="8078788" cy="2054225"/>
          </a:xfrm>
          <a:prstGeom prst="rect">
            <a:avLst/>
          </a:prstGeom>
        </p:spPr>
        <p:txBody>
          <a:bodyPr>
            <a:normAutofit/>
          </a:bodyPr>
          <a:lstStyle>
            <a:lvl4pPr marL="3175" indent="0" algn="l">
              <a:buNone/>
              <a:defRPr sz="1400">
                <a:solidFill>
                  <a:srgbClr val="DA0011"/>
                </a:solidFill>
                <a:latin typeface="Arial"/>
                <a:cs typeface="Arial"/>
              </a:defRPr>
            </a:lvl4pPr>
            <a:lvl5pPr marL="1828800" indent="0">
              <a:buNone/>
              <a:defRPr/>
            </a:lvl5pPr>
          </a:lstStyle>
          <a:p>
            <a:pPr lvl="3"/>
            <a:r>
              <a:rPr lang="en-GB" dirty="0"/>
              <a:t>Fourth level</a:t>
            </a:r>
          </a:p>
        </p:txBody>
      </p:sp>
      <p:sp>
        <p:nvSpPr>
          <p:cNvPr id="7" name="Title 1"/>
          <p:cNvSpPr>
            <a:spLocks noGrp="1"/>
          </p:cNvSpPr>
          <p:nvPr>
            <p:ph type="title" hasCustomPrompt="1"/>
          </p:nvPr>
        </p:nvSpPr>
        <p:spPr>
          <a:xfrm>
            <a:off x="457200" y="482598"/>
            <a:ext cx="8229600" cy="676916"/>
          </a:xfrm>
          <a:prstGeom prst="rect">
            <a:avLst/>
          </a:prstGeom>
        </p:spPr>
        <p:txBody>
          <a:bodyPr wrap="square" anchor="ctr"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Tree>
    <p:extLst>
      <p:ext uri="{BB962C8B-B14F-4D97-AF65-F5344CB8AC3E}">
        <p14:creationId xmlns:p14="http://schemas.microsoft.com/office/powerpoint/2010/main" val="2340935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 vertical">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57201" y="1609724"/>
            <a:ext cx="7975600" cy="793237"/>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edit text</a:t>
            </a:r>
            <a:endParaRPr lang="en-US" dirty="0"/>
          </a:p>
        </p:txBody>
      </p:sp>
      <p:sp>
        <p:nvSpPr>
          <p:cNvPr id="12" name="Text Placeholder 11"/>
          <p:cNvSpPr>
            <a:spLocks noGrp="1"/>
          </p:cNvSpPr>
          <p:nvPr>
            <p:ph type="body" sz="quarter" idx="11" hasCustomPrompt="1"/>
          </p:nvPr>
        </p:nvSpPr>
        <p:spPr>
          <a:xfrm>
            <a:off x="457201" y="2452687"/>
            <a:ext cx="3962399" cy="3795713"/>
          </a:xfrm>
          <a:prstGeom prst="rect">
            <a:avLst/>
          </a:prstGeom>
        </p:spPr>
        <p:txBody>
          <a:bodyPr>
            <a:normAutofit/>
          </a:bodyPr>
          <a:lstStyle>
            <a:lvl1pPr>
              <a:buClr>
                <a:srgbClr val="CB251D"/>
              </a:buClr>
              <a:defRPr sz="1600">
                <a:latin typeface="Arial"/>
                <a:cs typeface="Arial"/>
              </a:defRPr>
            </a:lvl1pPr>
          </a:lstStyle>
          <a:p>
            <a:pPr lvl="0"/>
            <a:r>
              <a:rPr lang="en-GB" dirty="0"/>
              <a:t>Click to edit text</a:t>
            </a:r>
          </a:p>
        </p:txBody>
      </p:sp>
      <p:sp>
        <p:nvSpPr>
          <p:cNvPr id="6" name="Content Placeholder 5"/>
          <p:cNvSpPr>
            <a:spLocks noGrp="1"/>
          </p:cNvSpPr>
          <p:nvPr>
            <p:ph sz="quarter" idx="13" hasCustomPrompt="1"/>
          </p:nvPr>
        </p:nvSpPr>
        <p:spPr>
          <a:xfrm>
            <a:off x="4546600" y="2452687"/>
            <a:ext cx="3886202" cy="3795713"/>
          </a:xfrm>
          <a:prstGeom prst="roundRect">
            <a:avLst>
              <a:gd name="adj" fmla="val 3060"/>
            </a:avLst>
          </a:prstGeom>
        </p:spPr>
        <p:txBody>
          <a:bodyPr>
            <a:normAutofit/>
          </a:bodyPr>
          <a:lstStyle>
            <a:lvl4pPr marL="3175" indent="0" algn="l">
              <a:buNone/>
              <a:defRPr sz="1400" baseline="0">
                <a:solidFill>
                  <a:srgbClr val="DA0011"/>
                </a:solidFill>
                <a:latin typeface="Arial"/>
                <a:cs typeface="Arial"/>
              </a:defRPr>
            </a:lvl4pPr>
            <a:lvl5pPr marL="1828800" indent="0">
              <a:buNone/>
              <a:defRPr/>
            </a:lvl5pPr>
          </a:lstStyle>
          <a:p>
            <a:pPr lvl="3"/>
            <a:r>
              <a:rPr lang="en-GB" dirty="0"/>
              <a:t>Paste chart here from ‘design elements’ and then edit the data or insert an image</a:t>
            </a:r>
          </a:p>
        </p:txBody>
      </p:sp>
      <p:sp>
        <p:nvSpPr>
          <p:cNvPr id="7" name="Title 1"/>
          <p:cNvSpPr>
            <a:spLocks noGrp="1"/>
          </p:cNvSpPr>
          <p:nvPr>
            <p:ph type="title" hasCustomPrompt="1"/>
          </p:nvPr>
        </p:nvSpPr>
        <p:spPr>
          <a:xfrm>
            <a:off x="457200" y="482598"/>
            <a:ext cx="8229600" cy="676916"/>
          </a:xfrm>
          <a:prstGeom prst="rect">
            <a:avLst/>
          </a:prstGeom>
        </p:spPr>
        <p:txBody>
          <a:bodyPr wrap="square"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Tree>
    <p:extLst>
      <p:ext uri="{BB962C8B-B14F-4D97-AF65-F5344CB8AC3E}">
        <p14:creationId xmlns:p14="http://schemas.microsoft.com/office/powerpoint/2010/main" val="2358838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57201" y="458257"/>
            <a:ext cx="3962399" cy="793237"/>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edit text</a:t>
            </a:r>
            <a:endParaRPr lang="en-US" dirty="0"/>
          </a:p>
        </p:txBody>
      </p:sp>
      <p:sp>
        <p:nvSpPr>
          <p:cNvPr id="12" name="Text Placeholder 11"/>
          <p:cNvSpPr>
            <a:spLocks noGrp="1"/>
          </p:cNvSpPr>
          <p:nvPr>
            <p:ph type="body" sz="quarter" idx="11" hasCustomPrompt="1"/>
          </p:nvPr>
        </p:nvSpPr>
        <p:spPr>
          <a:xfrm>
            <a:off x="457201" y="1312333"/>
            <a:ext cx="3962399" cy="4936067"/>
          </a:xfrm>
          <a:prstGeom prst="rect">
            <a:avLst/>
          </a:prstGeom>
        </p:spPr>
        <p:txBody>
          <a:bodyPr>
            <a:normAutofit/>
          </a:bodyPr>
          <a:lstStyle>
            <a:lvl1pPr>
              <a:buClr>
                <a:srgbClr val="CB251D"/>
              </a:buClr>
              <a:defRPr sz="1600">
                <a:latin typeface="Arial"/>
                <a:cs typeface="Arial"/>
              </a:defRPr>
            </a:lvl1pPr>
          </a:lstStyle>
          <a:p>
            <a:pPr lvl="0"/>
            <a:r>
              <a:rPr lang="en-GB" dirty="0"/>
              <a:t>Click to edit text</a:t>
            </a:r>
          </a:p>
        </p:txBody>
      </p:sp>
      <p:sp>
        <p:nvSpPr>
          <p:cNvPr id="5" name="Content Placeholder 5"/>
          <p:cNvSpPr>
            <a:spLocks noGrp="1"/>
          </p:cNvSpPr>
          <p:nvPr>
            <p:ph sz="quarter" idx="15" hasCustomPrompt="1"/>
          </p:nvPr>
        </p:nvSpPr>
        <p:spPr>
          <a:xfrm>
            <a:off x="4529665" y="458257"/>
            <a:ext cx="3886202" cy="5790143"/>
          </a:xfrm>
          <a:prstGeom prst="roundRect">
            <a:avLst>
              <a:gd name="adj" fmla="val 2942"/>
            </a:avLst>
          </a:prstGeom>
        </p:spPr>
        <p:txBody>
          <a:bodyPr>
            <a:normAutofit/>
          </a:bodyPr>
          <a:lstStyle>
            <a:lvl4pPr marL="3175" indent="0" algn="l">
              <a:buNone/>
              <a:defRPr sz="1400" baseline="0">
                <a:solidFill>
                  <a:srgbClr val="DA0011"/>
                </a:solidFill>
                <a:latin typeface="Arial"/>
                <a:cs typeface="Arial"/>
              </a:defRPr>
            </a:lvl4pPr>
            <a:lvl5pPr marL="1828800" indent="0">
              <a:buNone/>
              <a:defRPr/>
            </a:lvl5pPr>
          </a:lstStyle>
          <a:p>
            <a:pPr lvl="3"/>
            <a:r>
              <a:rPr lang="en-GB" dirty="0"/>
              <a:t>Paste chart here from ‘design elements’ and then edit the data or insert an image</a:t>
            </a:r>
          </a:p>
        </p:txBody>
      </p:sp>
    </p:spTree>
    <p:extLst>
      <p:ext uri="{BB962C8B-B14F-4D97-AF65-F5344CB8AC3E}">
        <p14:creationId xmlns:p14="http://schemas.microsoft.com/office/powerpoint/2010/main" val="534176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Content Placeholder 5"/>
          <p:cNvSpPr>
            <a:spLocks noGrp="1"/>
          </p:cNvSpPr>
          <p:nvPr>
            <p:ph sz="quarter" idx="14" hasCustomPrompt="1"/>
          </p:nvPr>
        </p:nvSpPr>
        <p:spPr>
          <a:xfrm>
            <a:off x="465667" y="1591733"/>
            <a:ext cx="3886202" cy="4656667"/>
          </a:xfrm>
          <a:prstGeom prst="roundRect">
            <a:avLst>
              <a:gd name="adj" fmla="val 2942"/>
            </a:avLst>
          </a:prstGeom>
        </p:spPr>
        <p:txBody>
          <a:bodyPr>
            <a:normAutofit/>
          </a:bodyPr>
          <a:lstStyle>
            <a:lvl4pPr marL="3175" indent="0" algn="l">
              <a:buNone/>
              <a:defRPr sz="1400" baseline="0">
                <a:solidFill>
                  <a:srgbClr val="DA0011"/>
                </a:solidFill>
                <a:latin typeface="Arial"/>
                <a:cs typeface="Arial"/>
              </a:defRPr>
            </a:lvl4pPr>
            <a:lvl5pPr marL="1828800" indent="0">
              <a:buNone/>
              <a:defRPr/>
            </a:lvl5pPr>
          </a:lstStyle>
          <a:p>
            <a:pPr lvl="3"/>
            <a:r>
              <a:rPr lang="en-GB" dirty="0"/>
              <a:t>Paste chart here from ‘design elements’ and then edit the data or insert an image</a:t>
            </a:r>
          </a:p>
        </p:txBody>
      </p:sp>
      <p:sp>
        <p:nvSpPr>
          <p:cNvPr id="5" name="Content Placeholder 5"/>
          <p:cNvSpPr>
            <a:spLocks noGrp="1"/>
          </p:cNvSpPr>
          <p:nvPr>
            <p:ph sz="quarter" idx="15" hasCustomPrompt="1"/>
          </p:nvPr>
        </p:nvSpPr>
        <p:spPr>
          <a:xfrm>
            <a:off x="4529665" y="1591733"/>
            <a:ext cx="3886202" cy="4656667"/>
          </a:xfrm>
          <a:prstGeom prst="roundRect">
            <a:avLst>
              <a:gd name="adj" fmla="val 2942"/>
            </a:avLst>
          </a:prstGeom>
        </p:spPr>
        <p:txBody>
          <a:bodyPr>
            <a:normAutofit/>
          </a:bodyPr>
          <a:lstStyle>
            <a:lvl4pPr marL="3175" indent="0" algn="l">
              <a:buNone/>
              <a:defRPr sz="1400" baseline="0">
                <a:solidFill>
                  <a:srgbClr val="DA0011"/>
                </a:solidFill>
                <a:latin typeface="Arial"/>
                <a:cs typeface="Arial"/>
              </a:defRPr>
            </a:lvl4pPr>
            <a:lvl5pPr marL="1828800" indent="0">
              <a:buNone/>
              <a:defRPr/>
            </a:lvl5pPr>
          </a:lstStyle>
          <a:p>
            <a:pPr lvl="3"/>
            <a:r>
              <a:rPr lang="en-GB" dirty="0"/>
              <a:t>Paste chart here from ‘design elements’ and then edit the data or insert an image</a:t>
            </a:r>
          </a:p>
        </p:txBody>
      </p:sp>
      <p:sp>
        <p:nvSpPr>
          <p:cNvPr id="6" name="Title 1"/>
          <p:cNvSpPr>
            <a:spLocks noGrp="1"/>
          </p:cNvSpPr>
          <p:nvPr>
            <p:ph type="title" hasCustomPrompt="1"/>
          </p:nvPr>
        </p:nvSpPr>
        <p:spPr>
          <a:xfrm>
            <a:off x="457200" y="482598"/>
            <a:ext cx="8229600" cy="676916"/>
          </a:xfrm>
          <a:prstGeom prst="rect">
            <a:avLst/>
          </a:prstGeom>
        </p:spPr>
        <p:txBody>
          <a:bodyPr wrap="square"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Tree>
    <p:extLst>
      <p:ext uri="{BB962C8B-B14F-4D97-AF65-F5344CB8AC3E}">
        <p14:creationId xmlns:p14="http://schemas.microsoft.com/office/powerpoint/2010/main" val="11161194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sz="quarter" idx="13" hasCustomPrompt="1"/>
          </p:nvPr>
        </p:nvSpPr>
        <p:spPr>
          <a:xfrm>
            <a:off x="491067" y="458257"/>
            <a:ext cx="8144933" cy="4960410"/>
          </a:xfrm>
          <a:prstGeom prst="roundRect">
            <a:avLst>
              <a:gd name="adj" fmla="val 2842"/>
            </a:avLst>
          </a:prstGeom>
        </p:spPr>
        <p:txBody>
          <a:bodyPr>
            <a:normAutofit/>
          </a:bodyPr>
          <a:lstStyle>
            <a:lvl4pPr marL="3175" indent="0" algn="l">
              <a:buNone/>
              <a:defRPr sz="1400" baseline="0">
                <a:solidFill>
                  <a:srgbClr val="DA0011"/>
                </a:solidFill>
                <a:latin typeface="Arial"/>
                <a:cs typeface="Arial"/>
              </a:defRPr>
            </a:lvl4pPr>
            <a:lvl5pPr marL="1828800" indent="0">
              <a:buNone/>
              <a:defRPr/>
            </a:lvl5pPr>
          </a:lstStyle>
          <a:p>
            <a:pPr lvl="3"/>
            <a:r>
              <a:rPr lang="en-GB" dirty="0"/>
              <a:t>Paste chart here from ‘design elements’ and then edit the data or insert an image</a:t>
            </a:r>
          </a:p>
        </p:txBody>
      </p:sp>
      <p:sp>
        <p:nvSpPr>
          <p:cNvPr id="5" name="Text Placeholder 9"/>
          <p:cNvSpPr>
            <a:spLocks noGrp="1"/>
          </p:cNvSpPr>
          <p:nvPr>
            <p:ph type="body" sz="quarter" idx="10" hasCustomPrompt="1"/>
          </p:nvPr>
        </p:nvSpPr>
        <p:spPr>
          <a:xfrm>
            <a:off x="491067" y="5504391"/>
            <a:ext cx="8144933" cy="515410"/>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edit text</a:t>
            </a:r>
            <a:endParaRPr lang="en-US" dirty="0"/>
          </a:p>
        </p:txBody>
      </p:sp>
    </p:spTree>
    <p:extLst>
      <p:ext uri="{BB962C8B-B14F-4D97-AF65-F5344CB8AC3E}">
        <p14:creationId xmlns:p14="http://schemas.microsoft.com/office/powerpoint/2010/main" val="1129460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ull Quote1">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837181" y="2342634"/>
            <a:ext cx="2624835" cy="3921642"/>
          </a:xfrm>
          <a:prstGeom prst="rect">
            <a:avLst/>
          </a:prstGeom>
        </p:spPr>
      </p:pic>
      <p:sp>
        <p:nvSpPr>
          <p:cNvPr id="8" name="Text Placeholder 9"/>
          <p:cNvSpPr>
            <a:spLocks noGrp="1"/>
          </p:cNvSpPr>
          <p:nvPr>
            <p:ph type="body" sz="quarter" idx="10" hasCustomPrompt="1"/>
          </p:nvPr>
        </p:nvSpPr>
        <p:spPr>
          <a:xfrm>
            <a:off x="457201" y="1447799"/>
            <a:ext cx="3962399" cy="793237"/>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edit text</a:t>
            </a:r>
            <a:endParaRPr lang="en-US" dirty="0"/>
          </a:p>
        </p:txBody>
      </p:sp>
      <p:sp>
        <p:nvSpPr>
          <p:cNvPr id="10" name="Text Placeholder 11"/>
          <p:cNvSpPr>
            <a:spLocks noGrp="1"/>
          </p:cNvSpPr>
          <p:nvPr>
            <p:ph type="body" sz="quarter" idx="11" hasCustomPrompt="1"/>
          </p:nvPr>
        </p:nvSpPr>
        <p:spPr>
          <a:xfrm>
            <a:off x="4563534" y="1447799"/>
            <a:ext cx="3826933" cy="4800601"/>
          </a:xfrm>
          <a:prstGeom prst="rect">
            <a:avLst/>
          </a:prstGeom>
        </p:spPr>
        <p:txBody>
          <a:bodyPr>
            <a:normAutofit/>
          </a:bodyPr>
          <a:lstStyle>
            <a:lvl1pPr>
              <a:buClr>
                <a:srgbClr val="CB251D"/>
              </a:buClr>
              <a:defRPr sz="1600">
                <a:latin typeface="Arial"/>
                <a:cs typeface="Arial"/>
              </a:defRPr>
            </a:lvl1pPr>
          </a:lstStyle>
          <a:p>
            <a:pPr lvl="0"/>
            <a:r>
              <a:rPr lang="en-GB" dirty="0"/>
              <a:t>Click to add text</a:t>
            </a:r>
          </a:p>
        </p:txBody>
      </p:sp>
      <p:sp>
        <p:nvSpPr>
          <p:cNvPr id="13" name="Text Placeholder 12"/>
          <p:cNvSpPr>
            <a:spLocks noGrp="1"/>
          </p:cNvSpPr>
          <p:nvPr>
            <p:ph type="body" sz="quarter" idx="12" hasCustomPrompt="1"/>
          </p:nvPr>
        </p:nvSpPr>
        <p:spPr>
          <a:xfrm>
            <a:off x="1980755" y="2462213"/>
            <a:ext cx="2336800" cy="3362325"/>
          </a:xfrm>
          <a:prstGeom prst="rect">
            <a:avLst/>
          </a:prstGeom>
        </p:spPr>
        <p:txBody>
          <a:bodyPr>
            <a:normAutofit/>
          </a:bodyPr>
          <a:lstStyle>
            <a:lvl1pPr marL="0" indent="0">
              <a:lnSpc>
                <a:spcPts val="2200"/>
              </a:lnSpc>
              <a:buNone/>
              <a:defRPr sz="3200" b="0" baseline="0">
                <a:latin typeface="Hand Of Sean"/>
                <a:cs typeface="Hand Of Sean"/>
              </a:defRPr>
            </a:lvl1pPr>
          </a:lstStyle>
          <a:p>
            <a:r>
              <a:rPr lang="en-US" sz="2000" dirty="0">
                <a:solidFill>
                  <a:srgbClr val="7F7F7F"/>
                </a:solidFill>
              </a:rPr>
              <a:t>“Click to add pull quote text this text can be red or grey”</a:t>
            </a:r>
          </a:p>
        </p:txBody>
      </p:sp>
      <p:sp>
        <p:nvSpPr>
          <p:cNvPr id="9" name="Title 1"/>
          <p:cNvSpPr>
            <a:spLocks noGrp="1"/>
          </p:cNvSpPr>
          <p:nvPr>
            <p:ph type="title" hasCustomPrompt="1"/>
          </p:nvPr>
        </p:nvSpPr>
        <p:spPr>
          <a:xfrm>
            <a:off x="457200" y="482598"/>
            <a:ext cx="8229600" cy="676916"/>
          </a:xfrm>
          <a:prstGeom prst="rect">
            <a:avLst/>
          </a:prstGeom>
        </p:spPr>
        <p:txBody>
          <a:bodyPr wrap="square"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Tree>
    <p:extLst>
      <p:ext uri="{BB962C8B-B14F-4D97-AF65-F5344CB8AC3E}">
        <p14:creationId xmlns:p14="http://schemas.microsoft.com/office/powerpoint/2010/main" val="4115647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ull Quote2">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29053" y="2290249"/>
            <a:ext cx="2624835" cy="3921642"/>
          </a:xfrm>
          <a:prstGeom prst="rect">
            <a:avLst/>
          </a:prstGeom>
        </p:spPr>
      </p:pic>
      <p:sp>
        <p:nvSpPr>
          <p:cNvPr id="8" name="Text Placeholder 9"/>
          <p:cNvSpPr>
            <a:spLocks noGrp="1"/>
          </p:cNvSpPr>
          <p:nvPr>
            <p:ph type="body" sz="quarter" idx="10" hasCustomPrompt="1"/>
          </p:nvPr>
        </p:nvSpPr>
        <p:spPr>
          <a:xfrm>
            <a:off x="457201" y="1447799"/>
            <a:ext cx="3962399" cy="793237"/>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add text</a:t>
            </a:r>
            <a:endParaRPr lang="en-US" dirty="0"/>
          </a:p>
        </p:txBody>
      </p:sp>
      <p:sp>
        <p:nvSpPr>
          <p:cNvPr id="10" name="Text Placeholder 11"/>
          <p:cNvSpPr>
            <a:spLocks noGrp="1"/>
          </p:cNvSpPr>
          <p:nvPr>
            <p:ph type="body" sz="quarter" idx="11" hasCustomPrompt="1"/>
          </p:nvPr>
        </p:nvSpPr>
        <p:spPr>
          <a:xfrm>
            <a:off x="457201" y="2290250"/>
            <a:ext cx="3962399" cy="4051284"/>
          </a:xfrm>
          <a:prstGeom prst="rect">
            <a:avLst/>
          </a:prstGeom>
        </p:spPr>
        <p:txBody>
          <a:bodyPr>
            <a:normAutofit/>
          </a:bodyPr>
          <a:lstStyle>
            <a:lvl1pPr>
              <a:buClr>
                <a:srgbClr val="CB251D"/>
              </a:buClr>
              <a:defRPr sz="1600">
                <a:latin typeface="Arial"/>
                <a:cs typeface="Arial"/>
              </a:defRPr>
            </a:lvl1pPr>
          </a:lstStyle>
          <a:p>
            <a:pPr lvl="0"/>
            <a:r>
              <a:rPr lang="en-GB" dirty="0"/>
              <a:t>Click to add text</a:t>
            </a:r>
          </a:p>
        </p:txBody>
      </p:sp>
      <p:sp>
        <p:nvSpPr>
          <p:cNvPr id="13" name="Text Placeholder 12"/>
          <p:cNvSpPr>
            <a:spLocks noGrp="1"/>
          </p:cNvSpPr>
          <p:nvPr>
            <p:ph type="body" sz="quarter" idx="12" hasCustomPrompt="1"/>
          </p:nvPr>
        </p:nvSpPr>
        <p:spPr>
          <a:xfrm>
            <a:off x="4672627" y="2409828"/>
            <a:ext cx="2336800" cy="3362325"/>
          </a:xfrm>
          <a:prstGeom prst="rect">
            <a:avLst/>
          </a:prstGeom>
        </p:spPr>
        <p:txBody>
          <a:bodyPr>
            <a:normAutofit/>
          </a:bodyPr>
          <a:lstStyle>
            <a:lvl1pPr marL="0" indent="0">
              <a:lnSpc>
                <a:spcPts val="2200"/>
              </a:lnSpc>
              <a:buNone/>
              <a:defRPr sz="3200" baseline="0">
                <a:latin typeface="Hand Of Sean"/>
                <a:cs typeface="Hand Of Sean"/>
              </a:defRPr>
            </a:lvl1pPr>
          </a:lstStyle>
          <a:p>
            <a:r>
              <a:rPr lang="en-US" sz="2000" dirty="0">
                <a:solidFill>
                  <a:srgbClr val="7F7F7F"/>
                </a:solidFill>
              </a:rPr>
              <a:t>“Click here to add pull quote text this text can be red or grey”</a:t>
            </a:r>
          </a:p>
        </p:txBody>
      </p:sp>
      <p:sp>
        <p:nvSpPr>
          <p:cNvPr id="9" name="Title 1"/>
          <p:cNvSpPr>
            <a:spLocks noGrp="1"/>
          </p:cNvSpPr>
          <p:nvPr>
            <p:ph type="title" hasCustomPrompt="1"/>
          </p:nvPr>
        </p:nvSpPr>
        <p:spPr>
          <a:xfrm>
            <a:off x="457200" y="482598"/>
            <a:ext cx="8229600" cy="676916"/>
          </a:xfrm>
          <a:prstGeom prst="rect">
            <a:avLst/>
          </a:prstGeom>
        </p:spPr>
        <p:txBody>
          <a:bodyPr wrap="square"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Tree>
    <p:extLst>
      <p:ext uri="{BB962C8B-B14F-4D97-AF65-F5344CB8AC3E}">
        <p14:creationId xmlns:p14="http://schemas.microsoft.com/office/powerpoint/2010/main" val="3356888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ft side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457201" y="1447799"/>
            <a:ext cx="3962399" cy="793237"/>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add text</a:t>
            </a:r>
            <a:endParaRPr lang="en-US" dirty="0"/>
          </a:p>
        </p:txBody>
      </p:sp>
      <p:sp>
        <p:nvSpPr>
          <p:cNvPr id="10" name="Text Placeholder 11"/>
          <p:cNvSpPr>
            <a:spLocks noGrp="1"/>
          </p:cNvSpPr>
          <p:nvPr>
            <p:ph type="body" sz="quarter" idx="11" hasCustomPrompt="1"/>
          </p:nvPr>
        </p:nvSpPr>
        <p:spPr>
          <a:xfrm>
            <a:off x="457201" y="2290250"/>
            <a:ext cx="3962399" cy="4051284"/>
          </a:xfrm>
          <a:prstGeom prst="rect">
            <a:avLst/>
          </a:prstGeom>
        </p:spPr>
        <p:txBody>
          <a:bodyPr>
            <a:normAutofit/>
          </a:bodyPr>
          <a:lstStyle>
            <a:lvl1pPr>
              <a:buClr>
                <a:srgbClr val="CB251D"/>
              </a:buClr>
              <a:defRPr sz="1600">
                <a:latin typeface="Arial"/>
                <a:cs typeface="Arial"/>
              </a:defRPr>
            </a:lvl1pPr>
          </a:lstStyle>
          <a:p>
            <a:pPr lvl="0"/>
            <a:r>
              <a:rPr lang="en-GB" dirty="0"/>
              <a:t>Click to add text</a:t>
            </a:r>
          </a:p>
        </p:txBody>
      </p:sp>
      <p:sp>
        <p:nvSpPr>
          <p:cNvPr id="6" name="Title 1"/>
          <p:cNvSpPr>
            <a:spLocks noGrp="1"/>
          </p:cNvSpPr>
          <p:nvPr>
            <p:ph type="title" hasCustomPrompt="1"/>
          </p:nvPr>
        </p:nvSpPr>
        <p:spPr>
          <a:xfrm>
            <a:off x="457200" y="482598"/>
            <a:ext cx="8229600" cy="676916"/>
          </a:xfrm>
          <a:prstGeom prst="rect">
            <a:avLst/>
          </a:prstGeom>
        </p:spPr>
        <p:txBody>
          <a:bodyPr wrap="square"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Tree>
    <p:extLst>
      <p:ext uri="{BB962C8B-B14F-4D97-AF65-F5344CB8AC3E}">
        <p14:creationId xmlns:p14="http://schemas.microsoft.com/office/powerpoint/2010/main" val="2217863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ight side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457201" y="1447799"/>
            <a:ext cx="3962399" cy="793237"/>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edit text</a:t>
            </a:r>
            <a:endParaRPr lang="en-US" dirty="0"/>
          </a:p>
        </p:txBody>
      </p:sp>
      <p:sp>
        <p:nvSpPr>
          <p:cNvPr id="10" name="Text Placeholder 11"/>
          <p:cNvSpPr>
            <a:spLocks noGrp="1"/>
          </p:cNvSpPr>
          <p:nvPr>
            <p:ph type="body" sz="quarter" idx="11" hasCustomPrompt="1"/>
          </p:nvPr>
        </p:nvSpPr>
        <p:spPr>
          <a:xfrm>
            <a:off x="4563534" y="1447799"/>
            <a:ext cx="3826933" cy="4800601"/>
          </a:xfrm>
          <a:prstGeom prst="rect">
            <a:avLst/>
          </a:prstGeom>
        </p:spPr>
        <p:txBody>
          <a:bodyPr>
            <a:normAutofit/>
          </a:bodyPr>
          <a:lstStyle>
            <a:lvl1pPr>
              <a:buClr>
                <a:srgbClr val="CB251D"/>
              </a:buClr>
              <a:defRPr sz="1600">
                <a:latin typeface="Arial"/>
                <a:cs typeface="Arial"/>
              </a:defRPr>
            </a:lvl1pPr>
          </a:lstStyle>
          <a:p>
            <a:pPr lvl="0"/>
            <a:r>
              <a:rPr lang="en-GB" dirty="0"/>
              <a:t>Click to add text</a:t>
            </a:r>
          </a:p>
        </p:txBody>
      </p:sp>
      <p:sp>
        <p:nvSpPr>
          <p:cNvPr id="6" name="Title 1"/>
          <p:cNvSpPr>
            <a:spLocks noGrp="1"/>
          </p:cNvSpPr>
          <p:nvPr>
            <p:ph type="title" hasCustomPrompt="1"/>
          </p:nvPr>
        </p:nvSpPr>
        <p:spPr>
          <a:xfrm>
            <a:off x="457200" y="482598"/>
            <a:ext cx="8229600" cy="676916"/>
          </a:xfrm>
          <a:prstGeom prst="rect">
            <a:avLst/>
          </a:prstGeom>
        </p:spPr>
        <p:txBody>
          <a:bodyPr wrap="square"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Tree>
    <p:extLst>
      <p:ext uri="{BB962C8B-B14F-4D97-AF65-F5344CB8AC3E}">
        <p14:creationId xmlns:p14="http://schemas.microsoft.com/office/powerpoint/2010/main" val="3560701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193274"/>
            <a:ext cx="7772400" cy="794533"/>
          </a:xfrm>
          <a:prstGeom prst="rect">
            <a:avLst/>
          </a:prstGeom>
        </p:spPr>
        <p:txBody>
          <a:bodyPr>
            <a:normAutofit/>
          </a:bodyPr>
          <a:lstStyle>
            <a:lvl1pPr algn="r">
              <a:defRPr sz="6000" b="1">
                <a:solidFill>
                  <a:srgbClr val="2E2225"/>
                </a:solidFill>
                <a:latin typeface="Arial"/>
                <a:cs typeface="Arial"/>
              </a:defRPr>
            </a:lvl1pPr>
          </a:lstStyle>
          <a:p>
            <a:endParaRPr lang="en-US" dirty="0"/>
          </a:p>
        </p:txBody>
      </p:sp>
      <p:sp>
        <p:nvSpPr>
          <p:cNvPr id="3" name="Subtitle 2"/>
          <p:cNvSpPr>
            <a:spLocks noGrp="1"/>
          </p:cNvSpPr>
          <p:nvPr>
            <p:ph type="subTitle" idx="1" hasCustomPrompt="1"/>
          </p:nvPr>
        </p:nvSpPr>
        <p:spPr>
          <a:xfrm>
            <a:off x="1371600" y="4987807"/>
            <a:ext cx="7086600" cy="399359"/>
          </a:xfrm>
          <a:prstGeom prst="rect">
            <a:avLst/>
          </a:prstGeom>
        </p:spPr>
        <p:txBody>
          <a:bodyPr>
            <a:normAutofit/>
          </a:bodyPr>
          <a:lstStyle>
            <a:lvl1pPr marL="0" marR="0" indent="0" algn="r" defTabSz="457200" rtl="0" eaLnBrk="1" fontAlgn="auto" latinLnBrk="0" hangingPunct="1">
              <a:lnSpc>
                <a:spcPct val="100000"/>
              </a:lnSpc>
              <a:spcBef>
                <a:spcPct val="20000"/>
              </a:spcBef>
              <a:spcAft>
                <a:spcPts val="0"/>
              </a:spcAft>
              <a:buClrTx/>
              <a:buSzTx/>
              <a:buFont typeface="Arial"/>
              <a:buNone/>
              <a:tabLst/>
              <a:defRPr sz="2000" b="0" i="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text</a:t>
            </a:r>
            <a:endParaRPr lang="en-US" dirty="0"/>
          </a:p>
        </p:txBody>
      </p:sp>
      <p:sp>
        <p:nvSpPr>
          <p:cNvPr id="18" name="Text Placeholder 17"/>
          <p:cNvSpPr>
            <a:spLocks noGrp="1"/>
          </p:cNvSpPr>
          <p:nvPr>
            <p:ph type="body" sz="quarter" idx="12" hasCustomPrompt="1"/>
          </p:nvPr>
        </p:nvSpPr>
        <p:spPr>
          <a:xfrm>
            <a:off x="4868060" y="5361597"/>
            <a:ext cx="3590140" cy="405224"/>
          </a:xfrm>
          <a:prstGeom prst="rect">
            <a:avLst/>
          </a:prstGeom>
        </p:spPr>
        <p:txBody>
          <a:bodyPr>
            <a:normAutofit/>
          </a:bodyPr>
          <a:lstStyle>
            <a:lvl1pPr marL="0" indent="0" algn="r">
              <a:buNone/>
              <a:defRPr sz="1800" b="0" i="0">
                <a:solidFill>
                  <a:schemeClr val="tx2"/>
                </a:solidFill>
                <a:latin typeface="Arial"/>
                <a:cs typeface="Arial"/>
              </a:defRPr>
            </a:lvl1pPr>
          </a:lstStyle>
          <a:p>
            <a:pPr lvl="0"/>
            <a:r>
              <a:rPr lang="en-GB" dirty="0"/>
              <a:t>Click to edit date</a:t>
            </a:r>
            <a:endParaRPr lang="en-US" dirty="0"/>
          </a:p>
        </p:txBody>
      </p:sp>
      <p:sp>
        <p:nvSpPr>
          <p:cNvPr id="9" name="Picture Placeholder 8"/>
          <p:cNvSpPr>
            <a:spLocks noGrp="1"/>
          </p:cNvSpPr>
          <p:nvPr>
            <p:ph type="pic" sz="quarter" idx="13" hasCustomPrompt="1"/>
          </p:nvPr>
        </p:nvSpPr>
        <p:spPr>
          <a:xfrm>
            <a:off x="922338" y="414338"/>
            <a:ext cx="7535862" cy="3657600"/>
          </a:xfrm>
          <a:prstGeom prst="roundRect">
            <a:avLst>
              <a:gd name="adj" fmla="val 2547"/>
            </a:avLst>
          </a:prstGeom>
          <a:ln>
            <a:solidFill>
              <a:schemeClr val="tx2">
                <a:lumMod val="60000"/>
                <a:lumOff val="40000"/>
              </a:schemeClr>
            </a:solidFill>
          </a:ln>
        </p:spPr>
        <p:txBody>
          <a:bodyPr/>
          <a:lstStyle>
            <a:lvl1pPr marL="0" indent="0">
              <a:buNone/>
              <a:defRPr/>
            </a:lvl1pPr>
          </a:lstStyle>
          <a:p>
            <a:r>
              <a:rPr lang="en-US" dirty="0"/>
              <a:t>Click to insert a picture</a:t>
            </a:r>
          </a:p>
        </p:txBody>
      </p:sp>
    </p:spTree>
    <p:extLst>
      <p:ext uri="{BB962C8B-B14F-4D97-AF65-F5344CB8AC3E}">
        <p14:creationId xmlns:p14="http://schemas.microsoft.com/office/powerpoint/2010/main" val="436909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for Chart or Imag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0" y="482598"/>
            <a:ext cx="8229600" cy="676916"/>
          </a:xfrm>
          <a:prstGeom prst="rect">
            <a:avLst/>
          </a:prstGeom>
        </p:spPr>
        <p:txBody>
          <a:bodyPr wrap="square"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Tree>
    <p:extLst>
      <p:ext uri="{BB962C8B-B14F-4D97-AF65-F5344CB8AC3E}">
        <p14:creationId xmlns:p14="http://schemas.microsoft.com/office/powerpoint/2010/main" val="1713789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chart or image only (no titl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41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49263" y="6389688"/>
            <a:ext cx="1619250" cy="306387"/>
          </a:xfrm>
          <a:prstGeom prst="rect">
            <a:avLst/>
          </a:prstGeom>
        </p:spPr>
        <p:txBody>
          <a:bodyPr/>
          <a:lstStyle>
            <a:lvl1pPr>
              <a:defRPr/>
            </a:lvl1pPr>
          </a:lstStyle>
          <a:p>
            <a:endParaRPr lang="en-US">
              <a:solidFill>
                <a:srgbClr val="2C2227"/>
              </a:solidFill>
            </a:endParaRPr>
          </a:p>
        </p:txBody>
      </p:sp>
      <p:sp>
        <p:nvSpPr>
          <p:cNvPr id="3" name="Footer Placeholder 2"/>
          <p:cNvSpPr>
            <a:spLocks noGrp="1"/>
          </p:cNvSpPr>
          <p:nvPr>
            <p:ph type="ftr" sz="quarter" idx="11"/>
          </p:nvPr>
        </p:nvSpPr>
        <p:spPr>
          <a:xfrm>
            <a:off x="2159000" y="6386513"/>
            <a:ext cx="3959225" cy="304800"/>
          </a:xfrm>
          <a:prstGeom prst="rect">
            <a:avLst/>
          </a:prstGeom>
        </p:spPr>
        <p:txBody>
          <a:bodyPr/>
          <a:lstStyle>
            <a:lvl1pPr>
              <a:defRPr/>
            </a:lvl1pPr>
          </a:lstStyle>
          <a:p>
            <a:endParaRPr lang="en-US">
              <a:solidFill>
                <a:srgbClr val="2C2227"/>
              </a:solidFill>
            </a:endParaRPr>
          </a:p>
        </p:txBody>
      </p:sp>
    </p:spTree>
    <p:extLst>
      <p:ext uri="{BB962C8B-B14F-4D97-AF65-F5344CB8AC3E}">
        <p14:creationId xmlns:p14="http://schemas.microsoft.com/office/powerpoint/2010/main" val="105773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482598"/>
            <a:ext cx="8229600" cy="676916"/>
          </a:xfrm>
          <a:prstGeom prst="rect">
            <a:avLst/>
          </a:prstGeom>
        </p:spPr>
        <p:txBody>
          <a:bodyPr wrap="square" anchor="ctr"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Tree>
    <p:extLst>
      <p:ext uri="{BB962C8B-B14F-4D97-AF65-F5344CB8AC3E}">
        <p14:creationId xmlns:p14="http://schemas.microsoft.com/office/powerpoint/2010/main" val="3242995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0" y="1351630"/>
            <a:ext cx="8229600" cy="815419"/>
          </a:xfrm>
          <a:prstGeom prst="rect">
            <a:avLst/>
          </a:prstGeom>
        </p:spPr>
        <p:txBody>
          <a:bodyPr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
        <p:nvSpPr>
          <p:cNvPr id="7" name="Text Placeholder 9"/>
          <p:cNvSpPr>
            <a:spLocks noGrp="1"/>
          </p:cNvSpPr>
          <p:nvPr>
            <p:ph type="body" sz="quarter" idx="10" hasCustomPrompt="1"/>
          </p:nvPr>
        </p:nvSpPr>
        <p:spPr>
          <a:xfrm>
            <a:off x="457201" y="2287057"/>
            <a:ext cx="8078788" cy="793237"/>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edit text</a:t>
            </a:r>
            <a:endParaRPr lang="en-US" dirty="0"/>
          </a:p>
        </p:txBody>
      </p:sp>
    </p:spTree>
    <p:extLst>
      <p:ext uri="{BB962C8B-B14F-4D97-AF65-F5344CB8AC3E}">
        <p14:creationId xmlns:p14="http://schemas.microsoft.com/office/powerpoint/2010/main" val="505023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 horizontal">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57201" y="1609724"/>
            <a:ext cx="8078788" cy="659343"/>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edit text</a:t>
            </a:r>
            <a:endParaRPr lang="en-US" dirty="0"/>
          </a:p>
        </p:txBody>
      </p:sp>
      <p:sp>
        <p:nvSpPr>
          <p:cNvPr id="12" name="Text Placeholder 11"/>
          <p:cNvSpPr>
            <a:spLocks noGrp="1"/>
          </p:cNvSpPr>
          <p:nvPr>
            <p:ph type="body" sz="quarter" idx="11" hasCustomPrompt="1"/>
          </p:nvPr>
        </p:nvSpPr>
        <p:spPr>
          <a:xfrm>
            <a:off x="457201" y="2452688"/>
            <a:ext cx="8078788" cy="1749262"/>
          </a:xfrm>
          <a:prstGeom prst="rect">
            <a:avLst/>
          </a:prstGeom>
        </p:spPr>
        <p:txBody>
          <a:bodyPr>
            <a:normAutofit/>
          </a:bodyPr>
          <a:lstStyle>
            <a:lvl1pPr>
              <a:buClr>
                <a:srgbClr val="CB251D"/>
              </a:buClr>
              <a:defRPr sz="1600">
                <a:latin typeface="Arial"/>
                <a:cs typeface="Arial"/>
              </a:defRPr>
            </a:lvl1pPr>
          </a:lstStyle>
          <a:p>
            <a:pPr lvl="0"/>
            <a:r>
              <a:rPr lang="en-GB" dirty="0"/>
              <a:t>Click to edit text</a:t>
            </a:r>
          </a:p>
        </p:txBody>
      </p:sp>
      <p:sp>
        <p:nvSpPr>
          <p:cNvPr id="6" name="Content Placeholder 5"/>
          <p:cNvSpPr>
            <a:spLocks noGrp="1"/>
          </p:cNvSpPr>
          <p:nvPr>
            <p:ph sz="quarter" idx="13" hasCustomPrompt="1"/>
          </p:nvPr>
        </p:nvSpPr>
        <p:spPr>
          <a:xfrm>
            <a:off x="457201" y="4252913"/>
            <a:ext cx="8078788" cy="2054225"/>
          </a:xfrm>
          <a:prstGeom prst="rect">
            <a:avLst/>
          </a:prstGeom>
        </p:spPr>
        <p:txBody>
          <a:bodyPr>
            <a:normAutofit/>
          </a:bodyPr>
          <a:lstStyle>
            <a:lvl4pPr marL="3175" indent="0" algn="l">
              <a:buNone/>
              <a:defRPr sz="1400">
                <a:solidFill>
                  <a:srgbClr val="DA0011"/>
                </a:solidFill>
                <a:latin typeface="Arial"/>
                <a:cs typeface="Arial"/>
              </a:defRPr>
            </a:lvl4pPr>
            <a:lvl5pPr marL="1828800" indent="0">
              <a:buNone/>
              <a:defRPr/>
            </a:lvl5pPr>
          </a:lstStyle>
          <a:p>
            <a:pPr lvl="3"/>
            <a:r>
              <a:rPr lang="en-GB" dirty="0"/>
              <a:t>Fourth level</a:t>
            </a:r>
          </a:p>
        </p:txBody>
      </p:sp>
      <p:sp>
        <p:nvSpPr>
          <p:cNvPr id="7" name="Title 1"/>
          <p:cNvSpPr>
            <a:spLocks noGrp="1"/>
          </p:cNvSpPr>
          <p:nvPr>
            <p:ph type="title" hasCustomPrompt="1"/>
          </p:nvPr>
        </p:nvSpPr>
        <p:spPr>
          <a:xfrm>
            <a:off x="457200" y="482598"/>
            <a:ext cx="8229600" cy="676916"/>
          </a:xfrm>
          <a:prstGeom prst="rect">
            <a:avLst/>
          </a:prstGeom>
        </p:spPr>
        <p:txBody>
          <a:bodyPr wrap="square" anchor="ctr"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Tree>
    <p:extLst>
      <p:ext uri="{BB962C8B-B14F-4D97-AF65-F5344CB8AC3E}">
        <p14:creationId xmlns:p14="http://schemas.microsoft.com/office/powerpoint/2010/main" val="669706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 vertical">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57201" y="1609724"/>
            <a:ext cx="7975600" cy="793237"/>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edit text</a:t>
            </a:r>
            <a:endParaRPr lang="en-US" dirty="0"/>
          </a:p>
        </p:txBody>
      </p:sp>
      <p:sp>
        <p:nvSpPr>
          <p:cNvPr id="12" name="Text Placeholder 11"/>
          <p:cNvSpPr>
            <a:spLocks noGrp="1"/>
          </p:cNvSpPr>
          <p:nvPr>
            <p:ph type="body" sz="quarter" idx="11" hasCustomPrompt="1"/>
          </p:nvPr>
        </p:nvSpPr>
        <p:spPr>
          <a:xfrm>
            <a:off x="457201" y="2452687"/>
            <a:ext cx="3962399" cy="3795713"/>
          </a:xfrm>
          <a:prstGeom prst="rect">
            <a:avLst/>
          </a:prstGeom>
        </p:spPr>
        <p:txBody>
          <a:bodyPr>
            <a:normAutofit/>
          </a:bodyPr>
          <a:lstStyle>
            <a:lvl1pPr>
              <a:buClr>
                <a:srgbClr val="CB251D"/>
              </a:buClr>
              <a:defRPr sz="1600">
                <a:latin typeface="Arial"/>
                <a:cs typeface="Arial"/>
              </a:defRPr>
            </a:lvl1pPr>
          </a:lstStyle>
          <a:p>
            <a:pPr lvl="0"/>
            <a:r>
              <a:rPr lang="en-GB" dirty="0"/>
              <a:t>Click to edit text</a:t>
            </a:r>
          </a:p>
        </p:txBody>
      </p:sp>
      <p:sp>
        <p:nvSpPr>
          <p:cNvPr id="6" name="Content Placeholder 5"/>
          <p:cNvSpPr>
            <a:spLocks noGrp="1"/>
          </p:cNvSpPr>
          <p:nvPr>
            <p:ph sz="quarter" idx="13" hasCustomPrompt="1"/>
          </p:nvPr>
        </p:nvSpPr>
        <p:spPr>
          <a:xfrm>
            <a:off x="4546600" y="2452687"/>
            <a:ext cx="3886202" cy="3795713"/>
          </a:xfrm>
          <a:prstGeom prst="roundRect">
            <a:avLst>
              <a:gd name="adj" fmla="val 3060"/>
            </a:avLst>
          </a:prstGeom>
        </p:spPr>
        <p:txBody>
          <a:bodyPr>
            <a:normAutofit/>
          </a:bodyPr>
          <a:lstStyle>
            <a:lvl4pPr marL="3175" indent="0" algn="l">
              <a:buNone/>
              <a:defRPr sz="1400" baseline="0">
                <a:solidFill>
                  <a:srgbClr val="DA0011"/>
                </a:solidFill>
                <a:latin typeface="Arial"/>
                <a:cs typeface="Arial"/>
              </a:defRPr>
            </a:lvl4pPr>
            <a:lvl5pPr marL="1828800" indent="0">
              <a:buNone/>
              <a:defRPr/>
            </a:lvl5pPr>
          </a:lstStyle>
          <a:p>
            <a:pPr lvl="3"/>
            <a:r>
              <a:rPr lang="en-GB" dirty="0"/>
              <a:t>Paste chart here from ‘design elements’ and then edit the data or insert an image</a:t>
            </a:r>
          </a:p>
        </p:txBody>
      </p:sp>
      <p:sp>
        <p:nvSpPr>
          <p:cNvPr id="7" name="Title 1"/>
          <p:cNvSpPr>
            <a:spLocks noGrp="1"/>
          </p:cNvSpPr>
          <p:nvPr>
            <p:ph type="title" hasCustomPrompt="1"/>
          </p:nvPr>
        </p:nvSpPr>
        <p:spPr>
          <a:xfrm>
            <a:off x="457200" y="482598"/>
            <a:ext cx="8229600" cy="676916"/>
          </a:xfrm>
          <a:prstGeom prst="rect">
            <a:avLst/>
          </a:prstGeom>
        </p:spPr>
        <p:txBody>
          <a:bodyPr wrap="square"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Tree>
    <p:extLst>
      <p:ext uri="{BB962C8B-B14F-4D97-AF65-F5344CB8AC3E}">
        <p14:creationId xmlns:p14="http://schemas.microsoft.com/office/powerpoint/2010/main" val="2803670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57201" y="458257"/>
            <a:ext cx="3962399" cy="793237"/>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edit text</a:t>
            </a:r>
            <a:endParaRPr lang="en-US" dirty="0"/>
          </a:p>
        </p:txBody>
      </p:sp>
      <p:sp>
        <p:nvSpPr>
          <p:cNvPr id="12" name="Text Placeholder 11"/>
          <p:cNvSpPr>
            <a:spLocks noGrp="1"/>
          </p:cNvSpPr>
          <p:nvPr>
            <p:ph type="body" sz="quarter" idx="11" hasCustomPrompt="1"/>
          </p:nvPr>
        </p:nvSpPr>
        <p:spPr>
          <a:xfrm>
            <a:off x="457201" y="1312333"/>
            <a:ext cx="3962399" cy="4936067"/>
          </a:xfrm>
          <a:prstGeom prst="rect">
            <a:avLst/>
          </a:prstGeom>
        </p:spPr>
        <p:txBody>
          <a:bodyPr>
            <a:normAutofit/>
          </a:bodyPr>
          <a:lstStyle>
            <a:lvl1pPr>
              <a:buClr>
                <a:srgbClr val="CB251D"/>
              </a:buClr>
              <a:defRPr sz="1600">
                <a:latin typeface="Arial"/>
                <a:cs typeface="Arial"/>
              </a:defRPr>
            </a:lvl1pPr>
          </a:lstStyle>
          <a:p>
            <a:pPr lvl="0"/>
            <a:r>
              <a:rPr lang="en-GB" dirty="0"/>
              <a:t>Click to edit text</a:t>
            </a:r>
          </a:p>
        </p:txBody>
      </p:sp>
      <p:sp>
        <p:nvSpPr>
          <p:cNvPr id="5" name="Content Placeholder 5"/>
          <p:cNvSpPr>
            <a:spLocks noGrp="1"/>
          </p:cNvSpPr>
          <p:nvPr>
            <p:ph sz="quarter" idx="15" hasCustomPrompt="1"/>
          </p:nvPr>
        </p:nvSpPr>
        <p:spPr>
          <a:xfrm>
            <a:off x="4529665" y="458257"/>
            <a:ext cx="3886202" cy="5790143"/>
          </a:xfrm>
          <a:prstGeom prst="roundRect">
            <a:avLst>
              <a:gd name="adj" fmla="val 2942"/>
            </a:avLst>
          </a:prstGeom>
        </p:spPr>
        <p:txBody>
          <a:bodyPr>
            <a:normAutofit/>
          </a:bodyPr>
          <a:lstStyle>
            <a:lvl4pPr marL="3175" indent="0" algn="l">
              <a:buNone/>
              <a:defRPr sz="1400" baseline="0">
                <a:solidFill>
                  <a:srgbClr val="DA0011"/>
                </a:solidFill>
                <a:latin typeface="Arial"/>
                <a:cs typeface="Arial"/>
              </a:defRPr>
            </a:lvl4pPr>
            <a:lvl5pPr marL="1828800" indent="0">
              <a:buNone/>
              <a:defRPr/>
            </a:lvl5pPr>
          </a:lstStyle>
          <a:p>
            <a:pPr lvl="3"/>
            <a:r>
              <a:rPr lang="en-GB" dirty="0"/>
              <a:t>Paste chart here from ‘design elements’ and then edit the data or insert an image</a:t>
            </a:r>
          </a:p>
        </p:txBody>
      </p:sp>
    </p:spTree>
    <p:extLst>
      <p:ext uri="{BB962C8B-B14F-4D97-AF65-F5344CB8AC3E}">
        <p14:creationId xmlns:p14="http://schemas.microsoft.com/office/powerpoint/2010/main" val="307625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Content Placeholder 5"/>
          <p:cNvSpPr>
            <a:spLocks noGrp="1"/>
          </p:cNvSpPr>
          <p:nvPr>
            <p:ph sz="quarter" idx="14" hasCustomPrompt="1"/>
          </p:nvPr>
        </p:nvSpPr>
        <p:spPr>
          <a:xfrm>
            <a:off x="465667" y="1591733"/>
            <a:ext cx="3886202" cy="4656667"/>
          </a:xfrm>
          <a:prstGeom prst="roundRect">
            <a:avLst>
              <a:gd name="adj" fmla="val 2942"/>
            </a:avLst>
          </a:prstGeom>
        </p:spPr>
        <p:txBody>
          <a:bodyPr>
            <a:normAutofit/>
          </a:bodyPr>
          <a:lstStyle>
            <a:lvl4pPr marL="3175" indent="0" algn="l">
              <a:buNone/>
              <a:defRPr sz="1400" baseline="0">
                <a:solidFill>
                  <a:srgbClr val="DA0011"/>
                </a:solidFill>
                <a:latin typeface="Arial"/>
                <a:cs typeface="Arial"/>
              </a:defRPr>
            </a:lvl4pPr>
            <a:lvl5pPr marL="1828800" indent="0">
              <a:buNone/>
              <a:defRPr/>
            </a:lvl5pPr>
          </a:lstStyle>
          <a:p>
            <a:pPr lvl="3"/>
            <a:r>
              <a:rPr lang="en-GB" dirty="0"/>
              <a:t>Paste chart here from ‘design elements’ and then edit the data or insert an image</a:t>
            </a:r>
          </a:p>
        </p:txBody>
      </p:sp>
      <p:sp>
        <p:nvSpPr>
          <p:cNvPr id="5" name="Content Placeholder 5"/>
          <p:cNvSpPr>
            <a:spLocks noGrp="1"/>
          </p:cNvSpPr>
          <p:nvPr>
            <p:ph sz="quarter" idx="15" hasCustomPrompt="1"/>
          </p:nvPr>
        </p:nvSpPr>
        <p:spPr>
          <a:xfrm>
            <a:off x="4529665" y="1591733"/>
            <a:ext cx="3886202" cy="4656667"/>
          </a:xfrm>
          <a:prstGeom prst="roundRect">
            <a:avLst>
              <a:gd name="adj" fmla="val 2942"/>
            </a:avLst>
          </a:prstGeom>
        </p:spPr>
        <p:txBody>
          <a:bodyPr>
            <a:normAutofit/>
          </a:bodyPr>
          <a:lstStyle>
            <a:lvl4pPr marL="3175" indent="0" algn="l">
              <a:buNone/>
              <a:defRPr sz="1400" baseline="0">
                <a:solidFill>
                  <a:srgbClr val="DA0011"/>
                </a:solidFill>
                <a:latin typeface="Arial"/>
                <a:cs typeface="Arial"/>
              </a:defRPr>
            </a:lvl4pPr>
            <a:lvl5pPr marL="1828800" indent="0">
              <a:buNone/>
              <a:defRPr/>
            </a:lvl5pPr>
          </a:lstStyle>
          <a:p>
            <a:pPr lvl="3"/>
            <a:r>
              <a:rPr lang="en-GB" dirty="0"/>
              <a:t>Paste chart here from ‘design elements’ and then edit the data or insert an image</a:t>
            </a:r>
          </a:p>
        </p:txBody>
      </p:sp>
      <p:sp>
        <p:nvSpPr>
          <p:cNvPr id="6" name="Title 1"/>
          <p:cNvSpPr>
            <a:spLocks noGrp="1"/>
          </p:cNvSpPr>
          <p:nvPr>
            <p:ph type="title" hasCustomPrompt="1"/>
          </p:nvPr>
        </p:nvSpPr>
        <p:spPr>
          <a:xfrm>
            <a:off x="457200" y="482598"/>
            <a:ext cx="8229600" cy="676916"/>
          </a:xfrm>
          <a:prstGeom prst="rect">
            <a:avLst/>
          </a:prstGeom>
        </p:spPr>
        <p:txBody>
          <a:bodyPr wrap="square"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Tree>
    <p:extLst>
      <p:ext uri="{BB962C8B-B14F-4D97-AF65-F5344CB8AC3E}">
        <p14:creationId xmlns:p14="http://schemas.microsoft.com/office/powerpoint/2010/main" val="25312631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3.png"/><Relationship Id="rId2" Type="http://schemas.openxmlformats.org/officeDocument/2006/relationships/slideLayout" Target="../slideLayouts/slideLayout4.xml"/><Relationship Id="rId16"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3.png"/><Relationship Id="rId2" Type="http://schemas.openxmlformats.org/officeDocument/2006/relationships/slideLayout" Target="../slideLayouts/slideLayout19.xml"/><Relationship Id="rId16"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30" descr="Bubble_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58018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3" descr="Logo_bar_BLK"/>
          <p:cNvPicPr>
            <a:picLocks noChangeAspect="1" noChangeArrowheads="1"/>
          </p:cNvPicPr>
          <p:nvPr/>
        </p:nvPicPr>
        <p:blipFill>
          <a:blip r:embed="rId5">
            <a:clrChange>
              <a:clrFrom>
                <a:srgbClr val="949599"/>
              </a:clrFrom>
              <a:clrTo>
                <a:srgbClr val="949599">
                  <a:alpha val="0"/>
                </a:srgbClr>
              </a:clrTo>
            </a:clrChange>
            <a:extLst>
              <a:ext uri="{28A0092B-C50C-407E-A947-70E740481C1C}">
                <a14:useLocalDpi xmlns:a14="http://schemas.microsoft.com/office/drawing/2010/main" val="0"/>
              </a:ext>
            </a:extLst>
          </a:blip>
          <a:srcRect/>
          <a:stretch>
            <a:fillRect/>
          </a:stretch>
        </p:blipFill>
        <p:spPr bwMode="auto">
          <a:xfrm>
            <a:off x="0" y="5387975"/>
            <a:ext cx="914400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itle Placeholder 1"/>
          <p:cNvSpPr>
            <a:spLocks noGrp="1"/>
          </p:cNvSpPr>
          <p:nvPr>
            <p:ph type="title"/>
          </p:nvPr>
        </p:nvSpPr>
        <p:spPr bwMode="gray">
          <a:xfrm>
            <a:off x="438151" y="555625"/>
            <a:ext cx="3226777"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3077" name="Text Placeholder 2"/>
          <p:cNvSpPr>
            <a:spLocks noGrp="1"/>
          </p:cNvSpPr>
          <p:nvPr>
            <p:ph type="body" idx="1"/>
          </p:nvPr>
        </p:nvSpPr>
        <p:spPr bwMode="gray">
          <a:xfrm>
            <a:off x="438151" y="2419351"/>
            <a:ext cx="3231173"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Master subtitle style</a:t>
            </a:r>
          </a:p>
        </p:txBody>
      </p:sp>
    </p:spTree>
    <p:extLst>
      <p:ext uri="{BB962C8B-B14F-4D97-AF65-F5344CB8AC3E}">
        <p14:creationId xmlns:p14="http://schemas.microsoft.com/office/powerpoint/2010/main" val="1277692487"/>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l" rtl="0" fontAlgn="base">
        <a:spcBef>
          <a:spcPct val="0"/>
        </a:spcBef>
        <a:spcAft>
          <a:spcPct val="0"/>
        </a:spcAft>
        <a:defRPr sz="2800" kern="1200">
          <a:solidFill>
            <a:schemeClr val="bg1"/>
          </a:solidFill>
          <a:latin typeface="Arial" pitchFamily="34" charset="0"/>
          <a:ea typeface="+mj-ea"/>
          <a:cs typeface="Arial" pitchFamily="34" charset="0"/>
        </a:defRPr>
      </a:lvl1pPr>
      <a:lvl2pPr algn="l" rtl="0" fontAlgn="base">
        <a:spcBef>
          <a:spcPct val="0"/>
        </a:spcBef>
        <a:spcAft>
          <a:spcPct val="0"/>
        </a:spcAft>
        <a:defRPr sz="2800">
          <a:solidFill>
            <a:schemeClr val="bg1"/>
          </a:solidFill>
          <a:latin typeface="Arial" charset="0"/>
          <a:cs typeface="Arial" charset="0"/>
        </a:defRPr>
      </a:lvl2pPr>
      <a:lvl3pPr algn="l" rtl="0" fontAlgn="base">
        <a:spcBef>
          <a:spcPct val="0"/>
        </a:spcBef>
        <a:spcAft>
          <a:spcPct val="0"/>
        </a:spcAft>
        <a:defRPr sz="2800">
          <a:solidFill>
            <a:schemeClr val="bg1"/>
          </a:solidFill>
          <a:latin typeface="Arial" charset="0"/>
          <a:cs typeface="Arial" charset="0"/>
        </a:defRPr>
      </a:lvl3pPr>
      <a:lvl4pPr algn="l" rtl="0" fontAlgn="base">
        <a:spcBef>
          <a:spcPct val="0"/>
        </a:spcBef>
        <a:spcAft>
          <a:spcPct val="0"/>
        </a:spcAft>
        <a:defRPr sz="2800">
          <a:solidFill>
            <a:schemeClr val="bg1"/>
          </a:solidFill>
          <a:latin typeface="Arial" charset="0"/>
          <a:cs typeface="Arial" charset="0"/>
        </a:defRPr>
      </a:lvl4pPr>
      <a:lvl5pPr algn="l" rtl="0" fontAlgn="base">
        <a:spcBef>
          <a:spcPct val="0"/>
        </a:spcBef>
        <a:spcAft>
          <a:spcPct val="0"/>
        </a:spcAft>
        <a:defRPr sz="2800">
          <a:solidFill>
            <a:schemeClr val="bg1"/>
          </a:solidFill>
          <a:latin typeface="Arial" charset="0"/>
          <a:cs typeface="Arial" charset="0"/>
        </a:defRPr>
      </a:lvl5pPr>
      <a:lvl6pPr marL="457200" algn="l" rtl="0" fontAlgn="base">
        <a:spcBef>
          <a:spcPct val="0"/>
        </a:spcBef>
        <a:spcAft>
          <a:spcPct val="0"/>
        </a:spcAft>
        <a:defRPr sz="2800">
          <a:solidFill>
            <a:schemeClr val="bg1"/>
          </a:solidFill>
          <a:latin typeface="Arial" charset="0"/>
          <a:cs typeface="Arial" charset="0"/>
        </a:defRPr>
      </a:lvl6pPr>
      <a:lvl7pPr marL="914400" algn="l" rtl="0" fontAlgn="base">
        <a:spcBef>
          <a:spcPct val="0"/>
        </a:spcBef>
        <a:spcAft>
          <a:spcPct val="0"/>
        </a:spcAft>
        <a:defRPr sz="2800">
          <a:solidFill>
            <a:schemeClr val="bg1"/>
          </a:solidFill>
          <a:latin typeface="Arial" charset="0"/>
          <a:cs typeface="Arial" charset="0"/>
        </a:defRPr>
      </a:lvl7pPr>
      <a:lvl8pPr marL="1371600" algn="l" rtl="0" fontAlgn="base">
        <a:spcBef>
          <a:spcPct val="0"/>
        </a:spcBef>
        <a:spcAft>
          <a:spcPct val="0"/>
        </a:spcAft>
        <a:defRPr sz="2800">
          <a:solidFill>
            <a:schemeClr val="bg1"/>
          </a:solidFill>
          <a:latin typeface="Arial" charset="0"/>
          <a:cs typeface="Arial" charset="0"/>
        </a:defRPr>
      </a:lvl8pPr>
      <a:lvl9pPr marL="1828800" algn="l" rtl="0" fontAlgn="base">
        <a:spcBef>
          <a:spcPct val="0"/>
        </a:spcBef>
        <a:spcAft>
          <a:spcPct val="0"/>
        </a:spcAft>
        <a:defRPr sz="2800">
          <a:solidFill>
            <a:schemeClr val="bg1"/>
          </a:solidFill>
          <a:latin typeface="Arial" charset="0"/>
          <a:cs typeface="Arial" charset="0"/>
        </a:defRPr>
      </a:lvl9pPr>
    </p:titleStyle>
    <p:bodyStyle>
      <a:lvl1pPr algn="l" rtl="0" fontAlgn="base">
        <a:spcBef>
          <a:spcPct val="20000"/>
        </a:spcBef>
        <a:spcAft>
          <a:spcPct val="0"/>
        </a:spcAft>
        <a:buFont typeface="Arial" charset="0"/>
        <a:defRPr sz="1600" kern="1200">
          <a:solidFill>
            <a:schemeClr val="bg1"/>
          </a:solidFill>
          <a:latin typeface="Arial" pitchFamily="34" charset="0"/>
          <a:ea typeface="+mn-ea"/>
          <a:cs typeface="Arial" pitchFamily="34" charset="0"/>
        </a:defRPr>
      </a:lvl1pPr>
      <a:lvl2pPr marL="819150" indent="-285750" algn="l" rtl="0" fontAlgn="base">
        <a:spcBef>
          <a:spcPct val="20000"/>
        </a:spcBef>
        <a:spcAft>
          <a:spcPct val="0"/>
        </a:spcAft>
        <a:buFont typeface="Arial" charset="0"/>
        <a:buChar char="–"/>
        <a:defRPr sz="1600" kern="1200">
          <a:solidFill>
            <a:schemeClr val="bg1"/>
          </a:solidFill>
          <a:latin typeface="Arial" pitchFamily="34" charset="0"/>
          <a:ea typeface="+mn-ea"/>
          <a:cs typeface="Arial" pitchFamily="34" charset="0"/>
        </a:defRPr>
      </a:lvl2pPr>
      <a:lvl3pPr marL="1227138" indent="-228600" algn="l" rtl="0" fontAlgn="base">
        <a:spcBef>
          <a:spcPct val="20000"/>
        </a:spcBef>
        <a:spcAft>
          <a:spcPct val="0"/>
        </a:spcAft>
        <a:buFont typeface="Arial" charset="0"/>
        <a:buChar char="•"/>
        <a:defRPr sz="1600" kern="1200">
          <a:solidFill>
            <a:schemeClr val="bg1"/>
          </a:solidFill>
          <a:latin typeface="Arial" pitchFamily="34" charset="0"/>
          <a:ea typeface="+mn-ea"/>
          <a:cs typeface="Arial" pitchFamily="34" charset="0"/>
        </a:defRPr>
      </a:lvl3pPr>
      <a:lvl4pPr marL="1635125" indent="-228600" algn="l" rtl="0" fontAlgn="base">
        <a:spcBef>
          <a:spcPct val="20000"/>
        </a:spcBef>
        <a:spcAft>
          <a:spcPct val="0"/>
        </a:spcAft>
        <a:buFont typeface="Arial" charset="0"/>
        <a:buChar char="–"/>
        <a:defRPr sz="1600" kern="1200">
          <a:solidFill>
            <a:schemeClr val="bg1"/>
          </a:solidFill>
          <a:latin typeface="Arial" pitchFamily="34" charset="0"/>
          <a:ea typeface="+mn-ea"/>
          <a:cs typeface="Arial" pitchFamily="34" charset="0"/>
        </a:defRPr>
      </a:lvl4pPr>
      <a:lvl5pPr marL="2057400" indent="-228600" algn="l" rtl="0" fontAlgn="base">
        <a:spcBef>
          <a:spcPct val="20000"/>
        </a:spcBef>
        <a:spcAft>
          <a:spcPct val="0"/>
        </a:spcAft>
        <a:buFont typeface="Arial" charset="0"/>
        <a:buChar char="»"/>
        <a:defRPr sz="16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7"/>
          <a:stretch>
            <a:fillRect/>
          </a:stretch>
        </a:blipFill>
        <a:effectLst/>
      </p:bgPr>
    </p:bg>
    <p:spTree>
      <p:nvGrpSpPr>
        <p:cNvPr id="1" name=""/>
        <p:cNvGrpSpPr/>
        <p:nvPr/>
      </p:nvGrpSpPr>
      <p:grpSpPr>
        <a:xfrm>
          <a:off x="0" y="0"/>
          <a:ext cx="0" cy="0"/>
          <a:chOff x="0" y="0"/>
          <a:chExt cx="0" cy="0"/>
        </a:xfrm>
      </p:grpSpPr>
      <p:sp>
        <p:nvSpPr>
          <p:cNvPr id="19" name="Title Placeholder 18"/>
          <p:cNvSpPr>
            <a:spLocks noGrp="1"/>
          </p:cNvSpPr>
          <p:nvPr>
            <p:ph type="title"/>
          </p:nvPr>
        </p:nvSpPr>
        <p:spPr>
          <a:xfrm>
            <a:off x="457200" y="465666"/>
            <a:ext cx="8229600" cy="795867"/>
          </a:xfrm>
          <a:prstGeom prst="rect">
            <a:avLst/>
          </a:prstGeom>
        </p:spPr>
        <p:txBody>
          <a:bodyPr vert="horz" lIns="91440" tIns="45720" rIns="91440" bIns="45720" rtlCol="0" anchor="ctr">
            <a:normAutofit/>
          </a:bodyPr>
          <a:lstStyle/>
          <a:p>
            <a:r>
              <a:rPr lang="en-GB" dirty="0"/>
              <a:t>Click to edit title</a:t>
            </a:r>
            <a:endParaRPr lang="en-US" dirty="0"/>
          </a:p>
        </p:txBody>
      </p:sp>
    </p:spTree>
    <p:extLst>
      <p:ext uri="{BB962C8B-B14F-4D97-AF65-F5344CB8AC3E}">
        <p14:creationId xmlns:p14="http://schemas.microsoft.com/office/powerpoint/2010/main" val="150334215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Lst>
  <p:txStyles>
    <p:titleStyle>
      <a:lvl1pPr algn="l" defTabSz="457200" rtl="0" eaLnBrk="1" latinLnBrk="0" hangingPunct="1">
        <a:lnSpc>
          <a:spcPct val="100000"/>
        </a:lnSpc>
        <a:spcBef>
          <a:spcPct val="0"/>
        </a:spcBef>
        <a:buNone/>
        <a:defRPr sz="4400" b="1" i="0" kern="1200">
          <a:solidFill>
            <a:schemeClr val="accent1"/>
          </a:solidFill>
          <a:latin typeface="Arial Bold"/>
          <a:ea typeface="+mj-ea"/>
          <a:cs typeface="Arial Bold"/>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7"/>
          <a:stretch>
            <a:fillRect/>
          </a:stretch>
        </a:blipFill>
        <a:effectLst/>
      </p:bgPr>
    </p:bg>
    <p:spTree>
      <p:nvGrpSpPr>
        <p:cNvPr id="1" name=""/>
        <p:cNvGrpSpPr/>
        <p:nvPr/>
      </p:nvGrpSpPr>
      <p:grpSpPr>
        <a:xfrm>
          <a:off x="0" y="0"/>
          <a:ext cx="0" cy="0"/>
          <a:chOff x="0" y="0"/>
          <a:chExt cx="0" cy="0"/>
        </a:xfrm>
      </p:grpSpPr>
      <p:sp>
        <p:nvSpPr>
          <p:cNvPr id="19" name="Title Placeholder 18"/>
          <p:cNvSpPr>
            <a:spLocks noGrp="1"/>
          </p:cNvSpPr>
          <p:nvPr>
            <p:ph type="title"/>
          </p:nvPr>
        </p:nvSpPr>
        <p:spPr>
          <a:xfrm>
            <a:off x="457200" y="465666"/>
            <a:ext cx="8229600" cy="795867"/>
          </a:xfrm>
          <a:prstGeom prst="rect">
            <a:avLst/>
          </a:prstGeom>
        </p:spPr>
        <p:txBody>
          <a:bodyPr vert="horz" lIns="91440" tIns="45720" rIns="91440" bIns="45720" rtlCol="0" anchor="ctr">
            <a:normAutofit/>
          </a:bodyPr>
          <a:lstStyle/>
          <a:p>
            <a:r>
              <a:rPr lang="en-GB" dirty="0"/>
              <a:t>Click to edit title</a:t>
            </a:r>
            <a:endParaRPr lang="en-US" dirty="0"/>
          </a:p>
        </p:txBody>
      </p:sp>
    </p:spTree>
    <p:extLst>
      <p:ext uri="{BB962C8B-B14F-4D97-AF65-F5344CB8AC3E}">
        <p14:creationId xmlns:p14="http://schemas.microsoft.com/office/powerpoint/2010/main" val="393102921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Lst>
  <p:txStyles>
    <p:titleStyle>
      <a:lvl1pPr algn="l" defTabSz="457200" rtl="0" eaLnBrk="1" latinLnBrk="0" hangingPunct="1">
        <a:lnSpc>
          <a:spcPct val="100000"/>
        </a:lnSpc>
        <a:spcBef>
          <a:spcPct val="0"/>
        </a:spcBef>
        <a:buNone/>
        <a:defRPr sz="4400" b="1" i="0" kern="1200">
          <a:solidFill>
            <a:schemeClr val="accent1"/>
          </a:solidFill>
          <a:latin typeface="Arial Bold"/>
          <a:ea typeface="+mj-ea"/>
          <a:cs typeface="Arial Bold"/>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chart" Target="../charts/chart4.xml"/><Relationship Id="rId12" Type="http://schemas.openxmlformats.org/officeDocument/2006/relationships/chart" Target="../charts/chart5.xml"/><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8.png"/><Relationship Id="rId4" Type="http://schemas.openxmlformats.org/officeDocument/2006/relationships/chart" Target="../charts/chart3.xml"/><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image" Target="../media/image36.png"/><Relationship Id="rId7" Type="http://schemas.openxmlformats.org/officeDocument/2006/relationships/image" Target="../media/image21.png"/><Relationship Id="rId2" Type="http://schemas.openxmlformats.org/officeDocument/2006/relationships/chart" Target="../charts/chart6.xml"/><Relationship Id="rId1" Type="http://schemas.openxmlformats.org/officeDocument/2006/relationships/slideLayout" Target="../slideLayouts/slideLayout4.xml"/><Relationship Id="rId6" Type="http://schemas.openxmlformats.org/officeDocument/2006/relationships/image" Target="../media/image39.png"/><Relationship Id="rId11" Type="http://schemas.openxmlformats.org/officeDocument/2006/relationships/image" Target="../media/image8.png"/><Relationship Id="rId5" Type="http://schemas.openxmlformats.org/officeDocument/2006/relationships/image" Target="../media/image38.png"/><Relationship Id="rId10" Type="http://schemas.openxmlformats.org/officeDocument/2006/relationships/chart" Target="../charts/chart9.xml"/><Relationship Id="rId4" Type="http://schemas.openxmlformats.org/officeDocument/2006/relationships/image" Target="../media/image37.png"/><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1.png"/><Relationship Id="rId7" Type="http://schemas.openxmlformats.org/officeDocument/2006/relationships/image" Target="../media/image16.png"/><Relationship Id="rId12"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19.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10.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11.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12.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7"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chart" Target="../charts/chart15.xml"/><Relationship Id="rId4" Type="http://schemas.openxmlformats.org/officeDocument/2006/relationships/chart" Target="../charts/chart14.xml"/></Relationships>
</file>

<file path=ppt/slides/_rels/slide2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32.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17.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chart" Target="../charts/chart19.xml"/><Relationship Id="rId7" Type="http://schemas.openxmlformats.org/officeDocument/2006/relationships/image" Target="../media/image32.png"/><Relationship Id="rId2" Type="http://schemas.openxmlformats.org/officeDocument/2006/relationships/chart" Target="../charts/chart18.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chart" Target="../charts/chart20.xml"/></Relationships>
</file>

<file path=ppt/slides/_rels/slide26.xml.rels><?xml version="1.0" encoding="UTF-8" standalone="yes"?>
<Relationships xmlns="http://schemas.openxmlformats.org/package/2006/relationships"><Relationship Id="rId3" Type="http://schemas.openxmlformats.org/officeDocument/2006/relationships/chart" Target="../charts/chart21.xml"/><Relationship Id="rId7"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chart" Target="../charts/chart22.xml"/></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chart" Target="../charts/chart23.xml"/><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8.png"/><Relationship Id="rId4" Type="http://schemas.openxmlformats.org/officeDocument/2006/relationships/chart" Target="../charts/char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5.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6.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7.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8.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58.emf"/><Relationship Id="rId13" Type="http://schemas.openxmlformats.org/officeDocument/2006/relationships/image" Target="../media/image60.emf"/><Relationship Id="rId3" Type="http://schemas.openxmlformats.org/officeDocument/2006/relationships/chart" Target="../charts/chart29.xml"/><Relationship Id="rId7" Type="http://schemas.openxmlformats.org/officeDocument/2006/relationships/image" Target="../media/image57.emf"/><Relationship Id="rId12"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56.emf"/><Relationship Id="rId11" Type="http://schemas.openxmlformats.org/officeDocument/2006/relationships/image" Target="../media/image27.png"/><Relationship Id="rId5" Type="http://schemas.openxmlformats.org/officeDocument/2006/relationships/image" Target="../media/image55.emf"/><Relationship Id="rId10" Type="http://schemas.openxmlformats.org/officeDocument/2006/relationships/image" Target="../media/image29.png"/><Relationship Id="rId4" Type="http://schemas.openxmlformats.org/officeDocument/2006/relationships/chart" Target="../charts/chart30.xml"/><Relationship Id="rId9" Type="http://schemas.openxmlformats.org/officeDocument/2006/relationships/image" Target="../media/image59.emf"/><Relationship Id="rId14" Type="http://schemas.openxmlformats.org/officeDocument/2006/relationships/image" Target="../media/image61.emf"/></Relationships>
</file>

<file path=ppt/slides/_rels/slide36.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chart" Target="../charts/chart32.xml"/></Relationships>
</file>

<file path=ppt/slides/_rels/slide37.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chart" Target="../charts/chart34.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3.jpe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chart" Target="../charts/chart3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chart" Target="../charts/chart37.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38.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chart" Target="../charts/chart39.xml"/></Relationships>
</file>

<file path=ppt/slides/_rels/slide4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chart" Target="../charts/chart42.xml"/><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chart" Target="../charts/chart41.xml"/><Relationship Id="rId5" Type="http://schemas.openxmlformats.org/officeDocument/2006/relationships/chart" Target="../charts/chart40.xml"/><Relationship Id="rId10" Type="http://schemas.openxmlformats.org/officeDocument/2006/relationships/image" Target="../media/image32.png"/><Relationship Id="rId4" Type="http://schemas.openxmlformats.org/officeDocument/2006/relationships/image" Target="../media/image16.png"/><Relationship Id="rId9"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chart" Target="../charts/chart44.xml"/><Relationship Id="rId7" Type="http://schemas.openxmlformats.org/officeDocument/2006/relationships/image" Target="../media/image45.png"/><Relationship Id="rId12" Type="http://schemas.openxmlformats.org/officeDocument/2006/relationships/image" Target="../media/image21.png"/><Relationship Id="rId2" Type="http://schemas.openxmlformats.org/officeDocument/2006/relationships/chart" Target="../charts/chart43.xml"/><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66.png"/><Relationship Id="rId5" Type="http://schemas.openxmlformats.org/officeDocument/2006/relationships/image" Target="../media/image64.png"/><Relationship Id="rId10" Type="http://schemas.openxmlformats.org/officeDocument/2006/relationships/image" Target="../media/image65.tmp"/><Relationship Id="rId4" Type="http://schemas.openxmlformats.org/officeDocument/2006/relationships/chart" Target="../charts/chart45.xml"/><Relationship Id="rId9"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image" Target="../media/image73.png"/><Relationship Id="rId18" Type="http://schemas.openxmlformats.org/officeDocument/2006/relationships/image" Target="../media/image25.png"/><Relationship Id="rId3" Type="http://schemas.openxmlformats.org/officeDocument/2006/relationships/chart" Target="../charts/chart48.xml"/><Relationship Id="rId7" Type="http://schemas.openxmlformats.org/officeDocument/2006/relationships/image" Target="../media/image68.emf"/><Relationship Id="rId12" Type="http://schemas.openxmlformats.org/officeDocument/2006/relationships/image" Target="../media/image72.png"/><Relationship Id="rId17" Type="http://schemas.openxmlformats.org/officeDocument/2006/relationships/image" Target="../media/image29.png"/><Relationship Id="rId2" Type="http://schemas.openxmlformats.org/officeDocument/2006/relationships/chart" Target="../charts/chart47.xml"/><Relationship Id="rId16" Type="http://schemas.microsoft.com/office/2007/relationships/hdphoto" Target="../media/hdphoto3.wdp"/><Relationship Id="rId20"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67.emf"/><Relationship Id="rId11" Type="http://schemas.openxmlformats.org/officeDocument/2006/relationships/image" Target="../media/image71.png"/><Relationship Id="rId5" Type="http://schemas.openxmlformats.org/officeDocument/2006/relationships/chart" Target="../charts/chart49.xml"/><Relationship Id="rId15" Type="http://schemas.openxmlformats.org/officeDocument/2006/relationships/image" Target="../media/image75.png"/><Relationship Id="rId10" Type="http://schemas.openxmlformats.org/officeDocument/2006/relationships/image" Target="../media/image70.png"/><Relationship Id="rId19"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chart" Target="../charts/chart50.xml"/><Relationship Id="rId14" Type="http://schemas.openxmlformats.org/officeDocument/2006/relationships/image" Target="../media/image74.em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4.jpg"/><Relationship Id="rId5"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chart" Target="../charts/chart54.xml"/><Relationship Id="rId18" Type="http://schemas.openxmlformats.org/officeDocument/2006/relationships/image" Target="../media/image87.jpeg"/><Relationship Id="rId3" Type="http://schemas.openxmlformats.org/officeDocument/2006/relationships/chart" Target="../charts/chart51.xml"/><Relationship Id="rId21" Type="http://schemas.openxmlformats.org/officeDocument/2006/relationships/image" Target="../media/image8.png"/><Relationship Id="rId7" Type="http://schemas.openxmlformats.org/officeDocument/2006/relationships/image" Target="../media/image78.emf"/><Relationship Id="rId12" Type="http://schemas.openxmlformats.org/officeDocument/2006/relationships/chart" Target="../charts/chart53.xml"/><Relationship Id="rId17" Type="http://schemas.openxmlformats.org/officeDocument/2006/relationships/image" Target="../media/image86.emf"/><Relationship Id="rId2" Type="http://schemas.openxmlformats.org/officeDocument/2006/relationships/image" Target="../media/image21.png"/><Relationship Id="rId16" Type="http://schemas.openxmlformats.org/officeDocument/2006/relationships/image" Target="../media/image85.emf"/><Relationship Id="rId20" Type="http://schemas.openxmlformats.org/officeDocument/2006/relationships/image" Target="../media/image89.png"/><Relationship Id="rId1" Type="http://schemas.openxmlformats.org/officeDocument/2006/relationships/slideLayout" Target="../slideLayouts/slideLayout4.xml"/><Relationship Id="rId6" Type="http://schemas.openxmlformats.org/officeDocument/2006/relationships/image" Target="../media/image77.emf"/><Relationship Id="rId11" Type="http://schemas.openxmlformats.org/officeDocument/2006/relationships/image" Target="../media/image82.emf"/><Relationship Id="rId5" Type="http://schemas.openxmlformats.org/officeDocument/2006/relationships/image" Target="../media/image76.emf"/><Relationship Id="rId15" Type="http://schemas.openxmlformats.org/officeDocument/2006/relationships/image" Target="../media/image84.emf"/><Relationship Id="rId23" Type="http://schemas.openxmlformats.org/officeDocument/2006/relationships/image" Target="../media/image90.png"/><Relationship Id="rId10" Type="http://schemas.openxmlformats.org/officeDocument/2006/relationships/image" Target="../media/image81.emf"/><Relationship Id="rId19" Type="http://schemas.openxmlformats.org/officeDocument/2006/relationships/image" Target="../media/image88.png"/><Relationship Id="rId4" Type="http://schemas.openxmlformats.org/officeDocument/2006/relationships/chart" Target="../charts/chart52.xml"/><Relationship Id="rId9" Type="http://schemas.openxmlformats.org/officeDocument/2006/relationships/image" Target="../media/image80.emf"/><Relationship Id="rId14" Type="http://schemas.openxmlformats.org/officeDocument/2006/relationships/image" Target="../media/image83.emf"/><Relationship Id="rId22" Type="http://schemas.openxmlformats.org/officeDocument/2006/relationships/image" Target="../media/image29.png"/></Relationships>
</file>

<file path=ppt/slides/_rels/slide51.xml.rels><?xml version="1.0" encoding="UTF-8" standalone="yes"?>
<Relationships xmlns="http://schemas.openxmlformats.org/package/2006/relationships"><Relationship Id="rId8" Type="http://schemas.openxmlformats.org/officeDocument/2006/relationships/image" Target="../media/image94.emf"/><Relationship Id="rId13" Type="http://schemas.openxmlformats.org/officeDocument/2006/relationships/image" Target="../media/image90.png"/><Relationship Id="rId3" Type="http://schemas.openxmlformats.org/officeDocument/2006/relationships/chart" Target="../charts/chart55.xml"/><Relationship Id="rId7" Type="http://schemas.openxmlformats.org/officeDocument/2006/relationships/image" Target="../media/image93.emf"/><Relationship Id="rId12"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92.emf"/><Relationship Id="rId11" Type="http://schemas.openxmlformats.org/officeDocument/2006/relationships/image" Target="../media/image31.png"/><Relationship Id="rId5" Type="http://schemas.openxmlformats.org/officeDocument/2006/relationships/image" Target="../media/image91.emf"/><Relationship Id="rId10" Type="http://schemas.openxmlformats.org/officeDocument/2006/relationships/chart" Target="../charts/chart57.xml"/><Relationship Id="rId4" Type="http://schemas.openxmlformats.org/officeDocument/2006/relationships/chart" Target="../charts/chart56.xml"/><Relationship Id="rId9" Type="http://schemas.openxmlformats.org/officeDocument/2006/relationships/image" Target="../media/image82.emf"/></Relationships>
</file>

<file path=ppt/slides/_rels/slide52.xml.rels><?xml version="1.0" encoding="UTF-8" standalone="yes"?>
<Relationships xmlns="http://schemas.openxmlformats.org/package/2006/relationships"><Relationship Id="rId8" Type="http://schemas.openxmlformats.org/officeDocument/2006/relationships/chart" Target="../charts/chart59.xml"/><Relationship Id="rId13" Type="http://schemas.openxmlformats.org/officeDocument/2006/relationships/image" Target="../media/image100.emf"/><Relationship Id="rId18" Type="http://schemas.openxmlformats.org/officeDocument/2006/relationships/image" Target="../media/image90.png"/><Relationship Id="rId3" Type="http://schemas.openxmlformats.org/officeDocument/2006/relationships/chart" Target="../charts/chart58.xml"/><Relationship Id="rId7" Type="http://schemas.openxmlformats.org/officeDocument/2006/relationships/image" Target="../media/image82.emf"/><Relationship Id="rId12" Type="http://schemas.openxmlformats.org/officeDocument/2006/relationships/chart" Target="../charts/chart60.xml"/><Relationship Id="rId17" Type="http://schemas.openxmlformats.org/officeDocument/2006/relationships/image" Target="../media/image8.png"/><Relationship Id="rId2" Type="http://schemas.openxmlformats.org/officeDocument/2006/relationships/image" Target="../media/image21.png"/><Relationship Id="rId16"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97.emf"/><Relationship Id="rId11" Type="http://schemas.openxmlformats.org/officeDocument/2006/relationships/image" Target="../media/image99.emf"/><Relationship Id="rId5" Type="http://schemas.openxmlformats.org/officeDocument/2006/relationships/image" Target="../media/image96.emf"/><Relationship Id="rId15" Type="http://schemas.openxmlformats.org/officeDocument/2006/relationships/image" Target="../media/image102.emf"/><Relationship Id="rId10" Type="http://schemas.openxmlformats.org/officeDocument/2006/relationships/image" Target="../media/image80.emf"/><Relationship Id="rId19" Type="http://schemas.openxmlformats.org/officeDocument/2006/relationships/image" Target="../media/image31.png"/><Relationship Id="rId4" Type="http://schemas.openxmlformats.org/officeDocument/2006/relationships/image" Target="../media/image95.emf"/><Relationship Id="rId9" Type="http://schemas.openxmlformats.org/officeDocument/2006/relationships/image" Target="../media/image98.emf"/><Relationship Id="rId14" Type="http://schemas.openxmlformats.org/officeDocument/2006/relationships/image" Target="../media/image101.emf"/></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29.png"/><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64.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chart" Target="../charts/chart65.xml"/></Relationships>
</file>

<file path=ppt/slides/_rels/slide5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chart" Target="../charts/chart66.xml"/><Relationship Id="rId7"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29.png"/><Relationship Id="rId4" Type="http://schemas.openxmlformats.org/officeDocument/2006/relationships/chart" Target="../charts/chart67.xml"/></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3" Type="http://schemas.openxmlformats.org/officeDocument/2006/relationships/chart" Target="../charts/chart71.xml"/><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31.png"/><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9.xml"/><Relationship Id="rId4" Type="http://schemas.openxmlformats.org/officeDocument/2006/relationships/image" Target="../media/image10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106.tmp"/><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109.tmp"/><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image" Target="../media/image110.tmp"/><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111.tmp"/><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112.tmp"/><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13.png"/><Relationship Id="rId12"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21.png"/><Relationship Id="rId9"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0050" y="4193274"/>
            <a:ext cx="8058151" cy="794533"/>
          </a:xfrm>
        </p:spPr>
        <p:txBody>
          <a:bodyPr>
            <a:noAutofit/>
          </a:bodyPr>
          <a:lstStyle/>
          <a:p>
            <a:r>
              <a:rPr lang="en-US" sz="2800" dirty="0">
                <a:solidFill>
                  <a:srgbClr val="000000"/>
                </a:solidFill>
              </a:rPr>
              <a:t>Tram Passenger Survey (TPS) </a:t>
            </a:r>
            <a:r>
              <a:rPr lang="en-US" sz="2800" dirty="0">
                <a:solidFill>
                  <a:srgbClr val="D61C2E"/>
                </a:solidFill>
              </a:rPr>
              <a:t>– Midland Metro</a:t>
            </a:r>
            <a:endParaRPr lang="en-US" sz="1400" dirty="0"/>
          </a:p>
        </p:txBody>
      </p:sp>
      <p:sp>
        <p:nvSpPr>
          <p:cNvPr id="3" name="Subtitle 2"/>
          <p:cNvSpPr>
            <a:spLocks noGrp="1"/>
          </p:cNvSpPr>
          <p:nvPr>
            <p:ph type="subTitle" idx="1"/>
          </p:nvPr>
        </p:nvSpPr>
        <p:spPr/>
        <p:txBody>
          <a:bodyPr/>
          <a:lstStyle/>
          <a:p>
            <a:r>
              <a:rPr lang="en-US" dirty="0"/>
              <a:t>Autumn 2017 results</a:t>
            </a:r>
          </a:p>
          <a:p>
            <a:endParaRPr lang="en-US" dirty="0"/>
          </a:p>
        </p:txBody>
      </p:sp>
      <p:sp>
        <p:nvSpPr>
          <p:cNvPr id="4" name="Text Placeholder 3"/>
          <p:cNvSpPr>
            <a:spLocks noGrp="1"/>
          </p:cNvSpPr>
          <p:nvPr>
            <p:ph type="body" sz="quarter" idx="12"/>
          </p:nvPr>
        </p:nvSpPr>
        <p:spPr/>
        <p:txBody>
          <a:bodyPr/>
          <a:lstStyle/>
          <a:p>
            <a:r>
              <a:rPr lang="en-US" dirty="0"/>
              <a:t>March 2018</a:t>
            </a:r>
          </a:p>
        </p:txBody>
      </p:sp>
      <p:sp>
        <p:nvSpPr>
          <p:cNvPr id="9" name="Rectangle 41"/>
          <p:cNvSpPr>
            <a:spLocks noChangeArrowheads="1"/>
          </p:cNvSpPr>
          <p:nvPr/>
        </p:nvSpPr>
        <p:spPr bwMode="auto">
          <a:xfrm>
            <a:off x="685800" y="5311105"/>
            <a:ext cx="5284912" cy="1508795"/>
          </a:xfrm>
          <a:prstGeom prst="rect">
            <a:avLst/>
          </a:prstGeom>
          <a:noFill/>
          <a:ln w="9525">
            <a:noFill/>
            <a:miter lim="800000"/>
            <a:headEnd/>
            <a:tailEnd/>
          </a:ln>
        </p:spPr>
        <p:txBody>
          <a:bodyPr/>
          <a:lstStyle/>
          <a:p>
            <a:pPr defTabSz="901700" eaLnBrk="0" fontAlgn="base" hangingPunct="0">
              <a:lnSpc>
                <a:spcPct val="75000"/>
              </a:lnSpc>
              <a:spcBef>
                <a:spcPct val="20000"/>
              </a:spcBef>
              <a:spcAft>
                <a:spcPct val="0"/>
              </a:spcAft>
            </a:pPr>
            <a:r>
              <a:rPr lang="en-US" sz="1100" dirty="0">
                <a:solidFill>
                  <a:srgbClr val="808080"/>
                </a:solidFill>
                <a:latin typeface="Calibri" pitchFamily="34" charset="0"/>
              </a:rPr>
              <a:t>Rosie Giles</a:t>
            </a:r>
          </a:p>
          <a:p>
            <a:pPr defTabSz="901700" eaLnBrk="0" fontAlgn="base" hangingPunct="0">
              <a:lnSpc>
                <a:spcPct val="75000"/>
              </a:lnSpc>
              <a:spcBef>
                <a:spcPct val="20000"/>
              </a:spcBef>
              <a:spcAft>
                <a:spcPct val="0"/>
              </a:spcAft>
            </a:pPr>
            <a:r>
              <a:rPr lang="en-US" sz="1100" dirty="0">
                <a:solidFill>
                  <a:srgbClr val="808080"/>
                </a:solidFill>
                <a:latin typeface="Calibri" pitchFamily="34" charset="0"/>
              </a:rPr>
              <a:t>Tel: 0300 123 0842 Email: Rosie.Giles@transportfocus.org.uk</a:t>
            </a:r>
          </a:p>
          <a:p>
            <a:pPr defTabSz="901700" eaLnBrk="0" fontAlgn="base" hangingPunct="0">
              <a:lnSpc>
                <a:spcPct val="75000"/>
              </a:lnSpc>
              <a:spcBef>
                <a:spcPct val="20000"/>
              </a:spcBef>
              <a:spcAft>
                <a:spcPct val="0"/>
              </a:spcAft>
            </a:pPr>
            <a:endParaRPr lang="en-US" sz="1100" dirty="0">
              <a:solidFill>
                <a:srgbClr val="808080"/>
              </a:solidFill>
              <a:latin typeface="Calibri" pitchFamily="34" charset="0"/>
            </a:endParaRPr>
          </a:p>
          <a:p>
            <a:pPr defTabSz="901700" eaLnBrk="0" fontAlgn="base" hangingPunct="0">
              <a:lnSpc>
                <a:spcPct val="75000"/>
              </a:lnSpc>
              <a:spcBef>
                <a:spcPct val="20000"/>
              </a:spcBef>
              <a:spcAft>
                <a:spcPct val="0"/>
              </a:spcAft>
            </a:pPr>
            <a:r>
              <a:rPr lang="en-US" sz="1100" dirty="0">
                <a:solidFill>
                  <a:srgbClr val="808080"/>
                </a:solidFill>
                <a:latin typeface="Calibri" pitchFamily="34" charset="0"/>
              </a:rPr>
              <a:t>Insight Team, Transport Focus, </a:t>
            </a:r>
            <a:r>
              <a:rPr lang="en-GB" sz="1100" dirty="0" err="1">
                <a:solidFill>
                  <a:srgbClr val="808080"/>
                </a:solidFill>
                <a:latin typeface="Calibri" pitchFamily="34" charset="0"/>
              </a:rPr>
              <a:t>Fleetbank</a:t>
            </a:r>
            <a:r>
              <a:rPr lang="en-GB" sz="1100" dirty="0">
                <a:solidFill>
                  <a:srgbClr val="808080"/>
                </a:solidFill>
                <a:latin typeface="Calibri" pitchFamily="34" charset="0"/>
              </a:rPr>
              <a:t> House, 2-6 Salisbury Square, London, EC4Y 8JX</a:t>
            </a:r>
          </a:p>
          <a:p>
            <a:pPr defTabSz="901700" eaLnBrk="0" fontAlgn="base" hangingPunct="0">
              <a:lnSpc>
                <a:spcPct val="75000"/>
              </a:lnSpc>
              <a:spcBef>
                <a:spcPct val="20000"/>
              </a:spcBef>
              <a:spcAft>
                <a:spcPct val="0"/>
              </a:spcAft>
            </a:pPr>
            <a:endParaRPr lang="en-US" sz="1100" dirty="0">
              <a:solidFill>
                <a:srgbClr val="808080"/>
              </a:solidFill>
              <a:latin typeface="Calibri" pitchFamily="34" charset="0"/>
            </a:endParaRPr>
          </a:p>
        </p:txBody>
      </p:sp>
      <p:sp>
        <p:nvSpPr>
          <p:cNvPr id="5" name="Picture Placeholder 4"/>
          <p:cNvSpPr>
            <a:spLocks noGrp="1"/>
          </p:cNvSpPr>
          <p:nvPr>
            <p:ph type="pic" sz="quarter" idx="13"/>
          </p:nvPr>
        </p:nvSpPr>
        <p:spPr/>
      </p:sp>
      <p:sp>
        <p:nvSpPr>
          <p:cNvPr id="10" name="Rounded Rectangle 9"/>
          <p:cNvSpPr/>
          <p:nvPr/>
        </p:nvSpPr>
        <p:spPr>
          <a:xfrm>
            <a:off x="933442" y="423321"/>
            <a:ext cx="7524757" cy="3649146"/>
          </a:xfrm>
          <a:prstGeom prst="roundRect">
            <a:avLst>
              <a:gd name="adj" fmla="val 2514"/>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1586886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Table 41"/>
          <p:cNvGraphicFramePr>
            <a:graphicFrameLocks noGrp="1"/>
          </p:cNvGraphicFramePr>
          <p:nvPr>
            <p:extLst>
              <p:ext uri="{D42A27DB-BD31-4B8C-83A1-F6EECF244321}">
                <p14:modId xmlns:p14="http://schemas.microsoft.com/office/powerpoint/2010/main" val="3751582124"/>
              </p:ext>
            </p:extLst>
          </p:nvPr>
        </p:nvGraphicFramePr>
        <p:xfrm>
          <a:off x="4107112" y="4822007"/>
          <a:ext cx="2592000" cy="475200"/>
        </p:xfrm>
        <a:graphic>
          <a:graphicData uri="http://schemas.openxmlformats.org/drawingml/2006/table">
            <a:tbl>
              <a:tblPr firstRow="1" bandRow="1">
                <a:tableStyleId>{F5AB1C69-6EDB-4FF4-983F-18BD219EF322}</a:tableStyleId>
              </a:tblPr>
              <a:tblGrid>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tblGrid>
              <a:tr h="475200">
                <a:tc>
                  <a:txBody>
                    <a:bodyPr/>
                    <a:lstStyle/>
                    <a:p>
                      <a:pPr algn="ctr"/>
                      <a:r>
                        <a:rPr lang="en-GB" sz="1050" b="0" kern="1200" dirty="0">
                          <a:solidFill>
                            <a:sysClr val="windowText" lastClr="000000"/>
                          </a:solidFill>
                          <a:latin typeface="+mn-lt"/>
                          <a:ea typeface="+mn-ea"/>
                          <a:cs typeface="+mn-cs"/>
                        </a:rPr>
                        <a:t>88</a:t>
                      </a:r>
                    </a:p>
                  </a:txBody>
                  <a:tcPr anchor="ctr">
                    <a:noFill/>
                  </a:tcPr>
                </a:tc>
                <a:tc>
                  <a:txBody>
                    <a:bodyPr/>
                    <a:lstStyle/>
                    <a:p>
                      <a:pPr algn="ctr"/>
                      <a:endParaRPr lang="en-GB" sz="1050" b="0" kern="1200" dirty="0">
                        <a:solidFill>
                          <a:sysClr val="windowText" lastClr="000000"/>
                        </a:solidFill>
                        <a:latin typeface="+mn-lt"/>
                        <a:ea typeface="+mn-ea"/>
                        <a:cs typeface="+mn-cs"/>
                      </a:endParaRPr>
                    </a:p>
                  </a:txBody>
                  <a:tcPr anchor="ctr">
                    <a:noFill/>
                  </a:tcPr>
                </a:tc>
                <a:tc>
                  <a:txBody>
                    <a:bodyPr/>
                    <a:lstStyle/>
                    <a:p>
                      <a:pPr algn="ctr"/>
                      <a:endParaRPr lang="en-GB" sz="1050" b="0" kern="1200" dirty="0">
                        <a:solidFill>
                          <a:sysClr val="windowText" lastClr="000000"/>
                        </a:solidFill>
                        <a:latin typeface="+mn-lt"/>
                        <a:ea typeface="+mn-ea"/>
                        <a:cs typeface="+mn-cs"/>
                      </a:endParaRPr>
                    </a:p>
                  </a:txBody>
                  <a:tcPr anchor="ctr">
                    <a:noFill/>
                  </a:tcPr>
                </a:tc>
                <a:extLst>
                  <a:ext uri="{0D108BD9-81ED-4DB2-BD59-A6C34878D82A}">
                    <a16:rowId xmlns:a16="http://schemas.microsoft.com/office/drawing/2014/main" val="10000"/>
                  </a:ext>
                </a:extLst>
              </a:tr>
            </a:tbl>
          </a:graphicData>
        </a:graphic>
      </p:graphicFrame>
      <p:graphicFrame>
        <p:nvGraphicFramePr>
          <p:cNvPr id="99" name="Table 98"/>
          <p:cNvGraphicFramePr>
            <a:graphicFrameLocks noGrp="1"/>
          </p:cNvGraphicFramePr>
          <p:nvPr>
            <p:extLst>
              <p:ext uri="{D42A27DB-BD31-4B8C-83A1-F6EECF244321}">
                <p14:modId xmlns:p14="http://schemas.microsoft.com/office/powerpoint/2010/main" val="887656776"/>
              </p:ext>
            </p:extLst>
          </p:nvPr>
        </p:nvGraphicFramePr>
        <p:xfrm>
          <a:off x="4107112" y="1845405"/>
          <a:ext cx="2592000" cy="1152000"/>
        </p:xfrm>
        <a:graphic>
          <a:graphicData uri="http://schemas.openxmlformats.org/drawingml/2006/table">
            <a:tbl>
              <a:tblPr firstRow="1" bandRow="1">
                <a:tableStyleId>{F5AB1C69-6EDB-4FF4-983F-18BD219EF322}</a:tableStyleId>
              </a:tblPr>
              <a:tblGrid>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tblGrid>
              <a:tr h="288000">
                <a:tc>
                  <a:txBody>
                    <a:bodyPr/>
                    <a:lstStyle/>
                    <a:p>
                      <a:pPr algn="ctr"/>
                      <a:r>
                        <a:rPr lang="en-GB" sz="1050" b="0" kern="1200" dirty="0">
                          <a:solidFill>
                            <a:sysClr val="windowText" lastClr="000000"/>
                          </a:solidFill>
                          <a:latin typeface="+mn-lt"/>
                          <a:ea typeface="+mn-ea"/>
                          <a:cs typeface="+mn-cs"/>
                        </a:rPr>
                        <a:t>91</a:t>
                      </a:r>
                    </a:p>
                  </a:txBody>
                  <a:tcPr anchor="ctr">
                    <a:noFill/>
                  </a:tcPr>
                </a:tc>
                <a:tc>
                  <a:txBody>
                    <a:bodyPr/>
                    <a:lstStyle/>
                    <a:p>
                      <a:pPr algn="ctr"/>
                      <a:endParaRPr lang="en-GB" sz="1050" b="0" kern="1200" dirty="0">
                        <a:solidFill>
                          <a:sysClr val="windowText" lastClr="000000"/>
                        </a:solidFill>
                        <a:latin typeface="+mn-lt"/>
                        <a:ea typeface="+mn-ea"/>
                        <a:cs typeface="+mn-cs"/>
                      </a:endParaRPr>
                    </a:p>
                  </a:txBody>
                  <a:tcPr anchor="ctr">
                    <a:noFill/>
                  </a:tcPr>
                </a:tc>
                <a:tc>
                  <a:txBody>
                    <a:bodyPr/>
                    <a:lstStyle/>
                    <a:p>
                      <a:pPr algn="ctr"/>
                      <a:endParaRPr lang="en-GB" sz="1050" b="0" kern="1200" dirty="0">
                        <a:solidFill>
                          <a:sysClr val="windowText" lastClr="000000"/>
                        </a:solidFill>
                        <a:latin typeface="+mn-lt"/>
                        <a:ea typeface="+mn-ea"/>
                        <a:cs typeface="+mn-cs"/>
                      </a:endParaRPr>
                    </a:p>
                  </a:txBody>
                  <a:tcPr anchor="ctr">
                    <a:noFill/>
                  </a:tcPr>
                </a:tc>
                <a:extLst>
                  <a:ext uri="{0D108BD9-81ED-4DB2-BD59-A6C34878D82A}">
                    <a16:rowId xmlns:a16="http://schemas.microsoft.com/office/drawing/2014/main" val="10000"/>
                  </a:ext>
                </a:extLst>
              </a:tr>
              <a:tr h="28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b="0" kern="1200" dirty="0">
                          <a:solidFill>
                            <a:sysClr val="windowText" lastClr="000000"/>
                          </a:solidFill>
                          <a:latin typeface="+mn-lt"/>
                          <a:ea typeface="+mn-ea"/>
                          <a:cs typeface="+mn-cs"/>
                        </a:rPr>
                        <a:t>68</a:t>
                      </a: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050" b="0" kern="1200" dirty="0">
                        <a:solidFill>
                          <a:sysClr val="windowText" lastClr="000000"/>
                        </a:solidFill>
                        <a:latin typeface="+mn-lt"/>
                        <a:ea typeface="+mn-ea"/>
                        <a:cs typeface="+mn-cs"/>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050" b="0" kern="1200" dirty="0">
                        <a:solidFill>
                          <a:sysClr val="windowText" lastClr="000000"/>
                        </a:solidFill>
                        <a:latin typeface="+mn-lt"/>
                        <a:ea typeface="+mn-ea"/>
                        <a:cs typeface="+mn-cs"/>
                      </a:endParaRPr>
                    </a:p>
                  </a:txBody>
                  <a:tcPr anchor="ctr">
                    <a:noFill/>
                  </a:tcPr>
                </a:tc>
                <a:extLst>
                  <a:ext uri="{0D108BD9-81ED-4DB2-BD59-A6C34878D82A}">
                    <a16:rowId xmlns:a16="http://schemas.microsoft.com/office/drawing/2014/main" val="10001"/>
                  </a:ext>
                </a:extLst>
              </a:tr>
              <a:tr h="28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b="0" kern="1200" dirty="0">
                          <a:solidFill>
                            <a:sysClr val="windowText" lastClr="000000"/>
                          </a:solidFill>
                          <a:latin typeface="+mn-lt"/>
                          <a:ea typeface="+mn-ea"/>
                          <a:cs typeface="+mn-cs"/>
                        </a:rPr>
                        <a:t>88</a:t>
                      </a: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050" b="0" kern="1200" dirty="0">
                        <a:solidFill>
                          <a:sysClr val="windowText" lastClr="000000"/>
                        </a:solidFill>
                        <a:latin typeface="+mn-lt"/>
                        <a:ea typeface="+mn-ea"/>
                        <a:cs typeface="+mn-cs"/>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050" b="0" kern="1200" dirty="0">
                        <a:solidFill>
                          <a:sysClr val="windowText" lastClr="000000"/>
                        </a:solidFill>
                        <a:latin typeface="+mn-lt"/>
                        <a:ea typeface="+mn-ea"/>
                        <a:cs typeface="+mn-cs"/>
                      </a:endParaRPr>
                    </a:p>
                  </a:txBody>
                  <a:tcPr anchor="ctr">
                    <a:noFill/>
                  </a:tcPr>
                </a:tc>
                <a:extLst>
                  <a:ext uri="{0D108BD9-81ED-4DB2-BD59-A6C34878D82A}">
                    <a16:rowId xmlns:a16="http://schemas.microsoft.com/office/drawing/2014/main" val="10002"/>
                  </a:ext>
                </a:extLst>
              </a:tr>
              <a:tr h="28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b="0" kern="1200" dirty="0">
                          <a:solidFill>
                            <a:sysClr val="windowText" lastClr="000000"/>
                          </a:solidFill>
                          <a:latin typeface="+mn-lt"/>
                          <a:ea typeface="+mn-ea"/>
                          <a:cs typeface="+mn-cs"/>
                        </a:rPr>
                        <a:t>90</a:t>
                      </a: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050" b="0" kern="1200" dirty="0">
                        <a:solidFill>
                          <a:sysClr val="windowText" lastClr="000000"/>
                        </a:solidFill>
                        <a:latin typeface="+mn-lt"/>
                        <a:ea typeface="+mn-ea"/>
                        <a:cs typeface="+mn-cs"/>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050" b="0" kern="1200" dirty="0">
                        <a:solidFill>
                          <a:sysClr val="windowText" lastClr="000000"/>
                        </a:solidFill>
                        <a:latin typeface="+mn-lt"/>
                        <a:ea typeface="+mn-ea"/>
                        <a:cs typeface="+mn-cs"/>
                      </a:endParaRPr>
                    </a:p>
                  </a:txBody>
                  <a:tcPr anchor="ctr">
                    <a:noFill/>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noAutofit/>
          </a:bodyPr>
          <a:lstStyle/>
          <a:p>
            <a:r>
              <a:rPr lang="en-US" sz="2000" dirty="0"/>
              <a:t>Passenger experience in the Midlands 2017: across the network</a:t>
            </a:r>
          </a:p>
        </p:txBody>
      </p:sp>
      <p:cxnSp>
        <p:nvCxnSpPr>
          <p:cNvPr id="250" name="Straight Connector 249"/>
          <p:cNvCxnSpPr/>
          <p:nvPr/>
        </p:nvCxnSpPr>
        <p:spPr bwMode="auto">
          <a:xfrm>
            <a:off x="4025332" y="1912476"/>
            <a:ext cx="0" cy="1018387"/>
          </a:xfrm>
          <a:prstGeom prst="line">
            <a:avLst/>
          </a:prstGeom>
          <a:noFill/>
          <a:ln w="9525" cap="flat" cmpd="sng" algn="ctr">
            <a:solidFill>
              <a:schemeClr val="bg1">
                <a:lumMod val="75000"/>
              </a:schemeClr>
            </a:solidFill>
            <a:prstDash val="solid"/>
            <a:round/>
            <a:headEnd type="none" w="med" len="med"/>
            <a:tailEnd type="none" w="med" len="med"/>
          </a:ln>
          <a:effectLst/>
        </p:spPr>
      </p:cxnSp>
      <p:sp>
        <p:nvSpPr>
          <p:cNvPr id="251" name="TextBox 250"/>
          <p:cNvSpPr txBox="1"/>
          <p:nvPr/>
        </p:nvSpPr>
        <p:spPr>
          <a:xfrm>
            <a:off x="443560" y="1547753"/>
            <a:ext cx="2303966" cy="246221"/>
          </a:xfrm>
          <a:prstGeom prst="rect">
            <a:avLst/>
          </a:prstGeom>
          <a:noFill/>
        </p:spPr>
        <p:txBody>
          <a:bodyPr wrap="square" rtlCol="0">
            <a:spAutoFit/>
          </a:bodyPr>
          <a:lstStyle/>
          <a:p>
            <a:r>
              <a:rPr lang="en-GB" sz="1000" b="1" dirty="0">
                <a:solidFill>
                  <a:srgbClr val="C00000"/>
                </a:solidFill>
              </a:rPr>
              <a:t>Satisfaction with key measures:</a:t>
            </a:r>
          </a:p>
        </p:txBody>
      </p:sp>
      <p:sp>
        <p:nvSpPr>
          <p:cNvPr id="253" name="TextBox 252"/>
          <p:cNvSpPr txBox="1"/>
          <p:nvPr/>
        </p:nvSpPr>
        <p:spPr>
          <a:xfrm>
            <a:off x="420071" y="5710532"/>
            <a:ext cx="5260473" cy="230832"/>
          </a:xfrm>
          <a:prstGeom prst="rect">
            <a:avLst/>
          </a:prstGeom>
          <a:noFill/>
        </p:spPr>
        <p:txBody>
          <a:bodyPr wrap="square" rtlCol="0">
            <a:spAutoFit/>
          </a:bodyPr>
          <a:lstStyle/>
          <a:p>
            <a:r>
              <a:rPr lang="en-GB" sz="900" dirty="0">
                <a:solidFill>
                  <a:srgbClr val="B9B8B8"/>
                </a:solidFill>
              </a:rPr>
              <a:t>*Drivers of satisfaction differ by network. The most common drivers across TPS are shown here</a:t>
            </a:r>
          </a:p>
        </p:txBody>
      </p:sp>
      <p:pic>
        <p:nvPicPr>
          <p:cNvPr id="272" name="Picture 560376327"/>
          <p:cNvPicPr>
            <a:picLocks noChangeAspect="1"/>
          </p:cNvPicPr>
          <p:nvPr/>
        </p:nvPicPr>
        <p:blipFill>
          <a:blip r:embed="rId2"/>
          <a:stretch>
            <a:fillRect/>
          </a:stretch>
        </p:blipFill>
        <p:spPr>
          <a:xfrm>
            <a:off x="4635081" y="1912476"/>
            <a:ext cx="152400" cy="152400"/>
          </a:xfrm>
          <a:prstGeom prst="rect">
            <a:avLst/>
          </a:prstGeom>
        </p:spPr>
      </p:pic>
      <p:pic>
        <p:nvPicPr>
          <p:cNvPr id="273" name="Picture 1875223589"/>
          <p:cNvPicPr>
            <a:picLocks noChangeAspect="1"/>
          </p:cNvPicPr>
          <p:nvPr/>
        </p:nvPicPr>
        <p:blipFill>
          <a:blip r:embed="rId2"/>
          <a:stretch>
            <a:fillRect/>
          </a:stretch>
        </p:blipFill>
        <p:spPr>
          <a:xfrm>
            <a:off x="4635081" y="2203356"/>
            <a:ext cx="152400" cy="152400"/>
          </a:xfrm>
          <a:prstGeom prst="rect">
            <a:avLst/>
          </a:prstGeom>
        </p:spPr>
      </p:pic>
      <p:pic>
        <p:nvPicPr>
          <p:cNvPr id="275" name="Picture 1244948463"/>
          <p:cNvPicPr>
            <a:picLocks noChangeAspect="1"/>
          </p:cNvPicPr>
          <p:nvPr/>
        </p:nvPicPr>
        <p:blipFill>
          <a:blip r:embed="rId2"/>
          <a:stretch>
            <a:fillRect/>
          </a:stretch>
        </p:blipFill>
        <p:spPr>
          <a:xfrm>
            <a:off x="4635081" y="2785116"/>
            <a:ext cx="152400" cy="152400"/>
          </a:xfrm>
          <a:prstGeom prst="rect">
            <a:avLst/>
          </a:prstGeom>
        </p:spPr>
      </p:pic>
      <p:sp>
        <p:nvSpPr>
          <p:cNvPr id="296" name="TextBox 295"/>
          <p:cNvSpPr txBox="1"/>
          <p:nvPr/>
        </p:nvSpPr>
        <p:spPr>
          <a:xfrm>
            <a:off x="443560" y="3097239"/>
            <a:ext cx="5253883" cy="246221"/>
          </a:xfrm>
          <a:prstGeom prst="rect">
            <a:avLst/>
          </a:prstGeom>
          <a:noFill/>
        </p:spPr>
        <p:txBody>
          <a:bodyPr wrap="square" rtlCol="0">
            <a:spAutoFit/>
          </a:bodyPr>
          <a:lstStyle/>
          <a:p>
            <a:r>
              <a:rPr lang="en-GB" sz="1000" b="1" dirty="0">
                <a:solidFill>
                  <a:srgbClr val="C00000"/>
                </a:solidFill>
              </a:rPr>
              <a:t>Satisfaction with other measures which make a satisfactory or great journey:</a:t>
            </a:r>
          </a:p>
        </p:txBody>
      </p:sp>
      <p:graphicFrame>
        <p:nvGraphicFramePr>
          <p:cNvPr id="310" name="Table 309"/>
          <p:cNvGraphicFramePr>
            <a:graphicFrameLocks noGrp="1"/>
          </p:cNvGraphicFramePr>
          <p:nvPr>
            <p:extLst>
              <p:ext uri="{D42A27DB-BD31-4B8C-83A1-F6EECF244321}">
                <p14:modId xmlns:p14="http://schemas.microsoft.com/office/powerpoint/2010/main" val="1360735855"/>
              </p:ext>
            </p:extLst>
          </p:nvPr>
        </p:nvGraphicFramePr>
        <p:xfrm>
          <a:off x="4107112" y="3377963"/>
          <a:ext cx="2592000" cy="1548000"/>
        </p:xfrm>
        <a:graphic>
          <a:graphicData uri="http://schemas.openxmlformats.org/drawingml/2006/table">
            <a:tbl>
              <a:tblPr firstRow="1" bandRow="1">
                <a:tableStyleId>{F5AB1C69-6EDB-4FF4-983F-18BD219EF322}</a:tableStyleId>
              </a:tblPr>
              <a:tblGrid>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tblGrid>
              <a:tr h="309600">
                <a:tc>
                  <a:txBody>
                    <a:bodyPr/>
                    <a:lstStyle/>
                    <a:p>
                      <a:pPr algn="ctr"/>
                      <a:r>
                        <a:rPr lang="en-GB" sz="1050" b="0" kern="1200" dirty="0">
                          <a:solidFill>
                            <a:sysClr val="windowText" lastClr="000000"/>
                          </a:solidFill>
                          <a:latin typeface="+mn-lt"/>
                          <a:ea typeface="+mn-ea"/>
                          <a:cs typeface="+mn-cs"/>
                        </a:rPr>
                        <a:t>75</a:t>
                      </a:r>
                    </a:p>
                  </a:txBody>
                  <a:tcPr anchor="ctr">
                    <a:noFill/>
                  </a:tcPr>
                </a:tc>
                <a:tc>
                  <a:txBody>
                    <a:bodyPr/>
                    <a:lstStyle/>
                    <a:p>
                      <a:pPr algn="ctr"/>
                      <a:endParaRPr lang="en-GB" sz="1050" b="0" kern="1200" dirty="0">
                        <a:solidFill>
                          <a:sysClr val="windowText" lastClr="000000"/>
                        </a:solidFill>
                        <a:latin typeface="+mn-lt"/>
                        <a:ea typeface="+mn-ea"/>
                        <a:cs typeface="+mn-cs"/>
                      </a:endParaRPr>
                    </a:p>
                  </a:txBody>
                  <a:tcPr anchor="ctr">
                    <a:noFill/>
                  </a:tcPr>
                </a:tc>
                <a:tc>
                  <a:txBody>
                    <a:bodyPr/>
                    <a:lstStyle/>
                    <a:p>
                      <a:pPr algn="ctr"/>
                      <a:endParaRPr lang="en-GB" sz="1050" b="0" kern="1200" dirty="0">
                        <a:solidFill>
                          <a:sysClr val="windowText" lastClr="000000"/>
                        </a:solidFill>
                        <a:latin typeface="+mn-lt"/>
                        <a:ea typeface="+mn-ea"/>
                        <a:cs typeface="+mn-cs"/>
                      </a:endParaRPr>
                    </a:p>
                  </a:txBody>
                  <a:tcPr anchor="ctr">
                    <a:noFill/>
                  </a:tcPr>
                </a:tc>
                <a:extLst>
                  <a:ext uri="{0D108BD9-81ED-4DB2-BD59-A6C34878D82A}">
                    <a16:rowId xmlns:a16="http://schemas.microsoft.com/office/drawing/2014/main" val="10000"/>
                  </a:ext>
                </a:extLst>
              </a:tr>
              <a:tr h="309600">
                <a:tc>
                  <a:txBody>
                    <a:bodyPr/>
                    <a:lstStyle/>
                    <a:p>
                      <a:pPr algn="ctr"/>
                      <a:r>
                        <a:rPr lang="en-GB" sz="1050" b="0" kern="1200" dirty="0">
                          <a:solidFill>
                            <a:sysClr val="windowText" lastClr="000000"/>
                          </a:solidFill>
                          <a:latin typeface="+mn-lt"/>
                          <a:ea typeface="+mn-ea"/>
                          <a:cs typeface="+mn-cs"/>
                        </a:rPr>
                        <a:t>75</a:t>
                      </a:r>
                    </a:p>
                  </a:txBody>
                  <a:tcPr anchor="ctr">
                    <a:noFill/>
                  </a:tcPr>
                </a:tc>
                <a:tc>
                  <a:txBody>
                    <a:bodyPr/>
                    <a:lstStyle/>
                    <a:p>
                      <a:pPr algn="ctr"/>
                      <a:endParaRPr lang="en-GB" sz="1050" b="0" kern="1200" dirty="0">
                        <a:solidFill>
                          <a:sysClr val="windowText" lastClr="000000"/>
                        </a:solidFill>
                        <a:latin typeface="+mn-lt"/>
                        <a:ea typeface="+mn-ea"/>
                        <a:cs typeface="+mn-cs"/>
                      </a:endParaRPr>
                    </a:p>
                  </a:txBody>
                  <a:tcPr anchor="ctr">
                    <a:noFill/>
                  </a:tcPr>
                </a:tc>
                <a:tc>
                  <a:txBody>
                    <a:bodyPr/>
                    <a:lstStyle/>
                    <a:p>
                      <a:pPr algn="ctr"/>
                      <a:endParaRPr lang="en-GB" sz="1050" b="0" kern="1200" dirty="0">
                        <a:solidFill>
                          <a:sysClr val="windowText" lastClr="000000"/>
                        </a:solidFill>
                        <a:latin typeface="+mn-lt"/>
                        <a:ea typeface="+mn-ea"/>
                        <a:cs typeface="+mn-cs"/>
                      </a:endParaRPr>
                    </a:p>
                  </a:txBody>
                  <a:tcPr anchor="ctr">
                    <a:noFill/>
                  </a:tcPr>
                </a:tc>
                <a:extLst>
                  <a:ext uri="{0D108BD9-81ED-4DB2-BD59-A6C34878D82A}">
                    <a16:rowId xmlns:a16="http://schemas.microsoft.com/office/drawing/2014/main" val="10001"/>
                  </a:ext>
                </a:extLst>
              </a:tr>
              <a:tr h="309600">
                <a:tc>
                  <a:txBody>
                    <a:bodyPr/>
                    <a:lstStyle/>
                    <a:p>
                      <a:pPr algn="ctr"/>
                      <a:r>
                        <a:rPr lang="en-GB" sz="1050" b="0" kern="1200" dirty="0">
                          <a:solidFill>
                            <a:sysClr val="windowText" lastClr="000000"/>
                          </a:solidFill>
                          <a:latin typeface="+mn-lt"/>
                          <a:ea typeface="+mn-ea"/>
                          <a:cs typeface="+mn-cs"/>
                        </a:rPr>
                        <a:t>72</a:t>
                      </a:r>
                    </a:p>
                  </a:txBody>
                  <a:tcPr anchor="ctr">
                    <a:noFill/>
                  </a:tcPr>
                </a:tc>
                <a:tc>
                  <a:txBody>
                    <a:bodyPr/>
                    <a:lstStyle/>
                    <a:p>
                      <a:pPr algn="ctr"/>
                      <a:endParaRPr lang="en-GB" sz="1050" b="0" kern="1200" dirty="0">
                        <a:solidFill>
                          <a:sysClr val="windowText" lastClr="000000"/>
                        </a:solidFill>
                        <a:latin typeface="+mn-lt"/>
                        <a:ea typeface="+mn-ea"/>
                        <a:cs typeface="+mn-cs"/>
                      </a:endParaRPr>
                    </a:p>
                  </a:txBody>
                  <a:tcPr anchor="ctr">
                    <a:noFill/>
                  </a:tcPr>
                </a:tc>
                <a:tc>
                  <a:txBody>
                    <a:bodyPr/>
                    <a:lstStyle/>
                    <a:p>
                      <a:pPr algn="ctr"/>
                      <a:endParaRPr lang="en-GB" sz="1050" b="0" kern="1200" dirty="0">
                        <a:solidFill>
                          <a:sysClr val="windowText" lastClr="000000"/>
                        </a:solidFill>
                        <a:latin typeface="+mn-lt"/>
                        <a:ea typeface="+mn-ea"/>
                        <a:cs typeface="+mn-cs"/>
                      </a:endParaRPr>
                    </a:p>
                  </a:txBody>
                  <a:tcPr anchor="ctr">
                    <a:noFill/>
                  </a:tcPr>
                </a:tc>
                <a:extLst>
                  <a:ext uri="{0D108BD9-81ED-4DB2-BD59-A6C34878D82A}">
                    <a16:rowId xmlns:a16="http://schemas.microsoft.com/office/drawing/2014/main" val="10002"/>
                  </a:ext>
                </a:extLst>
              </a:tr>
              <a:tr h="309600">
                <a:tc>
                  <a:txBody>
                    <a:bodyPr/>
                    <a:lstStyle/>
                    <a:p>
                      <a:pPr algn="ctr"/>
                      <a:r>
                        <a:rPr lang="en-GB" sz="1050" b="0" kern="1200" dirty="0">
                          <a:solidFill>
                            <a:sysClr val="windowText" lastClr="000000"/>
                          </a:solidFill>
                          <a:latin typeface="+mn-lt"/>
                          <a:ea typeface="+mn-ea"/>
                          <a:cs typeface="+mn-cs"/>
                        </a:rPr>
                        <a:t>81</a:t>
                      </a:r>
                    </a:p>
                  </a:txBody>
                  <a:tcPr anchor="ctr">
                    <a:noFill/>
                  </a:tcPr>
                </a:tc>
                <a:tc>
                  <a:txBody>
                    <a:bodyPr/>
                    <a:lstStyle/>
                    <a:p>
                      <a:pPr algn="ctr"/>
                      <a:endParaRPr lang="en-GB" sz="1050" b="0" kern="1200" dirty="0">
                        <a:solidFill>
                          <a:sysClr val="windowText" lastClr="000000"/>
                        </a:solidFill>
                        <a:latin typeface="+mn-lt"/>
                        <a:ea typeface="+mn-ea"/>
                        <a:cs typeface="+mn-cs"/>
                      </a:endParaRPr>
                    </a:p>
                  </a:txBody>
                  <a:tcPr anchor="ctr">
                    <a:noFill/>
                  </a:tcPr>
                </a:tc>
                <a:tc>
                  <a:txBody>
                    <a:bodyPr/>
                    <a:lstStyle/>
                    <a:p>
                      <a:pPr algn="ctr"/>
                      <a:endParaRPr lang="en-GB" sz="1050" b="0" kern="1200" dirty="0">
                        <a:solidFill>
                          <a:sysClr val="windowText" lastClr="000000"/>
                        </a:solidFill>
                        <a:latin typeface="+mn-lt"/>
                        <a:ea typeface="+mn-ea"/>
                        <a:cs typeface="+mn-cs"/>
                      </a:endParaRPr>
                    </a:p>
                  </a:txBody>
                  <a:tcPr anchor="ctr">
                    <a:noFill/>
                  </a:tcPr>
                </a:tc>
                <a:extLst>
                  <a:ext uri="{0D108BD9-81ED-4DB2-BD59-A6C34878D82A}">
                    <a16:rowId xmlns:a16="http://schemas.microsoft.com/office/drawing/2014/main" val="10003"/>
                  </a:ext>
                </a:extLst>
              </a:tr>
              <a:tr h="309600">
                <a:tc>
                  <a:txBody>
                    <a:bodyPr/>
                    <a:lstStyle/>
                    <a:p>
                      <a:pPr algn="ctr"/>
                      <a:r>
                        <a:rPr lang="en-GB" sz="1050" b="0" kern="1200" dirty="0">
                          <a:solidFill>
                            <a:sysClr val="windowText" lastClr="000000"/>
                          </a:solidFill>
                          <a:latin typeface="+mn-lt"/>
                          <a:ea typeface="+mn-ea"/>
                          <a:cs typeface="+mn-cs"/>
                        </a:rPr>
                        <a:t>82</a:t>
                      </a:r>
                    </a:p>
                  </a:txBody>
                  <a:tcPr anchor="ctr">
                    <a:noFill/>
                  </a:tcPr>
                </a:tc>
                <a:tc>
                  <a:txBody>
                    <a:bodyPr/>
                    <a:lstStyle/>
                    <a:p>
                      <a:pPr algn="ctr"/>
                      <a:endParaRPr lang="en-GB" sz="1050" b="0" kern="1200" dirty="0">
                        <a:solidFill>
                          <a:sysClr val="windowText" lastClr="000000"/>
                        </a:solidFill>
                        <a:latin typeface="+mn-lt"/>
                        <a:ea typeface="+mn-ea"/>
                        <a:cs typeface="+mn-cs"/>
                      </a:endParaRPr>
                    </a:p>
                  </a:txBody>
                  <a:tcPr anchor="ctr">
                    <a:noFill/>
                  </a:tcPr>
                </a:tc>
                <a:tc>
                  <a:txBody>
                    <a:bodyPr/>
                    <a:lstStyle/>
                    <a:p>
                      <a:pPr algn="ctr"/>
                      <a:endParaRPr lang="en-GB" sz="1050" b="0" kern="1200" dirty="0">
                        <a:solidFill>
                          <a:sysClr val="windowText" lastClr="000000"/>
                        </a:solidFill>
                        <a:latin typeface="+mn-lt"/>
                        <a:ea typeface="+mn-ea"/>
                        <a:cs typeface="+mn-cs"/>
                      </a:endParaRPr>
                    </a:p>
                  </a:txBody>
                  <a:tcPr anchor="ctr">
                    <a:noFill/>
                  </a:tcPr>
                </a:tc>
                <a:extLst>
                  <a:ext uri="{0D108BD9-81ED-4DB2-BD59-A6C34878D82A}">
                    <a16:rowId xmlns:a16="http://schemas.microsoft.com/office/drawing/2014/main" val="10004"/>
                  </a:ext>
                </a:extLst>
              </a:tr>
            </a:tbl>
          </a:graphicData>
        </a:graphic>
      </p:graphicFrame>
      <p:cxnSp>
        <p:nvCxnSpPr>
          <p:cNvPr id="311" name="Straight Connector 310"/>
          <p:cNvCxnSpPr/>
          <p:nvPr/>
        </p:nvCxnSpPr>
        <p:spPr bwMode="auto">
          <a:xfrm>
            <a:off x="4025332" y="3479563"/>
            <a:ext cx="0" cy="1620000"/>
          </a:xfrm>
          <a:prstGeom prst="line">
            <a:avLst/>
          </a:prstGeom>
          <a:noFill/>
          <a:ln w="9525" cap="flat" cmpd="sng" algn="ctr">
            <a:solidFill>
              <a:schemeClr val="bg1">
                <a:lumMod val="75000"/>
              </a:schemeClr>
            </a:solidFill>
            <a:prstDash val="solid"/>
            <a:round/>
            <a:headEnd type="none" w="med" len="med"/>
            <a:tailEnd type="none" w="med" len="med"/>
          </a:ln>
          <a:effectLst/>
        </p:spPr>
      </p:cxnSp>
      <p:pic>
        <p:nvPicPr>
          <p:cNvPr id="318" name="Picture 1864208224"/>
          <p:cNvPicPr>
            <a:picLocks noChangeAspect="1"/>
          </p:cNvPicPr>
          <p:nvPr/>
        </p:nvPicPr>
        <p:blipFill>
          <a:blip r:embed="rId2"/>
          <a:stretch>
            <a:fillRect/>
          </a:stretch>
        </p:blipFill>
        <p:spPr>
          <a:xfrm>
            <a:off x="4635081" y="3783652"/>
            <a:ext cx="152400" cy="152400"/>
          </a:xfrm>
          <a:prstGeom prst="rect">
            <a:avLst/>
          </a:prstGeom>
        </p:spPr>
      </p:pic>
      <p:pic>
        <p:nvPicPr>
          <p:cNvPr id="324" name="Picture 1864208224"/>
          <p:cNvPicPr>
            <a:picLocks noChangeAspect="1"/>
          </p:cNvPicPr>
          <p:nvPr/>
        </p:nvPicPr>
        <p:blipFill>
          <a:blip r:embed="rId2"/>
          <a:stretch>
            <a:fillRect/>
          </a:stretch>
        </p:blipFill>
        <p:spPr>
          <a:xfrm>
            <a:off x="4635081" y="4093588"/>
            <a:ext cx="152400" cy="152400"/>
          </a:xfrm>
          <a:prstGeom prst="rect">
            <a:avLst/>
          </a:prstGeom>
        </p:spPr>
      </p:pic>
      <p:pic>
        <p:nvPicPr>
          <p:cNvPr id="331" name="Picture 1864208224"/>
          <p:cNvPicPr>
            <a:picLocks noChangeAspect="1"/>
          </p:cNvPicPr>
          <p:nvPr/>
        </p:nvPicPr>
        <p:blipFill>
          <a:blip r:embed="rId2"/>
          <a:stretch>
            <a:fillRect/>
          </a:stretch>
        </p:blipFill>
        <p:spPr>
          <a:xfrm>
            <a:off x="4635081" y="4403524"/>
            <a:ext cx="152400" cy="152400"/>
          </a:xfrm>
          <a:prstGeom prst="rect">
            <a:avLst/>
          </a:prstGeom>
        </p:spPr>
      </p:pic>
      <p:pic>
        <p:nvPicPr>
          <p:cNvPr id="332" name="Picture 1864208224"/>
          <p:cNvPicPr>
            <a:picLocks noChangeAspect="1"/>
          </p:cNvPicPr>
          <p:nvPr/>
        </p:nvPicPr>
        <p:blipFill>
          <a:blip r:embed="rId2"/>
          <a:stretch>
            <a:fillRect/>
          </a:stretch>
        </p:blipFill>
        <p:spPr>
          <a:xfrm>
            <a:off x="4635081" y="4713459"/>
            <a:ext cx="152400" cy="152400"/>
          </a:xfrm>
          <a:prstGeom prst="rect">
            <a:avLst/>
          </a:prstGeom>
        </p:spPr>
      </p:pic>
      <p:grpSp>
        <p:nvGrpSpPr>
          <p:cNvPr id="348" name="Group 347"/>
          <p:cNvGrpSpPr/>
          <p:nvPr/>
        </p:nvGrpSpPr>
        <p:grpSpPr>
          <a:xfrm>
            <a:off x="407647" y="5866133"/>
            <a:ext cx="2631064" cy="577081"/>
            <a:chOff x="7583214" y="5024839"/>
            <a:chExt cx="2631064" cy="577081"/>
          </a:xfrm>
        </p:grpSpPr>
        <p:pic>
          <p:nvPicPr>
            <p:cNvPr id="34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89599"/>
            <a:stretch/>
          </p:blipFill>
          <p:spPr bwMode="auto">
            <a:xfrm>
              <a:off x="7583214" y="5048852"/>
              <a:ext cx="218091"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0" name="TextBox 349"/>
            <p:cNvSpPr txBox="1"/>
            <p:nvPr/>
          </p:nvSpPr>
          <p:spPr>
            <a:xfrm>
              <a:off x="7737318" y="5024839"/>
              <a:ext cx="2476960" cy="577081"/>
            </a:xfrm>
            <a:prstGeom prst="rect">
              <a:avLst/>
            </a:prstGeom>
            <a:noFill/>
          </p:spPr>
          <p:txBody>
            <a:bodyPr wrap="none" rtlCol="0">
              <a:spAutoFit/>
            </a:bodyPr>
            <a:lstStyle/>
            <a:p>
              <a:pPr>
                <a:lnSpc>
                  <a:spcPct val="150000"/>
                </a:lnSpc>
              </a:pPr>
              <a:r>
                <a:rPr lang="en-GB" sz="700" dirty="0">
                  <a:solidFill>
                    <a:srgbClr val="2C2227"/>
                  </a:solidFill>
                </a:rPr>
                <a:t>Statistically significant </a:t>
              </a:r>
              <a:r>
                <a:rPr lang="en-GB" sz="700" dirty="0">
                  <a:solidFill>
                    <a:srgbClr val="00B050"/>
                  </a:solidFill>
                </a:rPr>
                <a:t>increase</a:t>
              </a:r>
              <a:r>
                <a:rPr lang="en-GB" sz="700" dirty="0">
                  <a:solidFill>
                    <a:srgbClr val="2C2227"/>
                  </a:solidFill>
                </a:rPr>
                <a:t> since 2016 (All networks)</a:t>
              </a:r>
            </a:p>
            <a:p>
              <a:pPr>
                <a:lnSpc>
                  <a:spcPct val="150000"/>
                </a:lnSpc>
              </a:pPr>
              <a:r>
                <a:rPr lang="en-GB" sz="700" dirty="0">
                  <a:solidFill>
                    <a:srgbClr val="2C2227"/>
                  </a:solidFill>
                </a:rPr>
                <a:t>No change (All networks)</a:t>
              </a:r>
            </a:p>
            <a:p>
              <a:pPr>
                <a:lnSpc>
                  <a:spcPct val="150000"/>
                </a:lnSpc>
              </a:pPr>
              <a:r>
                <a:rPr lang="en-GB" sz="700" dirty="0">
                  <a:solidFill>
                    <a:srgbClr val="2C2227"/>
                  </a:solidFill>
                </a:rPr>
                <a:t>Statistically significant </a:t>
              </a:r>
              <a:r>
                <a:rPr lang="en-GB" sz="700" dirty="0">
                  <a:solidFill>
                    <a:srgbClr val="D61C2E"/>
                  </a:solidFill>
                </a:rPr>
                <a:t>decrease</a:t>
              </a:r>
              <a:r>
                <a:rPr lang="en-GB" sz="700" dirty="0">
                  <a:solidFill>
                    <a:srgbClr val="2C2227"/>
                  </a:solidFill>
                </a:rPr>
                <a:t> since 2016 (All networks)</a:t>
              </a:r>
            </a:p>
          </p:txBody>
        </p:sp>
      </p:grpSp>
      <p:graphicFrame>
        <p:nvGraphicFramePr>
          <p:cNvPr id="98" name="Chart 97"/>
          <p:cNvGraphicFramePr/>
          <p:nvPr>
            <p:extLst>
              <p:ext uri="{D42A27DB-BD31-4B8C-83A1-F6EECF244321}">
                <p14:modId xmlns:p14="http://schemas.microsoft.com/office/powerpoint/2010/main" val="758691423"/>
              </p:ext>
            </p:extLst>
          </p:nvPr>
        </p:nvGraphicFramePr>
        <p:xfrm>
          <a:off x="-46132" y="1793482"/>
          <a:ext cx="3600000" cy="1548000"/>
        </p:xfrm>
        <a:graphic>
          <a:graphicData uri="http://schemas.openxmlformats.org/drawingml/2006/chart">
            <c:chart xmlns:c="http://schemas.openxmlformats.org/drawingml/2006/chart" xmlns:r="http://schemas.openxmlformats.org/officeDocument/2006/relationships" r:id="rId4"/>
          </a:graphicData>
        </a:graphic>
      </p:graphicFrame>
      <p:pic>
        <p:nvPicPr>
          <p:cNvPr id="268" name="Picture 7806669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7327" y="1912476"/>
            <a:ext cx="152400" cy="152400"/>
          </a:xfrm>
          <a:prstGeom prst="rect">
            <a:avLst/>
          </a:prstGeom>
        </p:spPr>
      </p:pic>
      <p:pic>
        <p:nvPicPr>
          <p:cNvPr id="269" name="Picture 9947151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2990" y="2213698"/>
            <a:ext cx="152400" cy="152400"/>
          </a:xfrm>
          <a:prstGeom prst="rect">
            <a:avLst/>
          </a:prstGeom>
        </p:spPr>
      </p:pic>
      <p:pic>
        <p:nvPicPr>
          <p:cNvPr id="270" name="Picture 300807888"/>
          <p:cNvPicPr>
            <a:picLocks noChangeAspect="1"/>
          </p:cNvPicPr>
          <p:nvPr/>
        </p:nvPicPr>
        <p:blipFill>
          <a:blip r:embed="rId6"/>
          <a:stretch>
            <a:fillRect/>
          </a:stretch>
        </p:blipFill>
        <p:spPr>
          <a:xfrm>
            <a:off x="3223088" y="2493480"/>
            <a:ext cx="152400" cy="152400"/>
          </a:xfrm>
          <a:prstGeom prst="rect">
            <a:avLst/>
          </a:prstGeom>
        </p:spPr>
      </p:pic>
      <p:pic>
        <p:nvPicPr>
          <p:cNvPr id="271" name="Picture 933944055"/>
          <p:cNvPicPr>
            <a:picLocks noChangeAspect="1"/>
          </p:cNvPicPr>
          <p:nvPr/>
        </p:nvPicPr>
        <p:blipFill>
          <a:blip r:embed="rId2"/>
          <a:stretch>
            <a:fillRect/>
          </a:stretch>
        </p:blipFill>
        <p:spPr>
          <a:xfrm>
            <a:off x="3219117" y="2785116"/>
            <a:ext cx="152400" cy="152400"/>
          </a:xfrm>
          <a:prstGeom prst="rect">
            <a:avLst/>
          </a:prstGeom>
        </p:spPr>
      </p:pic>
      <p:graphicFrame>
        <p:nvGraphicFramePr>
          <p:cNvPr id="3" name="Chart 2"/>
          <p:cNvGraphicFramePr/>
          <p:nvPr>
            <p:extLst>
              <p:ext uri="{D42A27DB-BD31-4B8C-83A1-F6EECF244321}">
                <p14:modId xmlns:p14="http://schemas.microsoft.com/office/powerpoint/2010/main" val="1010484491"/>
              </p:ext>
            </p:extLst>
          </p:nvPr>
        </p:nvGraphicFramePr>
        <p:xfrm>
          <a:off x="77693" y="3362163"/>
          <a:ext cx="3600000" cy="1548000"/>
        </p:xfrm>
        <a:graphic>
          <a:graphicData uri="http://schemas.openxmlformats.org/drawingml/2006/chart">
            <c:chart xmlns:c="http://schemas.openxmlformats.org/drawingml/2006/chart" xmlns:r="http://schemas.openxmlformats.org/officeDocument/2006/relationships" r:id="rId7"/>
          </a:graphicData>
        </a:graphic>
      </p:graphicFrame>
      <p:pic>
        <p:nvPicPr>
          <p:cNvPr id="300" name="Picture 299"/>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051419" y="3454786"/>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1" name="Picture 300"/>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965052" y="3748482"/>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0" name="Picture 329"/>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210219" y="4684884"/>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3" name="Picture 33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148630" y="4373734"/>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9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21898" y="1386957"/>
            <a:ext cx="337416" cy="49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 name="TextBox 95"/>
          <p:cNvSpPr txBox="1"/>
          <p:nvPr/>
        </p:nvSpPr>
        <p:spPr>
          <a:xfrm>
            <a:off x="4250031" y="1331237"/>
            <a:ext cx="859809" cy="400110"/>
          </a:xfrm>
          <a:prstGeom prst="rect">
            <a:avLst/>
          </a:prstGeom>
          <a:noFill/>
        </p:spPr>
        <p:txBody>
          <a:bodyPr wrap="square" rtlCol="0">
            <a:spAutoFit/>
          </a:bodyPr>
          <a:lstStyle/>
          <a:p>
            <a:pPr algn="ctr"/>
            <a:r>
              <a:rPr lang="en-GB" sz="1000" dirty="0">
                <a:solidFill>
                  <a:srgbClr val="807E84"/>
                </a:solidFill>
              </a:rPr>
              <a:t>All Networks</a:t>
            </a:r>
          </a:p>
        </p:txBody>
      </p:sp>
      <p:pic>
        <p:nvPicPr>
          <p:cNvPr id="85"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4452" y="1413720"/>
            <a:ext cx="1096963"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1244948463"/>
          <p:cNvPicPr>
            <a:picLocks noChangeAspect="1"/>
          </p:cNvPicPr>
          <p:nvPr/>
        </p:nvPicPr>
        <p:blipFill>
          <a:blip r:embed="rId2"/>
          <a:stretch>
            <a:fillRect/>
          </a:stretch>
        </p:blipFill>
        <p:spPr>
          <a:xfrm>
            <a:off x="4635081" y="2493480"/>
            <a:ext cx="152400" cy="152400"/>
          </a:xfrm>
          <a:prstGeom prst="rect">
            <a:avLst/>
          </a:prstGeom>
        </p:spPr>
      </p:pic>
      <p:pic>
        <p:nvPicPr>
          <p:cNvPr id="45"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637622" y="3478216"/>
            <a:ext cx="147317" cy="1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5"/>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059190" y="4062541"/>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7" name="Chart 46"/>
          <p:cNvGraphicFramePr/>
          <p:nvPr>
            <p:extLst>
              <p:ext uri="{D42A27DB-BD31-4B8C-83A1-F6EECF244321}">
                <p14:modId xmlns:p14="http://schemas.microsoft.com/office/powerpoint/2010/main" val="1699754861"/>
              </p:ext>
            </p:extLst>
          </p:nvPr>
        </p:nvGraphicFramePr>
        <p:xfrm>
          <a:off x="-46132" y="4914094"/>
          <a:ext cx="3600000" cy="1548000"/>
        </p:xfrm>
        <a:graphic>
          <a:graphicData uri="http://schemas.openxmlformats.org/drawingml/2006/chart">
            <c:chart xmlns:c="http://schemas.openxmlformats.org/drawingml/2006/chart" xmlns:r="http://schemas.openxmlformats.org/officeDocument/2006/relationships" r:id="rId12"/>
          </a:graphicData>
        </a:graphic>
      </p:graphicFrame>
      <p:pic>
        <p:nvPicPr>
          <p:cNvPr id="48" name="Picture 47"/>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231753" y="4988527"/>
            <a:ext cx="147317" cy="1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18642082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5081" y="4993156"/>
            <a:ext cx="147435" cy="147435"/>
          </a:xfrm>
          <a:prstGeom prst="rect">
            <a:avLst/>
          </a:prstGeom>
        </p:spPr>
      </p:pic>
      <p:sp>
        <p:nvSpPr>
          <p:cNvPr id="50"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10</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3798532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905750" y="5905500"/>
            <a:ext cx="1181100" cy="4095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100">
              <a:solidFill>
                <a:srgbClr val="667366"/>
              </a:solidFill>
            </a:endParaRPr>
          </a:p>
        </p:txBody>
      </p:sp>
      <p:sp>
        <p:nvSpPr>
          <p:cNvPr id="4"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11</a:t>
            </a:fld>
            <a:endParaRPr lang="en-US" sz="1200" b="1" dirty="0">
              <a:solidFill>
                <a:srgbClr val="000000"/>
              </a:solidFill>
              <a:latin typeface="Calibri" pitchFamily="34" charset="0"/>
            </a:endParaRPr>
          </a:p>
        </p:txBody>
      </p:sp>
      <p:grpSp>
        <p:nvGrpSpPr>
          <p:cNvPr id="3" name="Group 2">
            <a:extLst>
              <a:ext uri="{FF2B5EF4-FFF2-40B4-BE49-F238E27FC236}">
                <a16:creationId xmlns:a16="http://schemas.microsoft.com/office/drawing/2014/main" id="{82B4D1C3-4B5E-406C-809F-7E60291DEC1E}"/>
              </a:ext>
            </a:extLst>
          </p:cNvPr>
          <p:cNvGrpSpPr/>
          <p:nvPr/>
        </p:nvGrpSpPr>
        <p:grpSpPr>
          <a:xfrm>
            <a:off x="0" y="195496"/>
            <a:ext cx="9144000" cy="6467008"/>
            <a:chOff x="0" y="195496"/>
            <a:chExt cx="9144000" cy="6467008"/>
          </a:xfrm>
        </p:grpSpPr>
        <p:pic>
          <p:nvPicPr>
            <p:cNvPr id="2050" name="Picture 2" descr="J:\Current Jobs\Transport\Jobs\Transport Focus (non NPS)\2017\23449 TPS 2017\Deliverables\Infographics\V5\Midland - Infographic Design - Page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5496"/>
              <a:ext cx="9144000" cy="64670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83A260F-A98D-4A0D-A3F1-4167D92688C3}"/>
                </a:ext>
              </a:extLst>
            </p:cNvPr>
            <p:cNvPicPr>
              <a:picLocks noChangeAspect="1"/>
            </p:cNvPicPr>
            <p:nvPr/>
          </p:nvPicPr>
          <p:blipFill rotWithShape="1">
            <a:blip r:embed="rId3"/>
            <a:srcRect l="7221" t="6160" r="5544" b="5767"/>
            <a:stretch/>
          </p:blipFill>
          <p:spPr>
            <a:xfrm>
              <a:off x="5368955" y="5134063"/>
              <a:ext cx="771787" cy="831154"/>
            </a:xfrm>
            <a:prstGeom prst="rect">
              <a:avLst/>
            </a:prstGeom>
          </p:spPr>
        </p:pic>
      </p:grpSp>
    </p:spTree>
    <p:extLst>
      <p:ext uri="{BB962C8B-B14F-4D97-AF65-F5344CB8AC3E}">
        <p14:creationId xmlns:p14="http://schemas.microsoft.com/office/powerpoint/2010/main" val="1628067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000" dirty="0"/>
              <a:t>Midland Metro 2017: summary of key findings (1)</a:t>
            </a:r>
          </a:p>
        </p:txBody>
      </p:sp>
      <p:sp>
        <p:nvSpPr>
          <p:cNvPr id="8"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12</a:t>
            </a:fld>
            <a:endParaRPr lang="en-US" sz="1200" b="1" dirty="0">
              <a:solidFill>
                <a:srgbClr val="000000"/>
              </a:solidFill>
              <a:latin typeface="Calibri" pitchFamily="34" charset="0"/>
            </a:endParaRPr>
          </a:p>
        </p:txBody>
      </p:sp>
      <p:sp>
        <p:nvSpPr>
          <p:cNvPr id="9" name="TextBox 8"/>
          <p:cNvSpPr txBox="1"/>
          <p:nvPr/>
        </p:nvSpPr>
        <p:spPr>
          <a:xfrm>
            <a:off x="426697" y="1477739"/>
            <a:ext cx="8288678" cy="4955203"/>
          </a:xfrm>
          <a:prstGeom prst="rect">
            <a:avLst/>
          </a:prstGeom>
          <a:noFill/>
        </p:spPr>
        <p:txBody>
          <a:bodyPr wrap="square" rtlCol="0">
            <a:spAutoFit/>
          </a:bodyPr>
          <a:lstStyle/>
          <a:p>
            <a:pPr marL="285750" indent="-285750">
              <a:spcBef>
                <a:spcPts val="600"/>
              </a:spcBef>
              <a:spcAft>
                <a:spcPts val="600"/>
              </a:spcAft>
              <a:buClr>
                <a:srgbClr val="FF0000"/>
              </a:buClr>
              <a:buSzPct val="117000"/>
              <a:buFont typeface="Arial" pitchFamily="34" charset="0"/>
              <a:buChar char="•"/>
            </a:pPr>
            <a:r>
              <a:rPr lang="en-GB" sz="1400" dirty="0">
                <a:solidFill>
                  <a:srgbClr val="000000">
                    <a:lumMod val="65000"/>
                    <a:lumOff val="35000"/>
                  </a:srgbClr>
                </a:solidFill>
              </a:rPr>
              <a:t>90 per cent of Midland Metro passengers are satisfied with their journey overall. This is slightly lower than last year, but not significantly so (2016: 92 per cent). Overall satisfaction is higher than the same measure on the Bus Passenger Survey in the West Midlands (85 per cent)</a:t>
            </a:r>
          </a:p>
          <a:p>
            <a:pPr marL="285750" indent="-285750">
              <a:spcBef>
                <a:spcPts val="600"/>
              </a:spcBef>
              <a:spcAft>
                <a:spcPts val="600"/>
              </a:spcAft>
              <a:buClr>
                <a:srgbClr val="FF0000"/>
              </a:buClr>
              <a:buSzPct val="117000"/>
              <a:buFont typeface="Arial" pitchFamily="34" charset="0"/>
              <a:buChar char="•"/>
            </a:pPr>
            <a:r>
              <a:rPr lang="en-GB" sz="1400" dirty="0">
                <a:solidFill>
                  <a:srgbClr val="000000">
                    <a:lumMod val="65000"/>
                    <a:lumOff val="35000"/>
                  </a:srgbClr>
                </a:solidFill>
              </a:rPr>
              <a:t>Overall satisfaction with the journey is lower amongst males (86 per cent), younger age groups (88 per cent for those aged 16-34) and commuters (88 per cent)</a:t>
            </a:r>
          </a:p>
          <a:p>
            <a:pPr marL="285750" indent="-285750">
              <a:spcBef>
                <a:spcPts val="600"/>
              </a:spcBef>
              <a:spcAft>
                <a:spcPts val="600"/>
              </a:spcAft>
              <a:buClr>
                <a:srgbClr val="FF0000"/>
              </a:buClr>
              <a:buSzPct val="117000"/>
              <a:buFont typeface="Arial" pitchFamily="34" charset="0"/>
              <a:buChar char="•"/>
            </a:pPr>
            <a:r>
              <a:rPr lang="en-GB" sz="1400" dirty="0">
                <a:solidFill>
                  <a:srgbClr val="000000">
                    <a:lumMod val="65000"/>
                    <a:lumOff val="35000"/>
                  </a:srgbClr>
                </a:solidFill>
              </a:rPr>
              <a:t>For Midland Metro the key factor which makes journeys both satisfactory and great is the on board environment and comfort of the tram. Satisfaction has remained quite consistent with last year but the comfort of the seats continues to be the lowest rated attribute by some way (58 per cent satisfied)</a:t>
            </a:r>
          </a:p>
          <a:p>
            <a:pPr marL="285750" indent="-285750">
              <a:spcBef>
                <a:spcPts val="600"/>
              </a:spcBef>
              <a:spcAft>
                <a:spcPts val="600"/>
              </a:spcAft>
              <a:buClr>
                <a:srgbClr val="FF0000"/>
              </a:buClr>
              <a:buSzPct val="117000"/>
              <a:buFont typeface="Arial" pitchFamily="34" charset="0"/>
              <a:buChar char="•"/>
            </a:pPr>
            <a:r>
              <a:rPr lang="en-GB" sz="1400" dirty="0">
                <a:solidFill>
                  <a:srgbClr val="000000">
                    <a:lumMod val="65000"/>
                    <a:lumOff val="35000"/>
                  </a:srgbClr>
                </a:solidFill>
              </a:rPr>
              <a:t>The next most important factor which makes a journey on Midland Metro satisfactory is the timeliness of the tram. Satisfaction with both punctuality and the length of time waiting for the tram have increased significantly (punctuality increases from 87 per cent in 2016 to 92 per cent; wait time increased from 86 per cent to 92 per cent)</a:t>
            </a:r>
          </a:p>
          <a:p>
            <a:pPr marL="285750" indent="-285750">
              <a:spcBef>
                <a:spcPts val="600"/>
              </a:spcBef>
              <a:spcAft>
                <a:spcPts val="600"/>
              </a:spcAft>
              <a:buClr>
                <a:srgbClr val="FF0000"/>
              </a:buClr>
              <a:buSzPct val="117000"/>
              <a:buFont typeface="Arial" pitchFamily="34" charset="0"/>
              <a:buChar char="•"/>
            </a:pPr>
            <a:r>
              <a:rPr lang="en-GB" sz="1400" dirty="0">
                <a:solidFill>
                  <a:srgbClr val="000000">
                    <a:lumMod val="65000"/>
                    <a:lumOff val="35000"/>
                  </a:srgbClr>
                </a:solidFill>
              </a:rPr>
              <a:t>The second most important factor which makes a journey great is personal safety during the journey. At the tram stop personal safety is the second lowest rated aspect (81 per cent satisfied); on board satisfaction with personal security is a little higher (83 per cent satisfied)</a:t>
            </a:r>
          </a:p>
          <a:p>
            <a:pPr marL="285750" indent="-285750">
              <a:spcBef>
                <a:spcPts val="600"/>
              </a:spcBef>
              <a:spcAft>
                <a:spcPts val="600"/>
              </a:spcAft>
              <a:buClr>
                <a:srgbClr val="FF0000"/>
              </a:buClr>
              <a:buSzPct val="117000"/>
              <a:buFont typeface="Arial" pitchFamily="34" charset="0"/>
              <a:buChar char="•"/>
            </a:pPr>
            <a:r>
              <a:rPr lang="en-GB" sz="1400" dirty="0">
                <a:solidFill>
                  <a:srgbClr val="000000">
                    <a:lumMod val="65000"/>
                    <a:lumOff val="35000"/>
                  </a:srgbClr>
                </a:solidFill>
              </a:rPr>
              <a:t>Amongst fare paying passengers, 68 per cent are satisfied with value for money. Similar to overall journey satisfaction, younger passengers and commuters are least satisfied (62 per cent amongst those aged 16-34 and 65 per cent of commuters)</a:t>
            </a:r>
          </a:p>
        </p:txBody>
      </p:sp>
    </p:spTree>
    <p:extLst>
      <p:ext uri="{BB962C8B-B14F-4D97-AF65-F5344CB8AC3E}">
        <p14:creationId xmlns:p14="http://schemas.microsoft.com/office/powerpoint/2010/main" val="542656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000" dirty="0"/>
              <a:t>Midland Metro 2017: summary of key findings (2)</a:t>
            </a:r>
          </a:p>
        </p:txBody>
      </p:sp>
      <p:sp>
        <p:nvSpPr>
          <p:cNvPr id="8"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13</a:t>
            </a:fld>
            <a:endParaRPr lang="en-US" sz="1200" b="1" dirty="0">
              <a:solidFill>
                <a:srgbClr val="000000"/>
              </a:solidFill>
              <a:latin typeface="Calibri" pitchFamily="34" charset="0"/>
            </a:endParaRPr>
          </a:p>
        </p:txBody>
      </p:sp>
      <p:sp>
        <p:nvSpPr>
          <p:cNvPr id="9" name="Rectangle 8"/>
          <p:cNvSpPr/>
          <p:nvPr/>
        </p:nvSpPr>
        <p:spPr>
          <a:xfrm>
            <a:off x="425450" y="1567820"/>
            <a:ext cx="8255000" cy="4031873"/>
          </a:xfrm>
          <a:prstGeom prst="rect">
            <a:avLst/>
          </a:prstGeom>
        </p:spPr>
        <p:txBody>
          <a:bodyPr wrap="square">
            <a:spAutoFit/>
          </a:bodyPr>
          <a:lstStyle/>
          <a:p>
            <a:pPr marL="285750" indent="-285750">
              <a:spcBef>
                <a:spcPts val="600"/>
              </a:spcBef>
              <a:spcAft>
                <a:spcPts val="600"/>
              </a:spcAft>
              <a:buClr>
                <a:srgbClr val="FF0000"/>
              </a:buClr>
              <a:buSzPct val="117000"/>
              <a:buFont typeface="Arial" pitchFamily="34" charset="0"/>
              <a:buChar char="•"/>
            </a:pPr>
            <a:r>
              <a:rPr lang="en-GB" sz="1400" dirty="0">
                <a:solidFill>
                  <a:srgbClr val="000000">
                    <a:lumMod val="65000"/>
                    <a:lumOff val="35000"/>
                  </a:srgbClr>
                </a:solidFill>
              </a:rPr>
              <a:t>When evaluating value for money the most important factor is the cost of the tram versus other modes of transport</a:t>
            </a:r>
          </a:p>
          <a:p>
            <a:pPr marL="285750" indent="-285750">
              <a:spcBef>
                <a:spcPts val="600"/>
              </a:spcBef>
              <a:spcAft>
                <a:spcPts val="600"/>
              </a:spcAft>
              <a:buClr>
                <a:srgbClr val="FF0000"/>
              </a:buClr>
              <a:buSzPct val="117000"/>
              <a:buFont typeface="Arial" pitchFamily="34" charset="0"/>
              <a:buChar char="•"/>
            </a:pPr>
            <a:r>
              <a:rPr lang="en-GB" sz="1400" dirty="0">
                <a:solidFill>
                  <a:srgbClr val="000000">
                    <a:lumMod val="65000"/>
                    <a:lumOff val="35000"/>
                  </a:srgbClr>
                </a:solidFill>
              </a:rPr>
              <a:t>4 per cent of passengers experienced a delay in 2017 (6 per cent in 2016), and when delays were experienced they lasted 7 minutes on average</a:t>
            </a:r>
          </a:p>
          <a:p>
            <a:pPr marL="285750" indent="-285750">
              <a:spcBef>
                <a:spcPts val="600"/>
              </a:spcBef>
              <a:spcAft>
                <a:spcPts val="600"/>
              </a:spcAft>
              <a:buClr>
                <a:srgbClr val="FF0000"/>
              </a:buClr>
              <a:buSzPct val="117000"/>
              <a:buFont typeface="Arial" pitchFamily="34" charset="0"/>
              <a:buChar char="•"/>
            </a:pPr>
            <a:r>
              <a:rPr lang="en-GB" sz="1400" dirty="0">
                <a:solidFill>
                  <a:srgbClr val="000000">
                    <a:lumMod val="65000"/>
                    <a:lumOff val="35000"/>
                  </a:srgbClr>
                </a:solidFill>
              </a:rPr>
              <a:t>40 per cent of passengers spontaneously mentioned an improvement that could have been made to their journey. The most common improvement related to the design, comfort and condition of the tram</a:t>
            </a:r>
          </a:p>
          <a:p>
            <a:pPr marL="285750" indent="-285750">
              <a:spcBef>
                <a:spcPts val="600"/>
              </a:spcBef>
              <a:spcAft>
                <a:spcPts val="600"/>
              </a:spcAft>
              <a:buClr>
                <a:srgbClr val="FF0000"/>
              </a:buClr>
              <a:buSzPct val="117000"/>
              <a:buFont typeface="Arial" pitchFamily="34" charset="0"/>
              <a:buChar char="•"/>
            </a:pPr>
            <a:r>
              <a:rPr lang="en-GB" sz="1400" dirty="0">
                <a:solidFill>
                  <a:srgbClr val="000000">
                    <a:lumMod val="65000"/>
                    <a:lumOff val="35000"/>
                  </a:srgbClr>
                </a:solidFill>
              </a:rPr>
              <a:t>Other improvements mentioned relate to the seating and capacity on board, as well as the frequency of trams and the route</a:t>
            </a:r>
          </a:p>
          <a:p>
            <a:pPr marL="285750" indent="-285750">
              <a:spcBef>
                <a:spcPts val="600"/>
              </a:spcBef>
              <a:spcAft>
                <a:spcPts val="600"/>
              </a:spcAft>
              <a:buClr>
                <a:srgbClr val="FF0000"/>
              </a:buClr>
              <a:buSzPct val="117000"/>
              <a:buFont typeface="Arial" pitchFamily="34" charset="0"/>
              <a:buChar char="•"/>
            </a:pPr>
            <a:r>
              <a:rPr lang="en-GB" sz="1400" dirty="0">
                <a:solidFill>
                  <a:srgbClr val="000000">
                    <a:lumMod val="65000"/>
                    <a:lumOff val="35000"/>
                  </a:srgbClr>
                </a:solidFill>
              </a:rPr>
              <a:t>Almost three quarters of passengers (69 per cent) are using Midland Metro to commute to work or education (52 per cent for work and 17 per cent for education)</a:t>
            </a:r>
          </a:p>
          <a:p>
            <a:pPr marL="285750" indent="-285750">
              <a:spcBef>
                <a:spcPts val="600"/>
              </a:spcBef>
              <a:spcAft>
                <a:spcPts val="600"/>
              </a:spcAft>
              <a:buClr>
                <a:srgbClr val="FF0000"/>
              </a:buClr>
              <a:buSzPct val="117000"/>
              <a:buFont typeface="Arial" pitchFamily="34" charset="0"/>
              <a:buChar char="•"/>
            </a:pPr>
            <a:r>
              <a:rPr lang="en-GB" sz="1400" dirty="0">
                <a:solidFill>
                  <a:srgbClr val="000000">
                    <a:lumMod val="65000"/>
                    <a:lumOff val="35000"/>
                  </a:srgbClr>
                </a:solidFill>
              </a:rPr>
              <a:t>The majority of passengers are travelling with a season ticket (61 per cent)</a:t>
            </a:r>
          </a:p>
          <a:p>
            <a:pPr marL="285750" indent="-285750">
              <a:spcBef>
                <a:spcPts val="600"/>
              </a:spcBef>
              <a:spcAft>
                <a:spcPts val="600"/>
              </a:spcAft>
              <a:buClr>
                <a:srgbClr val="FF0000"/>
              </a:buClr>
              <a:buSzPct val="117000"/>
              <a:buFont typeface="Arial" pitchFamily="34" charset="0"/>
              <a:buChar char="•"/>
            </a:pPr>
            <a:r>
              <a:rPr lang="en-GB" sz="1400" dirty="0">
                <a:solidFill>
                  <a:srgbClr val="000000">
                    <a:lumMod val="65000"/>
                    <a:lumOff val="35000"/>
                  </a:srgbClr>
                </a:solidFill>
              </a:rPr>
              <a:t>The profile of passengers travelling on Midland Metro is quite young, with 43 per cent falling into the 16-34 age group. This is a little lower than 2016, but not significantly so</a:t>
            </a:r>
          </a:p>
        </p:txBody>
      </p:sp>
    </p:spTree>
    <p:extLst>
      <p:ext uri="{BB962C8B-B14F-4D97-AF65-F5344CB8AC3E}">
        <p14:creationId xmlns:p14="http://schemas.microsoft.com/office/powerpoint/2010/main" val="527217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3700" y="4193274"/>
            <a:ext cx="8064500" cy="794533"/>
          </a:xfrm>
        </p:spPr>
        <p:txBody>
          <a:bodyPr>
            <a:noAutofit/>
          </a:bodyPr>
          <a:lstStyle/>
          <a:p>
            <a:r>
              <a:rPr lang="en-US" sz="2800" dirty="0"/>
              <a:t>Tram Passenger Survey (TPS) – Midland Metro</a:t>
            </a:r>
          </a:p>
        </p:txBody>
      </p:sp>
      <p:sp>
        <p:nvSpPr>
          <p:cNvPr id="4" name="Subtitle 3"/>
          <p:cNvSpPr>
            <a:spLocks noGrp="1"/>
          </p:cNvSpPr>
          <p:nvPr>
            <p:ph type="subTitle" idx="1"/>
          </p:nvPr>
        </p:nvSpPr>
        <p:spPr/>
        <p:txBody>
          <a:bodyPr/>
          <a:lstStyle/>
          <a:p>
            <a:r>
              <a:rPr lang="en-US" dirty="0"/>
              <a:t>Experience and opinions of the journey</a:t>
            </a:r>
          </a:p>
        </p:txBody>
      </p:sp>
      <p:sp>
        <p:nvSpPr>
          <p:cNvPr id="5" name="Text Placeholder 4"/>
          <p:cNvSpPr>
            <a:spLocks noGrp="1"/>
          </p:cNvSpPr>
          <p:nvPr>
            <p:ph type="body" sz="quarter" idx="12"/>
          </p:nvPr>
        </p:nvSpPr>
        <p:spPr/>
        <p:txBody>
          <a:bodyPr/>
          <a:lstStyle/>
          <a:p>
            <a:endParaRPr lang="en-US" dirty="0"/>
          </a:p>
        </p:txBody>
      </p:sp>
      <p:sp>
        <p:nvSpPr>
          <p:cNvPr id="6"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14</a:t>
            </a:fld>
            <a:endParaRPr lang="en-US" sz="1200" b="1" dirty="0">
              <a:solidFill>
                <a:srgbClr val="000000"/>
              </a:solidFill>
              <a:latin typeface="Calibri" pitchFamily="34" charset="0"/>
            </a:endParaRPr>
          </a:p>
        </p:txBody>
      </p:sp>
      <p:sp>
        <p:nvSpPr>
          <p:cNvPr id="2" name="Picture Placeholder 1"/>
          <p:cNvSpPr>
            <a:spLocks noGrp="1"/>
          </p:cNvSpPr>
          <p:nvPr>
            <p:ph type="pic" sz="quarter" idx="13"/>
          </p:nvPr>
        </p:nvSpPr>
        <p:spPr/>
      </p:sp>
      <p:pic>
        <p:nvPicPr>
          <p:cNvPr id="9" name="Picture Placeholder 6"/>
          <p:cNvPicPr>
            <a:picLocks noChangeAspect="1"/>
          </p:cNvPicPr>
          <p:nvPr/>
        </p:nvPicPr>
        <p:blipFill>
          <a:blip r:embed="rId2" cstate="print">
            <a:extLst>
              <a:ext uri="{28A0092B-C50C-407E-A947-70E740481C1C}">
                <a14:useLocalDpi xmlns:a14="http://schemas.microsoft.com/office/drawing/2010/main" val="0"/>
              </a:ext>
            </a:extLst>
          </a:blip>
          <a:srcRect t="13598" b="13598"/>
          <a:stretch>
            <a:fillRect/>
          </a:stretch>
        </p:blipFill>
        <p:spPr>
          <a:xfrm>
            <a:off x="922338" y="422805"/>
            <a:ext cx="7535862" cy="3657600"/>
          </a:xfrm>
          <a:prstGeom prst="roundRect">
            <a:avLst>
              <a:gd name="adj" fmla="val 2547"/>
            </a:avLst>
          </a:prstGeom>
        </p:spPr>
      </p:pic>
    </p:spTree>
    <p:extLst>
      <p:ext uri="{BB962C8B-B14F-4D97-AF65-F5344CB8AC3E}">
        <p14:creationId xmlns:p14="http://schemas.microsoft.com/office/powerpoint/2010/main" val="1147546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Chart 39"/>
          <p:cNvGraphicFramePr/>
          <p:nvPr>
            <p:extLst>
              <p:ext uri="{D42A27DB-BD31-4B8C-83A1-F6EECF244321}">
                <p14:modId xmlns:p14="http://schemas.microsoft.com/office/powerpoint/2010/main" val="3673346531"/>
              </p:ext>
            </p:extLst>
          </p:nvPr>
        </p:nvGraphicFramePr>
        <p:xfrm>
          <a:off x="2916917" y="1960029"/>
          <a:ext cx="6012000" cy="888166"/>
        </p:xfrm>
        <a:graphic>
          <a:graphicData uri="http://schemas.openxmlformats.org/drawingml/2006/chart">
            <c:chart xmlns:c="http://schemas.openxmlformats.org/drawingml/2006/chart" xmlns:r="http://schemas.openxmlformats.org/officeDocument/2006/relationships" r:id="rId2"/>
          </a:graphicData>
        </a:graphic>
      </p:graphicFrame>
      <p:sp>
        <p:nvSpPr>
          <p:cNvPr id="26626" name="Line 3"/>
          <p:cNvSpPr>
            <a:spLocks noChangeShapeType="1"/>
          </p:cNvSpPr>
          <p:nvPr/>
        </p:nvSpPr>
        <p:spPr bwMode="auto">
          <a:xfrm>
            <a:off x="0" y="6505551"/>
            <a:ext cx="9144000" cy="0"/>
          </a:xfrm>
          <a:prstGeom prst="line">
            <a:avLst/>
          </a:prstGeom>
          <a:noFill/>
          <a:ln w="6350">
            <a:noFill/>
            <a:round/>
            <a:headEnd/>
            <a:tailEnd/>
          </a:ln>
        </p:spPr>
        <p:txBody>
          <a:bodyPr wrap="none">
            <a:spAutoFit/>
          </a:bodyPr>
          <a:lstStyle/>
          <a:p>
            <a:pPr eaLnBrk="0" fontAlgn="base" hangingPunct="0">
              <a:spcBef>
                <a:spcPct val="0"/>
              </a:spcBef>
              <a:spcAft>
                <a:spcPct val="0"/>
              </a:spcAft>
            </a:pPr>
            <a:endParaRPr lang="en-GB" sz="1100" dirty="0">
              <a:solidFill>
                <a:srgbClr val="667366"/>
              </a:solidFill>
            </a:endParaRPr>
          </a:p>
        </p:txBody>
      </p:sp>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sp>
        <p:nvSpPr>
          <p:cNvPr id="3" name="TextBox 2"/>
          <p:cNvSpPr txBox="1"/>
          <p:nvPr/>
        </p:nvSpPr>
        <p:spPr>
          <a:xfrm>
            <a:off x="637875" y="1561674"/>
            <a:ext cx="3568700" cy="261610"/>
          </a:xfrm>
          <a:prstGeom prst="rect">
            <a:avLst/>
          </a:prstGeom>
          <a:noFill/>
        </p:spPr>
        <p:txBody>
          <a:bodyPr wrap="square" rtlCol="0">
            <a:spAutoFit/>
          </a:bodyPr>
          <a:lstStyle/>
          <a:p>
            <a:r>
              <a:rPr lang="en-GB" sz="1100" b="1" dirty="0">
                <a:solidFill>
                  <a:srgbClr val="D61C2E"/>
                </a:solidFill>
              </a:rPr>
              <a:t>Satisfaction with today’s journey:</a:t>
            </a:r>
          </a:p>
        </p:txBody>
      </p:sp>
      <p:pic>
        <p:nvPicPr>
          <p:cNvPr id="31" name="Picture 2" descr="J:\Current Jobs\Transport\Jobs\Transport Focus (non NPS)\2016\22785 TPS Autumn 2016\Deliverables\Reports\Infographics\icon overall_journey.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2278" y="2361603"/>
            <a:ext cx="545410" cy="54541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J:\Current Jobs\Transport\Jobs\Transport Focus (non NPS)\2016\22785 TPS Autumn 2016\Deliverables\Reports\Infographics\icon value_for_money.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1111" y="3213519"/>
            <a:ext cx="445293" cy="44529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J:\Current Jobs\Transport\Jobs\Transport Focus (non NPS)\2016\22785 TPS Autumn 2016\Deliverables\Reports\Infographics\icon punctuality.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60661" y="4103032"/>
            <a:ext cx="398264" cy="39826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J:\Current Jobs\Transport\Jobs\Transport Focus (non NPS)\2016\22785 TPS Autumn 2016\Deliverables\Reports\Infographics\icon journey time.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92278" y="4876102"/>
            <a:ext cx="508712" cy="50871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chor="ctr">
            <a:noAutofit/>
          </a:bodyPr>
          <a:lstStyle/>
          <a:p>
            <a:r>
              <a:rPr lang="en-US" sz="2400" dirty="0"/>
              <a:t>Experience and opinions of the journey: summary</a:t>
            </a:r>
          </a:p>
        </p:txBody>
      </p:sp>
      <p:sp>
        <p:nvSpPr>
          <p:cNvPr id="35" name="TextBox 34"/>
          <p:cNvSpPr txBox="1"/>
          <p:nvPr/>
        </p:nvSpPr>
        <p:spPr>
          <a:xfrm>
            <a:off x="1583315" y="2442857"/>
            <a:ext cx="1734421" cy="302199"/>
          </a:xfrm>
          <a:prstGeom prst="rect">
            <a:avLst/>
          </a:prstGeom>
          <a:noFill/>
        </p:spPr>
        <p:txBody>
          <a:bodyPr wrap="square" rtlCol="0">
            <a:spAutoFit/>
          </a:bodyPr>
          <a:lstStyle/>
          <a:p>
            <a:pPr>
              <a:lnSpc>
                <a:spcPct val="140000"/>
              </a:lnSpc>
            </a:pPr>
            <a:r>
              <a:rPr lang="en-GB" sz="1100" b="1" dirty="0">
                <a:solidFill>
                  <a:srgbClr val="C00000"/>
                </a:solidFill>
              </a:rPr>
              <a:t>Overall journey</a:t>
            </a:r>
          </a:p>
        </p:txBody>
      </p:sp>
      <p:sp>
        <p:nvSpPr>
          <p:cNvPr id="38" name="TextBox 37"/>
          <p:cNvSpPr txBox="1"/>
          <p:nvPr/>
        </p:nvSpPr>
        <p:spPr>
          <a:xfrm>
            <a:off x="1572494" y="3275698"/>
            <a:ext cx="1734421" cy="302199"/>
          </a:xfrm>
          <a:prstGeom prst="rect">
            <a:avLst/>
          </a:prstGeom>
          <a:noFill/>
        </p:spPr>
        <p:txBody>
          <a:bodyPr wrap="square" rtlCol="0">
            <a:spAutoFit/>
          </a:bodyPr>
          <a:lstStyle/>
          <a:p>
            <a:pPr>
              <a:lnSpc>
                <a:spcPct val="140000"/>
              </a:lnSpc>
            </a:pPr>
            <a:r>
              <a:rPr lang="en-GB" sz="1100" b="1" dirty="0">
                <a:solidFill>
                  <a:srgbClr val="C00000"/>
                </a:solidFill>
              </a:rPr>
              <a:t>Value for money</a:t>
            </a:r>
          </a:p>
        </p:txBody>
      </p:sp>
      <p:sp>
        <p:nvSpPr>
          <p:cNvPr id="39" name="TextBox 38"/>
          <p:cNvSpPr txBox="1"/>
          <p:nvPr/>
        </p:nvSpPr>
        <p:spPr>
          <a:xfrm>
            <a:off x="1555015" y="4112933"/>
            <a:ext cx="1734421" cy="302199"/>
          </a:xfrm>
          <a:prstGeom prst="rect">
            <a:avLst/>
          </a:prstGeom>
          <a:noFill/>
        </p:spPr>
        <p:txBody>
          <a:bodyPr wrap="square" rtlCol="0">
            <a:spAutoFit/>
          </a:bodyPr>
          <a:lstStyle/>
          <a:p>
            <a:pPr>
              <a:lnSpc>
                <a:spcPct val="140000"/>
              </a:lnSpc>
            </a:pPr>
            <a:r>
              <a:rPr lang="en-GB" sz="1100" b="1" dirty="0">
                <a:solidFill>
                  <a:srgbClr val="C00000"/>
                </a:solidFill>
              </a:rPr>
              <a:t>Punctuality</a:t>
            </a:r>
          </a:p>
        </p:txBody>
      </p:sp>
      <p:sp>
        <p:nvSpPr>
          <p:cNvPr id="43" name="TextBox 42"/>
          <p:cNvSpPr txBox="1"/>
          <p:nvPr/>
        </p:nvSpPr>
        <p:spPr>
          <a:xfrm>
            <a:off x="1555015" y="4999879"/>
            <a:ext cx="2009775" cy="302199"/>
          </a:xfrm>
          <a:prstGeom prst="rect">
            <a:avLst/>
          </a:prstGeom>
          <a:noFill/>
        </p:spPr>
        <p:txBody>
          <a:bodyPr wrap="square" rtlCol="0">
            <a:spAutoFit/>
          </a:bodyPr>
          <a:lstStyle/>
          <a:p>
            <a:pPr>
              <a:lnSpc>
                <a:spcPct val="140000"/>
              </a:lnSpc>
            </a:pPr>
            <a:r>
              <a:rPr lang="en-GB" sz="1100" b="1" dirty="0">
                <a:solidFill>
                  <a:srgbClr val="C00000"/>
                </a:solidFill>
              </a:rPr>
              <a:t>On-vehicle journey time</a:t>
            </a:r>
          </a:p>
        </p:txBody>
      </p:sp>
      <p:sp>
        <p:nvSpPr>
          <p:cNvPr id="5" name="Oval 4"/>
          <p:cNvSpPr/>
          <p:nvPr/>
        </p:nvSpPr>
        <p:spPr>
          <a:xfrm>
            <a:off x="827436" y="2300194"/>
            <a:ext cx="673917" cy="673917"/>
          </a:xfrm>
          <a:prstGeom prst="ellipse">
            <a:avLst/>
          </a:prstGeom>
          <a:noFill/>
          <a:ln w="19050">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4" name="Oval 43"/>
          <p:cNvSpPr/>
          <p:nvPr/>
        </p:nvSpPr>
        <p:spPr>
          <a:xfrm>
            <a:off x="816798" y="3127384"/>
            <a:ext cx="673917" cy="673917"/>
          </a:xfrm>
          <a:prstGeom prst="ellipse">
            <a:avLst/>
          </a:prstGeom>
          <a:noFill/>
          <a:ln w="19050">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5" name="Oval 44"/>
          <p:cNvSpPr/>
          <p:nvPr/>
        </p:nvSpPr>
        <p:spPr>
          <a:xfrm>
            <a:off x="822834" y="3962444"/>
            <a:ext cx="673917" cy="673917"/>
          </a:xfrm>
          <a:prstGeom prst="ellipse">
            <a:avLst/>
          </a:prstGeom>
          <a:noFill/>
          <a:ln w="19050">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6" name="Oval 45"/>
          <p:cNvSpPr/>
          <p:nvPr/>
        </p:nvSpPr>
        <p:spPr>
          <a:xfrm>
            <a:off x="818714" y="4808686"/>
            <a:ext cx="673917" cy="673917"/>
          </a:xfrm>
          <a:prstGeom prst="ellipse">
            <a:avLst/>
          </a:prstGeom>
          <a:noFill/>
          <a:ln w="19050">
            <a:solidFill>
              <a:srgbClr val="A7A9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3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1" name="Chart 40"/>
          <p:cNvGraphicFramePr/>
          <p:nvPr>
            <p:extLst>
              <p:ext uri="{D42A27DB-BD31-4B8C-83A1-F6EECF244321}">
                <p14:modId xmlns:p14="http://schemas.microsoft.com/office/powerpoint/2010/main" val="3217221835"/>
              </p:ext>
            </p:extLst>
          </p:nvPr>
        </p:nvGraphicFramePr>
        <p:xfrm>
          <a:off x="2930434" y="2800619"/>
          <a:ext cx="6012000" cy="88816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2" name="Chart 41"/>
          <p:cNvGraphicFramePr/>
          <p:nvPr>
            <p:extLst>
              <p:ext uri="{D42A27DB-BD31-4B8C-83A1-F6EECF244321}">
                <p14:modId xmlns:p14="http://schemas.microsoft.com/office/powerpoint/2010/main" val="1714301362"/>
              </p:ext>
            </p:extLst>
          </p:nvPr>
        </p:nvGraphicFramePr>
        <p:xfrm>
          <a:off x="2930146" y="3650142"/>
          <a:ext cx="6012000" cy="888166"/>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7" name="Chart 46"/>
          <p:cNvGraphicFramePr/>
          <p:nvPr>
            <p:extLst>
              <p:ext uri="{D42A27DB-BD31-4B8C-83A1-F6EECF244321}">
                <p14:modId xmlns:p14="http://schemas.microsoft.com/office/powerpoint/2010/main" val="3965991588"/>
              </p:ext>
            </p:extLst>
          </p:nvPr>
        </p:nvGraphicFramePr>
        <p:xfrm>
          <a:off x="2932910" y="4531249"/>
          <a:ext cx="6012000" cy="888166"/>
        </p:xfrm>
        <a:graphic>
          <a:graphicData uri="http://schemas.openxmlformats.org/drawingml/2006/chart">
            <c:chart xmlns:c="http://schemas.openxmlformats.org/drawingml/2006/chart" xmlns:r="http://schemas.openxmlformats.org/officeDocument/2006/relationships" r:id="rId10"/>
          </a:graphicData>
        </a:graphic>
      </p:graphicFrame>
      <p:pic>
        <p:nvPicPr>
          <p:cNvPr id="27"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84940" y="1543159"/>
            <a:ext cx="1096963"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6071894" y="527246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2016</a:t>
            </a:r>
          </a:p>
        </p:txBody>
      </p:sp>
      <p:sp>
        <p:nvSpPr>
          <p:cNvPr id="29" name="TextBox 28"/>
          <p:cNvSpPr txBox="1"/>
          <p:nvPr/>
        </p:nvSpPr>
        <p:spPr>
          <a:xfrm>
            <a:off x="3317807" y="527246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30" name="TextBox 29"/>
          <p:cNvSpPr txBox="1"/>
          <p:nvPr/>
        </p:nvSpPr>
        <p:spPr>
          <a:xfrm>
            <a:off x="4235836" y="527246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2014</a:t>
            </a:r>
          </a:p>
        </p:txBody>
      </p:sp>
      <p:sp>
        <p:nvSpPr>
          <p:cNvPr id="37" name="TextBox 36"/>
          <p:cNvSpPr txBox="1"/>
          <p:nvPr/>
        </p:nvSpPr>
        <p:spPr>
          <a:xfrm>
            <a:off x="5153865" y="527246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48" name="TextBox 47"/>
          <p:cNvSpPr txBox="1"/>
          <p:nvPr/>
        </p:nvSpPr>
        <p:spPr>
          <a:xfrm>
            <a:off x="6989921" y="527246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2017</a:t>
            </a:r>
          </a:p>
        </p:txBody>
      </p:sp>
      <p:sp>
        <p:nvSpPr>
          <p:cNvPr id="49" name="TextBox 48"/>
          <p:cNvSpPr txBox="1"/>
          <p:nvPr/>
        </p:nvSpPr>
        <p:spPr>
          <a:xfrm>
            <a:off x="7706206" y="5272461"/>
            <a:ext cx="1039854" cy="400110"/>
          </a:xfrm>
          <a:prstGeom prst="rect">
            <a:avLst/>
          </a:prstGeom>
          <a:noFill/>
        </p:spPr>
        <p:txBody>
          <a:bodyPr wrap="square" rtlCol="0">
            <a:spAutoFit/>
          </a:bodyPr>
          <a:lstStyle/>
          <a:p>
            <a:pPr algn="ctr"/>
            <a:r>
              <a:rPr lang="en-GB" sz="1000" dirty="0">
                <a:solidFill>
                  <a:schemeClr val="tx2"/>
                </a:solidFill>
              </a:rPr>
              <a:t>Buses in West Midlands</a:t>
            </a:r>
          </a:p>
        </p:txBody>
      </p:sp>
      <p:sp>
        <p:nvSpPr>
          <p:cNvPr id="50"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15</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2846944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428626" y="2537845"/>
            <a:ext cx="2008391" cy="3883917"/>
          </a:xfrm>
          <a:prstGeom prst="roundRect">
            <a:avLst>
              <a:gd name="adj" fmla="val 2439"/>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7" name="Rounded Rectangle 36"/>
          <p:cNvSpPr/>
          <p:nvPr/>
        </p:nvSpPr>
        <p:spPr>
          <a:xfrm>
            <a:off x="4544225" y="2537845"/>
            <a:ext cx="2087841" cy="3883918"/>
          </a:xfrm>
          <a:prstGeom prst="roundRect">
            <a:avLst>
              <a:gd name="adj" fmla="val 2439"/>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p:txBody>
          <a:bodyPr>
            <a:noAutofit/>
          </a:bodyPr>
          <a:lstStyle/>
          <a:p>
            <a:r>
              <a:rPr lang="en-GB" sz="2400" dirty="0"/>
              <a:t>Who are satisfied and not satisfied passengers? – Midland Metro</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9156" y="1525163"/>
            <a:ext cx="538138" cy="53813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921" y="1525163"/>
            <a:ext cx="537243" cy="537243"/>
          </a:xfrm>
          <a:prstGeom prst="rect">
            <a:avLst/>
          </a:prstGeom>
        </p:spPr>
      </p:pic>
      <p:grpSp>
        <p:nvGrpSpPr>
          <p:cNvPr id="18" name="Group 17"/>
          <p:cNvGrpSpPr/>
          <p:nvPr/>
        </p:nvGrpSpPr>
        <p:grpSpPr>
          <a:xfrm>
            <a:off x="7339758" y="1417999"/>
            <a:ext cx="681112" cy="706769"/>
            <a:chOff x="7203987" y="1431133"/>
            <a:chExt cx="681112" cy="706769"/>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3987" y="1675979"/>
              <a:ext cx="342421" cy="34242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4791" y="1787594"/>
              <a:ext cx="350308" cy="35030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6362" y="1431133"/>
              <a:ext cx="355552" cy="355552"/>
            </a:xfrm>
            <a:prstGeom prst="rect">
              <a:avLst/>
            </a:prstGeom>
          </p:spPr>
        </p:pic>
      </p:grpSp>
      <p:sp>
        <p:nvSpPr>
          <p:cNvPr id="10" name="TextBox 9"/>
          <p:cNvSpPr txBox="1"/>
          <p:nvPr/>
        </p:nvSpPr>
        <p:spPr>
          <a:xfrm>
            <a:off x="2446543" y="2102133"/>
            <a:ext cx="2088000" cy="400110"/>
          </a:xfrm>
          <a:prstGeom prst="rect">
            <a:avLst/>
          </a:prstGeom>
          <a:noFill/>
        </p:spPr>
        <p:txBody>
          <a:bodyPr wrap="square" rtlCol="0">
            <a:spAutoFit/>
          </a:bodyPr>
          <a:lstStyle/>
          <a:p>
            <a:pPr algn="ctr"/>
            <a:r>
              <a:rPr lang="en-GB" sz="1000" b="1" dirty="0">
                <a:solidFill>
                  <a:srgbClr val="00B050"/>
                </a:solidFill>
              </a:rPr>
              <a:t>Very satisfied passengers</a:t>
            </a:r>
          </a:p>
          <a:p>
            <a:pPr algn="ctr"/>
            <a:r>
              <a:rPr lang="en-GB" sz="1000" b="1" dirty="0">
                <a:solidFill>
                  <a:srgbClr val="00B050"/>
                </a:solidFill>
              </a:rPr>
              <a:t>are more likely to:</a:t>
            </a:r>
          </a:p>
        </p:txBody>
      </p:sp>
      <p:sp>
        <p:nvSpPr>
          <p:cNvPr id="11" name="TextBox 10"/>
          <p:cNvSpPr txBox="1"/>
          <p:nvPr/>
        </p:nvSpPr>
        <p:spPr>
          <a:xfrm>
            <a:off x="4544225" y="2102133"/>
            <a:ext cx="2088000" cy="400110"/>
          </a:xfrm>
          <a:prstGeom prst="rect">
            <a:avLst/>
          </a:prstGeom>
          <a:noFill/>
        </p:spPr>
        <p:txBody>
          <a:bodyPr wrap="square" rtlCol="0">
            <a:spAutoFit/>
          </a:bodyPr>
          <a:lstStyle/>
          <a:p>
            <a:pPr algn="ctr"/>
            <a:r>
              <a:rPr lang="en-GB" sz="1000" b="1" dirty="0">
                <a:solidFill>
                  <a:srgbClr val="00B050"/>
                </a:solidFill>
              </a:rPr>
              <a:t>Fairly satisfied passengers</a:t>
            </a:r>
          </a:p>
          <a:p>
            <a:pPr algn="ctr"/>
            <a:r>
              <a:rPr lang="en-GB" sz="1000" b="1" dirty="0">
                <a:solidFill>
                  <a:srgbClr val="00B050"/>
                </a:solidFill>
              </a:rPr>
              <a:t>are more likely to:</a:t>
            </a:r>
          </a:p>
        </p:txBody>
      </p:sp>
      <p:sp>
        <p:nvSpPr>
          <p:cNvPr id="12" name="TextBox 11"/>
          <p:cNvSpPr txBox="1"/>
          <p:nvPr/>
        </p:nvSpPr>
        <p:spPr>
          <a:xfrm>
            <a:off x="6636314" y="2102133"/>
            <a:ext cx="2088000" cy="400110"/>
          </a:xfrm>
          <a:prstGeom prst="rect">
            <a:avLst/>
          </a:prstGeom>
          <a:noFill/>
        </p:spPr>
        <p:txBody>
          <a:bodyPr wrap="square" rtlCol="0">
            <a:spAutoFit/>
          </a:bodyPr>
          <a:lstStyle/>
          <a:p>
            <a:pPr algn="ctr"/>
            <a:r>
              <a:rPr lang="en-GB" sz="1000" b="1" dirty="0">
                <a:solidFill>
                  <a:srgbClr val="FFC000"/>
                </a:solidFill>
              </a:rPr>
              <a:t>Not satisfied passengers</a:t>
            </a:r>
          </a:p>
          <a:p>
            <a:pPr algn="ctr"/>
            <a:r>
              <a:rPr lang="en-GB" sz="1000" b="1" dirty="0">
                <a:solidFill>
                  <a:srgbClr val="FFC000"/>
                </a:solidFill>
              </a:rPr>
              <a:t>are more likely to:</a:t>
            </a:r>
          </a:p>
        </p:txBody>
      </p:sp>
      <p:sp>
        <p:nvSpPr>
          <p:cNvPr id="17" name="TextBox 16"/>
          <p:cNvSpPr txBox="1"/>
          <p:nvPr/>
        </p:nvSpPr>
        <p:spPr>
          <a:xfrm>
            <a:off x="419101" y="2553863"/>
            <a:ext cx="2017916" cy="246221"/>
          </a:xfrm>
          <a:prstGeom prst="rect">
            <a:avLst/>
          </a:prstGeom>
          <a:noFill/>
        </p:spPr>
        <p:txBody>
          <a:bodyPr wrap="square" rtlCol="0">
            <a:spAutoFit/>
          </a:bodyPr>
          <a:lstStyle/>
          <a:p>
            <a:pPr algn="ctr"/>
            <a:r>
              <a:rPr lang="en-GB" sz="1000" b="1" dirty="0">
                <a:solidFill>
                  <a:srgbClr val="747474"/>
                </a:solidFill>
              </a:rPr>
              <a:t>Journey purpose</a:t>
            </a:r>
          </a:p>
        </p:txBody>
      </p:sp>
      <p:sp>
        <p:nvSpPr>
          <p:cNvPr id="19" name="TextBox 18"/>
          <p:cNvSpPr txBox="1"/>
          <p:nvPr/>
        </p:nvSpPr>
        <p:spPr>
          <a:xfrm>
            <a:off x="2437017" y="5916933"/>
            <a:ext cx="2097525" cy="338554"/>
          </a:xfrm>
          <a:prstGeom prst="rect">
            <a:avLst/>
          </a:prstGeom>
          <a:noFill/>
        </p:spPr>
        <p:txBody>
          <a:bodyPr wrap="square" rtlCol="0">
            <a:spAutoFit/>
          </a:bodyPr>
          <a:lstStyle/>
          <a:p>
            <a:pPr algn="ctr"/>
            <a:r>
              <a:rPr lang="en-GB" sz="800" dirty="0">
                <a:solidFill>
                  <a:srgbClr val="B9B8B8"/>
                </a:solidFill>
              </a:rPr>
              <a:t>Base: those ‘very satisfied’ with journey overall (276)</a:t>
            </a:r>
          </a:p>
        </p:txBody>
      </p:sp>
      <p:sp>
        <p:nvSpPr>
          <p:cNvPr id="20" name="TextBox 19"/>
          <p:cNvSpPr txBox="1"/>
          <p:nvPr/>
        </p:nvSpPr>
        <p:spPr>
          <a:xfrm>
            <a:off x="4534542" y="5916933"/>
            <a:ext cx="2097525" cy="338554"/>
          </a:xfrm>
          <a:prstGeom prst="rect">
            <a:avLst/>
          </a:prstGeom>
          <a:noFill/>
        </p:spPr>
        <p:txBody>
          <a:bodyPr wrap="square" rtlCol="0">
            <a:spAutoFit/>
          </a:bodyPr>
          <a:lstStyle/>
          <a:p>
            <a:pPr algn="ctr"/>
            <a:r>
              <a:rPr lang="en-GB" sz="800" dirty="0">
                <a:solidFill>
                  <a:srgbClr val="B9B8B8"/>
                </a:solidFill>
              </a:rPr>
              <a:t>Base: those ‘fairly satisfied’ with journey overall (164)</a:t>
            </a:r>
          </a:p>
        </p:txBody>
      </p:sp>
      <p:sp>
        <p:nvSpPr>
          <p:cNvPr id="21" name="TextBox 20"/>
          <p:cNvSpPr txBox="1"/>
          <p:nvPr/>
        </p:nvSpPr>
        <p:spPr>
          <a:xfrm>
            <a:off x="6636314" y="5855378"/>
            <a:ext cx="2097525" cy="461665"/>
          </a:xfrm>
          <a:prstGeom prst="rect">
            <a:avLst/>
          </a:prstGeom>
          <a:noFill/>
        </p:spPr>
        <p:txBody>
          <a:bodyPr wrap="square" rtlCol="0">
            <a:spAutoFit/>
          </a:bodyPr>
          <a:lstStyle/>
          <a:p>
            <a:pPr algn="ctr"/>
            <a:r>
              <a:rPr lang="en-GB" sz="800" dirty="0">
                <a:solidFill>
                  <a:srgbClr val="B9B8B8"/>
                </a:solidFill>
              </a:rPr>
              <a:t>Base: those ‘neither/nor’, ‘fairly dissatisfied’ or ‘very dissatisfied’ with journey overall (39)</a:t>
            </a:r>
          </a:p>
        </p:txBody>
      </p:sp>
      <p:sp>
        <p:nvSpPr>
          <p:cNvPr id="23" name="TextBox 22"/>
          <p:cNvSpPr txBox="1"/>
          <p:nvPr/>
        </p:nvSpPr>
        <p:spPr>
          <a:xfrm>
            <a:off x="419101" y="3148223"/>
            <a:ext cx="2017916" cy="246221"/>
          </a:xfrm>
          <a:prstGeom prst="rect">
            <a:avLst/>
          </a:prstGeom>
          <a:noFill/>
        </p:spPr>
        <p:txBody>
          <a:bodyPr wrap="square" rtlCol="0">
            <a:spAutoFit/>
          </a:bodyPr>
          <a:lstStyle/>
          <a:p>
            <a:pPr algn="ctr"/>
            <a:r>
              <a:rPr lang="en-GB" sz="1000" b="1" dirty="0">
                <a:solidFill>
                  <a:srgbClr val="747474"/>
                </a:solidFill>
              </a:rPr>
              <a:t>Time of travel</a:t>
            </a:r>
          </a:p>
        </p:txBody>
      </p:sp>
      <p:sp>
        <p:nvSpPr>
          <p:cNvPr id="24" name="TextBox 23"/>
          <p:cNvSpPr txBox="1"/>
          <p:nvPr/>
        </p:nvSpPr>
        <p:spPr>
          <a:xfrm>
            <a:off x="419101" y="3742583"/>
            <a:ext cx="2017916" cy="246221"/>
          </a:xfrm>
          <a:prstGeom prst="rect">
            <a:avLst/>
          </a:prstGeom>
          <a:noFill/>
        </p:spPr>
        <p:txBody>
          <a:bodyPr wrap="square" rtlCol="0">
            <a:spAutoFit/>
          </a:bodyPr>
          <a:lstStyle/>
          <a:p>
            <a:pPr algn="ctr"/>
            <a:r>
              <a:rPr lang="en-GB" sz="1000" b="1" dirty="0">
                <a:solidFill>
                  <a:srgbClr val="747474"/>
                </a:solidFill>
              </a:rPr>
              <a:t>Frequency of travel</a:t>
            </a:r>
          </a:p>
        </p:txBody>
      </p:sp>
      <p:sp>
        <p:nvSpPr>
          <p:cNvPr id="25" name="TextBox 24"/>
          <p:cNvSpPr txBox="1"/>
          <p:nvPr/>
        </p:nvSpPr>
        <p:spPr>
          <a:xfrm>
            <a:off x="419101" y="4931303"/>
            <a:ext cx="2017916" cy="246221"/>
          </a:xfrm>
          <a:prstGeom prst="rect">
            <a:avLst/>
          </a:prstGeom>
          <a:noFill/>
        </p:spPr>
        <p:txBody>
          <a:bodyPr wrap="square" rtlCol="0">
            <a:spAutoFit/>
          </a:bodyPr>
          <a:lstStyle/>
          <a:p>
            <a:pPr algn="ctr"/>
            <a:r>
              <a:rPr lang="en-GB" sz="1000" b="1" dirty="0">
                <a:solidFill>
                  <a:srgbClr val="747474"/>
                </a:solidFill>
              </a:rPr>
              <a:t>Age and gender</a:t>
            </a:r>
          </a:p>
        </p:txBody>
      </p:sp>
      <p:sp>
        <p:nvSpPr>
          <p:cNvPr id="26" name="TextBox 25"/>
          <p:cNvSpPr txBox="1"/>
          <p:nvPr/>
        </p:nvSpPr>
        <p:spPr>
          <a:xfrm>
            <a:off x="419101" y="5525663"/>
            <a:ext cx="2017916" cy="246221"/>
          </a:xfrm>
          <a:prstGeom prst="rect">
            <a:avLst/>
          </a:prstGeom>
          <a:noFill/>
        </p:spPr>
        <p:txBody>
          <a:bodyPr wrap="square" rtlCol="0">
            <a:spAutoFit/>
          </a:bodyPr>
          <a:lstStyle/>
          <a:p>
            <a:pPr algn="ctr"/>
            <a:r>
              <a:rPr lang="en-GB" sz="1000" b="1" dirty="0">
                <a:solidFill>
                  <a:srgbClr val="747474"/>
                </a:solidFill>
              </a:rPr>
              <a:t>Trust in the operator</a:t>
            </a:r>
          </a:p>
        </p:txBody>
      </p:sp>
      <p:sp>
        <p:nvSpPr>
          <p:cNvPr id="27" name="TextBox 26"/>
          <p:cNvSpPr txBox="1"/>
          <p:nvPr/>
        </p:nvSpPr>
        <p:spPr>
          <a:xfrm>
            <a:off x="523235" y="4279793"/>
            <a:ext cx="1913782" cy="400110"/>
          </a:xfrm>
          <a:prstGeom prst="rect">
            <a:avLst/>
          </a:prstGeom>
          <a:noFill/>
        </p:spPr>
        <p:txBody>
          <a:bodyPr wrap="square" rtlCol="0">
            <a:spAutoFit/>
          </a:bodyPr>
          <a:lstStyle/>
          <a:p>
            <a:pPr algn="ctr"/>
            <a:r>
              <a:rPr lang="en-GB" sz="1000" b="1" dirty="0">
                <a:solidFill>
                  <a:srgbClr val="747474"/>
                </a:solidFill>
              </a:rPr>
              <a:t>Access to private </a:t>
            </a:r>
          </a:p>
          <a:p>
            <a:pPr algn="ctr"/>
            <a:r>
              <a:rPr lang="en-GB" sz="1000" b="1" dirty="0">
                <a:solidFill>
                  <a:srgbClr val="747474"/>
                </a:solidFill>
              </a:rPr>
              <a:t>transport</a:t>
            </a:r>
          </a:p>
        </p:txBody>
      </p:sp>
      <p:cxnSp>
        <p:nvCxnSpPr>
          <p:cNvPr id="28" name="Straight Connector 27"/>
          <p:cNvCxnSpPr/>
          <p:nvPr/>
        </p:nvCxnSpPr>
        <p:spPr>
          <a:xfrm flipH="1">
            <a:off x="419101" y="5855378"/>
            <a:ext cx="8305213" cy="0"/>
          </a:xfrm>
          <a:prstGeom prst="line">
            <a:avLst/>
          </a:prstGeom>
          <a:ln w="6350">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419101" y="2537846"/>
            <a:ext cx="8305213" cy="0"/>
          </a:xfrm>
          <a:prstGeom prst="line">
            <a:avLst/>
          </a:prstGeom>
          <a:ln w="6350">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grpSp>
        <p:nvGrpSpPr>
          <p:cNvPr id="40" name="Group 39"/>
          <p:cNvGrpSpPr/>
          <p:nvPr/>
        </p:nvGrpSpPr>
        <p:grpSpPr>
          <a:xfrm>
            <a:off x="697831" y="1897654"/>
            <a:ext cx="1339499" cy="329504"/>
            <a:chOff x="315016" y="3615253"/>
            <a:chExt cx="1339499" cy="329504"/>
          </a:xfrm>
        </p:grpSpPr>
        <p:pic>
          <p:nvPicPr>
            <p:cNvPr id="41" name="Picture 2"/>
            <p:cNvPicPr>
              <a:picLocks noChangeAspect="1" noChangeArrowheads="1"/>
            </p:cNvPicPr>
            <p:nvPr/>
          </p:nvPicPr>
          <p:blipFill>
            <a:blip r:embed="rId7" cstate="print"/>
            <a:srcRect t="15640" r="72442" b="40680"/>
            <a:stretch>
              <a:fillRect/>
            </a:stretch>
          </p:blipFill>
          <p:spPr bwMode="auto">
            <a:xfrm>
              <a:off x="315016" y="3615253"/>
              <a:ext cx="332627" cy="329504"/>
            </a:xfrm>
            <a:prstGeom prst="rect">
              <a:avLst/>
            </a:prstGeom>
            <a:noFill/>
            <a:ln w="9525">
              <a:noFill/>
              <a:miter lim="800000"/>
              <a:headEnd/>
              <a:tailEnd/>
            </a:ln>
          </p:spPr>
        </p:pic>
        <p:sp>
          <p:nvSpPr>
            <p:cNvPr id="42" name="TextBox 41"/>
            <p:cNvSpPr txBox="1"/>
            <p:nvPr/>
          </p:nvSpPr>
          <p:spPr>
            <a:xfrm>
              <a:off x="580968" y="3657162"/>
              <a:ext cx="1073547" cy="246221"/>
            </a:xfrm>
            <a:prstGeom prst="rect">
              <a:avLst/>
            </a:prstGeom>
            <a:noFill/>
          </p:spPr>
          <p:txBody>
            <a:bodyPr wrap="square" rtlCol="0">
              <a:spAutoFit/>
            </a:bodyPr>
            <a:lstStyle/>
            <a:p>
              <a:r>
                <a:rPr lang="en-GB" sz="1000" b="1" dirty="0">
                  <a:solidFill>
                    <a:srgbClr val="595959"/>
                  </a:solidFill>
                </a:rPr>
                <a:t>Midland Metro</a:t>
              </a:r>
            </a:p>
          </p:txBody>
        </p:sp>
      </p:grpSp>
      <p:sp>
        <p:nvSpPr>
          <p:cNvPr id="45" name="TextBox 44"/>
          <p:cNvSpPr txBox="1"/>
          <p:nvPr/>
        </p:nvSpPr>
        <p:spPr>
          <a:xfrm>
            <a:off x="2446543" y="2553863"/>
            <a:ext cx="2097682" cy="646331"/>
          </a:xfrm>
          <a:prstGeom prst="rect">
            <a:avLst/>
          </a:prstGeom>
          <a:noFill/>
        </p:spPr>
        <p:txBody>
          <a:bodyPr wrap="square" rtlCol="0" anchor="t">
            <a:spAutoFit/>
          </a:bodyPr>
          <a:lstStyle>
            <a:defPPr>
              <a:defRPr lang="en-US"/>
            </a:defPPr>
            <a:lvl1pPr algn="ctr">
              <a:defRPr sz="1000">
                <a:solidFill>
                  <a:schemeClr val="tx2"/>
                </a:solidFill>
              </a:defRPr>
            </a:lvl1pPr>
          </a:lstStyle>
          <a:p>
            <a:pPr algn="l"/>
            <a:r>
              <a:rPr lang="en-GB" sz="900" dirty="0">
                <a:solidFill>
                  <a:srgbClr val="747474"/>
                </a:solidFill>
              </a:rPr>
              <a:t>Be split between </a:t>
            </a:r>
            <a:r>
              <a:rPr lang="en-GB" sz="900" b="1" dirty="0">
                <a:solidFill>
                  <a:srgbClr val="747474"/>
                </a:solidFill>
              </a:rPr>
              <a:t>commuting</a:t>
            </a:r>
            <a:r>
              <a:rPr lang="en-GB" sz="900" dirty="0">
                <a:solidFill>
                  <a:srgbClr val="747474"/>
                </a:solidFill>
              </a:rPr>
              <a:t> and </a:t>
            </a:r>
            <a:r>
              <a:rPr lang="en-GB" sz="900" b="1" dirty="0">
                <a:solidFill>
                  <a:srgbClr val="747474"/>
                </a:solidFill>
              </a:rPr>
              <a:t>leisure</a:t>
            </a:r>
            <a:r>
              <a:rPr lang="en-GB" sz="900" dirty="0">
                <a:solidFill>
                  <a:srgbClr val="747474"/>
                </a:solidFill>
              </a:rPr>
              <a:t> journeys (57% and 40% respectively)</a:t>
            </a:r>
          </a:p>
          <a:p>
            <a:pPr algn="l"/>
            <a:endParaRPr lang="en-GB" sz="900" dirty="0">
              <a:solidFill>
                <a:srgbClr val="747474"/>
              </a:solidFill>
            </a:endParaRPr>
          </a:p>
        </p:txBody>
      </p:sp>
      <p:sp>
        <p:nvSpPr>
          <p:cNvPr id="46" name="TextBox 45"/>
          <p:cNvSpPr txBox="1"/>
          <p:nvPr/>
        </p:nvSpPr>
        <p:spPr>
          <a:xfrm>
            <a:off x="2451652" y="3018131"/>
            <a:ext cx="2097682" cy="369332"/>
          </a:xfrm>
          <a:prstGeom prst="rect">
            <a:avLst/>
          </a:prstGeom>
          <a:noFill/>
        </p:spPr>
        <p:txBody>
          <a:bodyPr wrap="square" rtlCol="0" anchor="ctr">
            <a:spAutoFit/>
          </a:bodyPr>
          <a:lstStyle>
            <a:defPPr>
              <a:defRPr lang="en-US"/>
            </a:defPPr>
            <a:lvl1pPr algn="ctr">
              <a:defRPr sz="1000">
                <a:solidFill>
                  <a:schemeClr val="tx2"/>
                </a:solidFill>
              </a:defRPr>
            </a:lvl1pPr>
          </a:lstStyle>
          <a:p>
            <a:pPr algn="l"/>
            <a:r>
              <a:rPr lang="en-GB" sz="900" dirty="0">
                <a:solidFill>
                  <a:srgbClr val="747474"/>
                </a:solidFill>
              </a:rPr>
              <a:t>Be travelling during </a:t>
            </a:r>
            <a:r>
              <a:rPr lang="en-GB" sz="900" b="1" dirty="0">
                <a:solidFill>
                  <a:srgbClr val="747474"/>
                </a:solidFill>
              </a:rPr>
              <a:t>off-peak weekday </a:t>
            </a:r>
            <a:r>
              <a:rPr lang="en-GB" sz="900" dirty="0">
                <a:solidFill>
                  <a:srgbClr val="747474"/>
                </a:solidFill>
              </a:rPr>
              <a:t>times (44%)</a:t>
            </a:r>
            <a:endParaRPr lang="en-GB" sz="900" b="1" dirty="0">
              <a:solidFill>
                <a:srgbClr val="747474"/>
              </a:solidFill>
            </a:endParaRPr>
          </a:p>
        </p:txBody>
      </p:sp>
      <p:sp>
        <p:nvSpPr>
          <p:cNvPr id="47" name="TextBox 46"/>
          <p:cNvSpPr txBox="1"/>
          <p:nvPr/>
        </p:nvSpPr>
        <p:spPr>
          <a:xfrm>
            <a:off x="4558447" y="2553863"/>
            <a:ext cx="2073778" cy="230832"/>
          </a:xfrm>
          <a:prstGeom prst="rect">
            <a:avLst/>
          </a:prstGeom>
          <a:noFill/>
        </p:spPr>
        <p:txBody>
          <a:bodyPr wrap="square" rtlCol="0" anchor="t">
            <a:spAutoFit/>
          </a:bodyPr>
          <a:lstStyle>
            <a:defPPr>
              <a:defRPr lang="en-US"/>
            </a:defPPr>
            <a:lvl1pPr algn="ctr">
              <a:defRPr sz="1000">
                <a:solidFill>
                  <a:schemeClr val="tx2"/>
                </a:solidFill>
              </a:defRPr>
            </a:lvl1pPr>
          </a:lstStyle>
          <a:p>
            <a:pPr algn="l"/>
            <a:r>
              <a:rPr lang="en-GB" sz="900" dirty="0">
                <a:solidFill>
                  <a:srgbClr val="747474"/>
                </a:solidFill>
              </a:rPr>
              <a:t>Be commuting (82%)</a:t>
            </a:r>
          </a:p>
        </p:txBody>
      </p:sp>
      <p:sp>
        <p:nvSpPr>
          <p:cNvPr id="48" name="TextBox 47"/>
          <p:cNvSpPr txBox="1"/>
          <p:nvPr/>
        </p:nvSpPr>
        <p:spPr>
          <a:xfrm>
            <a:off x="4562536" y="3017417"/>
            <a:ext cx="2073778" cy="507831"/>
          </a:xfrm>
          <a:prstGeom prst="rect">
            <a:avLst/>
          </a:prstGeom>
          <a:noFill/>
        </p:spPr>
        <p:txBody>
          <a:bodyPr wrap="square" rtlCol="0" anchor="ctr">
            <a:spAutoFit/>
          </a:bodyPr>
          <a:lstStyle>
            <a:defPPr>
              <a:defRPr lang="en-US"/>
            </a:defPPr>
            <a:lvl1pPr algn="ctr">
              <a:defRPr sz="1000">
                <a:solidFill>
                  <a:schemeClr val="tx2"/>
                </a:solidFill>
              </a:defRPr>
            </a:lvl1pPr>
          </a:lstStyle>
          <a:p>
            <a:pPr algn="l"/>
            <a:r>
              <a:rPr lang="en-GB" sz="900" dirty="0">
                <a:solidFill>
                  <a:srgbClr val="747474"/>
                </a:solidFill>
              </a:rPr>
              <a:t>Be travelling at </a:t>
            </a:r>
            <a:r>
              <a:rPr lang="en-GB" sz="900" b="1" dirty="0">
                <a:solidFill>
                  <a:srgbClr val="747474"/>
                </a:solidFill>
              </a:rPr>
              <a:t>peak times </a:t>
            </a:r>
            <a:r>
              <a:rPr lang="en-GB" sz="900" dirty="0">
                <a:solidFill>
                  <a:srgbClr val="747474"/>
                </a:solidFill>
              </a:rPr>
              <a:t>(63% peak; 30% peak morning; 33% peak afternoon)</a:t>
            </a:r>
            <a:endParaRPr lang="en-GB" sz="900" b="1" dirty="0">
              <a:solidFill>
                <a:srgbClr val="747474"/>
              </a:solidFill>
            </a:endParaRPr>
          </a:p>
        </p:txBody>
      </p:sp>
      <p:sp>
        <p:nvSpPr>
          <p:cNvPr id="49" name="TextBox 48"/>
          <p:cNvSpPr txBox="1"/>
          <p:nvPr/>
        </p:nvSpPr>
        <p:spPr>
          <a:xfrm>
            <a:off x="2436860" y="3667504"/>
            <a:ext cx="2097682" cy="369332"/>
          </a:xfrm>
          <a:prstGeom prst="rect">
            <a:avLst/>
          </a:prstGeom>
          <a:noFill/>
        </p:spPr>
        <p:txBody>
          <a:bodyPr wrap="square" rtlCol="0" anchor="ctr">
            <a:spAutoFit/>
          </a:bodyPr>
          <a:lstStyle>
            <a:defPPr>
              <a:defRPr lang="en-US"/>
            </a:defPPr>
            <a:lvl1pPr algn="ctr">
              <a:defRPr sz="1000">
                <a:solidFill>
                  <a:schemeClr val="tx2"/>
                </a:solidFill>
              </a:defRPr>
            </a:lvl1pPr>
          </a:lstStyle>
          <a:p>
            <a:pPr algn="l"/>
            <a:r>
              <a:rPr lang="en-GB" sz="900" dirty="0">
                <a:solidFill>
                  <a:srgbClr val="747474"/>
                </a:solidFill>
              </a:rPr>
              <a:t>Be travelling the </a:t>
            </a:r>
            <a:r>
              <a:rPr lang="en-GB" sz="900" b="1" dirty="0">
                <a:solidFill>
                  <a:srgbClr val="747474"/>
                </a:solidFill>
              </a:rPr>
              <a:t>least frequently </a:t>
            </a:r>
            <a:r>
              <a:rPr lang="en-GB" sz="900" dirty="0">
                <a:solidFill>
                  <a:srgbClr val="747474"/>
                </a:solidFill>
              </a:rPr>
              <a:t>(40%)</a:t>
            </a:r>
            <a:endParaRPr lang="en-GB" sz="900" b="1" dirty="0">
              <a:solidFill>
                <a:srgbClr val="747474"/>
              </a:solidFill>
            </a:endParaRPr>
          </a:p>
        </p:txBody>
      </p:sp>
      <p:sp>
        <p:nvSpPr>
          <p:cNvPr id="50" name="TextBox 49"/>
          <p:cNvSpPr txBox="1"/>
          <p:nvPr/>
        </p:nvSpPr>
        <p:spPr>
          <a:xfrm>
            <a:off x="4558447" y="3667504"/>
            <a:ext cx="2073778" cy="369332"/>
          </a:xfrm>
          <a:prstGeom prst="rect">
            <a:avLst/>
          </a:prstGeom>
          <a:noFill/>
        </p:spPr>
        <p:txBody>
          <a:bodyPr wrap="square" rtlCol="0" anchor="ctr">
            <a:spAutoFit/>
          </a:bodyPr>
          <a:lstStyle>
            <a:defPPr>
              <a:defRPr lang="en-US"/>
            </a:defPPr>
            <a:lvl1pPr algn="ctr">
              <a:defRPr sz="1000">
                <a:solidFill>
                  <a:schemeClr val="tx2"/>
                </a:solidFill>
              </a:defRPr>
            </a:lvl1pPr>
          </a:lstStyle>
          <a:p>
            <a:pPr algn="l"/>
            <a:r>
              <a:rPr lang="en-GB" sz="900" dirty="0">
                <a:solidFill>
                  <a:srgbClr val="747474"/>
                </a:solidFill>
              </a:rPr>
              <a:t>Be travelling </a:t>
            </a:r>
            <a:r>
              <a:rPr lang="en-GB" sz="900" b="1" dirty="0">
                <a:solidFill>
                  <a:srgbClr val="747474"/>
                </a:solidFill>
              </a:rPr>
              <a:t>less frequently </a:t>
            </a:r>
            <a:r>
              <a:rPr lang="en-GB" sz="900" dirty="0">
                <a:solidFill>
                  <a:srgbClr val="747474"/>
                </a:solidFill>
              </a:rPr>
              <a:t>than those who are no satisfied (62%)</a:t>
            </a:r>
            <a:endParaRPr lang="en-GB" sz="900" b="1" dirty="0">
              <a:solidFill>
                <a:srgbClr val="747474"/>
              </a:solidFill>
            </a:endParaRPr>
          </a:p>
        </p:txBody>
      </p:sp>
      <p:sp>
        <p:nvSpPr>
          <p:cNvPr id="51" name="TextBox 50"/>
          <p:cNvSpPr txBox="1"/>
          <p:nvPr/>
        </p:nvSpPr>
        <p:spPr>
          <a:xfrm>
            <a:off x="2432612" y="4278395"/>
            <a:ext cx="2097682" cy="369332"/>
          </a:xfrm>
          <a:prstGeom prst="rect">
            <a:avLst/>
          </a:prstGeom>
          <a:noFill/>
        </p:spPr>
        <p:txBody>
          <a:bodyPr wrap="square" rtlCol="0" anchor="ctr">
            <a:spAutoFit/>
          </a:bodyPr>
          <a:lstStyle>
            <a:defPPr>
              <a:defRPr lang="en-US"/>
            </a:defPPr>
            <a:lvl1pPr algn="ctr">
              <a:defRPr sz="1000">
                <a:solidFill>
                  <a:schemeClr val="tx2"/>
                </a:solidFill>
              </a:defRPr>
            </a:lvl1pPr>
          </a:lstStyle>
          <a:p>
            <a:pPr algn="l"/>
            <a:r>
              <a:rPr lang="en-GB" sz="900" dirty="0">
                <a:solidFill>
                  <a:srgbClr val="747474"/>
                </a:solidFill>
              </a:rPr>
              <a:t>Have </a:t>
            </a:r>
            <a:r>
              <a:rPr lang="en-GB" sz="900" b="1" dirty="0">
                <a:solidFill>
                  <a:srgbClr val="747474"/>
                </a:solidFill>
              </a:rPr>
              <a:t>moderate</a:t>
            </a:r>
            <a:r>
              <a:rPr lang="en-GB" sz="900" dirty="0">
                <a:solidFill>
                  <a:srgbClr val="747474"/>
                </a:solidFill>
              </a:rPr>
              <a:t> access to private transport (46%)</a:t>
            </a:r>
            <a:endParaRPr lang="en-GB" sz="900" b="1" dirty="0">
              <a:solidFill>
                <a:srgbClr val="747474"/>
              </a:solidFill>
            </a:endParaRPr>
          </a:p>
        </p:txBody>
      </p:sp>
      <p:sp>
        <p:nvSpPr>
          <p:cNvPr id="52" name="TextBox 51"/>
          <p:cNvSpPr txBox="1"/>
          <p:nvPr/>
        </p:nvSpPr>
        <p:spPr>
          <a:xfrm>
            <a:off x="4558447" y="4278395"/>
            <a:ext cx="2073778" cy="369332"/>
          </a:xfrm>
          <a:prstGeom prst="rect">
            <a:avLst/>
          </a:prstGeom>
          <a:noFill/>
        </p:spPr>
        <p:txBody>
          <a:bodyPr wrap="square" rtlCol="0" anchor="ctr">
            <a:spAutoFit/>
          </a:bodyPr>
          <a:lstStyle>
            <a:defPPr>
              <a:defRPr lang="en-US"/>
            </a:defPPr>
            <a:lvl1pPr algn="ctr">
              <a:defRPr sz="1000">
                <a:solidFill>
                  <a:schemeClr val="tx2"/>
                </a:solidFill>
              </a:defRPr>
            </a:lvl1pPr>
          </a:lstStyle>
          <a:p>
            <a:pPr algn="l"/>
            <a:r>
              <a:rPr lang="en-GB" sz="900" dirty="0">
                <a:solidFill>
                  <a:srgbClr val="747474"/>
                </a:solidFill>
              </a:rPr>
              <a:t>Have the </a:t>
            </a:r>
            <a:r>
              <a:rPr lang="en-GB" sz="900" b="1" dirty="0">
                <a:solidFill>
                  <a:srgbClr val="747474"/>
                </a:solidFill>
              </a:rPr>
              <a:t>most easy </a:t>
            </a:r>
            <a:r>
              <a:rPr lang="en-GB" sz="900" dirty="0">
                <a:solidFill>
                  <a:srgbClr val="747474"/>
                </a:solidFill>
              </a:rPr>
              <a:t>access to private transport (46%)</a:t>
            </a:r>
            <a:endParaRPr lang="en-GB" sz="900" b="1" dirty="0">
              <a:solidFill>
                <a:srgbClr val="747474"/>
              </a:solidFill>
            </a:endParaRPr>
          </a:p>
        </p:txBody>
      </p:sp>
      <p:sp>
        <p:nvSpPr>
          <p:cNvPr id="53" name="TextBox 52"/>
          <p:cNvSpPr txBox="1"/>
          <p:nvPr/>
        </p:nvSpPr>
        <p:spPr>
          <a:xfrm>
            <a:off x="2464854" y="4800768"/>
            <a:ext cx="2097682" cy="646331"/>
          </a:xfrm>
          <a:prstGeom prst="rect">
            <a:avLst/>
          </a:prstGeom>
          <a:noFill/>
        </p:spPr>
        <p:txBody>
          <a:bodyPr wrap="square" rtlCol="0" anchor="ctr">
            <a:spAutoFit/>
          </a:bodyPr>
          <a:lstStyle>
            <a:defPPr>
              <a:defRPr lang="en-US"/>
            </a:defPPr>
            <a:lvl1pPr algn="ctr">
              <a:defRPr sz="1000">
                <a:solidFill>
                  <a:schemeClr val="tx2"/>
                </a:solidFill>
              </a:defRPr>
            </a:lvl1pPr>
          </a:lstStyle>
          <a:p>
            <a:pPr algn="l"/>
            <a:r>
              <a:rPr lang="en-GB" sz="900" dirty="0">
                <a:solidFill>
                  <a:srgbClr val="747474"/>
                </a:solidFill>
              </a:rPr>
              <a:t>Be from a relatively </a:t>
            </a:r>
            <a:r>
              <a:rPr lang="en-GB" sz="900" b="1" dirty="0">
                <a:solidFill>
                  <a:srgbClr val="747474"/>
                </a:solidFill>
              </a:rPr>
              <a:t>even set of age groups</a:t>
            </a:r>
            <a:r>
              <a:rPr lang="en-GB" sz="900" dirty="0">
                <a:solidFill>
                  <a:srgbClr val="747474"/>
                </a:solidFill>
              </a:rPr>
              <a:t> (37% 16-34; 37% 35-59; 26% 60+) with a close gender split (female 52%; male 45%)</a:t>
            </a:r>
          </a:p>
        </p:txBody>
      </p:sp>
      <p:sp>
        <p:nvSpPr>
          <p:cNvPr id="54" name="TextBox 53"/>
          <p:cNvSpPr txBox="1"/>
          <p:nvPr/>
        </p:nvSpPr>
        <p:spPr>
          <a:xfrm>
            <a:off x="4558447" y="4768088"/>
            <a:ext cx="2073778" cy="507831"/>
          </a:xfrm>
          <a:prstGeom prst="rect">
            <a:avLst/>
          </a:prstGeom>
          <a:noFill/>
        </p:spPr>
        <p:txBody>
          <a:bodyPr wrap="square" rtlCol="0" anchor="ctr">
            <a:spAutoFit/>
          </a:bodyPr>
          <a:lstStyle>
            <a:defPPr>
              <a:defRPr lang="en-US"/>
            </a:defPPr>
            <a:lvl1pPr algn="ctr">
              <a:defRPr sz="1000">
                <a:solidFill>
                  <a:schemeClr val="tx2"/>
                </a:solidFill>
              </a:defRPr>
            </a:lvl1pPr>
          </a:lstStyle>
          <a:p>
            <a:pPr algn="l"/>
            <a:r>
              <a:rPr lang="en-GB" sz="900" dirty="0">
                <a:solidFill>
                  <a:srgbClr val="747474"/>
                </a:solidFill>
              </a:rPr>
              <a:t>Be between </a:t>
            </a:r>
            <a:r>
              <a:rPr lang="en-GB" sz="900" b="1" dirty="0">
                <a:solidFill>
                  <a:srgbClr val="747474"/>
                </a:solidFill>
              </a:rPr>
              <a:t>16-34</a:t>
            </a:r>
            <a:r>
              <a:rPr lang="en-GB" sz="900" dirty="0">
                <a:solidFill>
                  <a:srgbClr val="747474"/>
                </a:solidFill>
              </a:rPr>
              <a:t> (55%) with a close gender split (female 53%; male 45%)</a:t>
            </a:r>
          </a:p>
        </p:txBody>
      </p:sp>
      <p:sp>
        <p:nvSpPr>
          <p:cNvPr id="55" name="TextBox 54"/>
          <p:cNvSpPr txBox="1"/>
          <p:nvPr/>
        </p:nvSpPr>
        <p:spPr>
          <a:xfrm>
            <a:off x="2432612" y="5516215"/>
            <a:ext cx="2097682" cy="507831"/>
          </a:xfrm>
          <a:prstGeom prst="rect">
            <a:avLst/>
          </a:prstGeom>
          <a:noFill/>
        </p:spPr>
        <p:txBody>
          <a:bodyPr wrap="square" rtlCol="0" anchor="ctr">
            <a:spAutoFit/>
          </a:bodyPr>
          <a:lstStyle>
            <a:defPPr>
              <a:defRPr lang="en-US"/>
            </a:defPPr>
            <a:lvl1pPr algn="ctr">
              <a:defRPr sz="1000">
                <a:solidFill>
                  <a:schemeClr val="tx2"/>
                </a:solidFill>
              </a:defRPr>
            </a:lvl1pPr>
          </a:lstStyle>
          <a:p>
            <a:pPr algn="l"/>
            <a:r>
              <a:rPr lang="en-GB" sz="900" dirty="0">
                <a:solidFill>
                  <a:srgbClr val="747474"/>
                </a:solidFill>
              </a:rPr>
              <a:t>Have </a:t>
            </a:r>
            <a:r>
              <a:rPr lang="en-GB" sz="900" b="1" dirty="0">
                <a:solidFill>
                  <a:srgbClr val="747474"/>
                </a:solidFill>
              </a:rPr>
              <a:t>high </a:t>
            </a:r>
            <a:r>
              <a:rPr lang="en-GB" sz="900" dirty="0">
                <a:solidFill>
                  <a:srgbClr val="747474"/>
                </a:solidFill>
              </a:rPr>
              <a:t>levels of trust  (85% rated 6-7 on a 7-point scale)</a:t>
            </a:r>
            <a:endParaRPr lang="en-GB" sz="900" b="1" dirty="0">
              <a:solidFill>
                <a:srgbClr val="747474"/>
              </a:solidFill>
            </a:endParaRPr>
          </a:p>
          <a:p>
            <a:pPr algn="l"/>
            <a:endParaRPr lang="en-GB" sz="900" b="1" dirty="0">
              <a:solidFill>
                <a:srgbClr val="747474"/>
              </a:solidFill>
            </a:endParaRPr>
          </a:p>
        </p:txBody>
      </p:sp>
      <p:sp>
        <p:nvSpPr>
          <p:cNvPr id="56" name="TextBox 55"/>
          <p:cNvSpPr txBox="1"/>
          <p:nvPr/>
        </p:nvSpPr>
        <p:spPr>
          <a:xfrm>
            <a:off x="4549334" y="5525663"/>
            <a:ext cx="2073778" cy="507831"/>
          </a:xfrm>
          <a:prstGeom prst="rect">
            <a:avLst/>
          </a:prstGeom>
          <a:noFill/>
        </p:spPr>
        <p:txBody>
          <a:bodyPr wrap="square" rtlCol="0" anchor="ctr">
            <a:spAutoFit/>
          </a:bodyPr>
          <a:lstStyle>
            <a:defPPr>
              <a:defRPr lang="en-US"/>
            </a:defPPr>
            <a:lvl1pPr algn="ctr">
              <a:defRPr sz="1000">
                <a:solidFill>
                  <a:schemeClr val="tx2"/>
                </a:solidFill>
              </a:defRPr>
            </a:lvl1pPr>
          </a:lstStyle>
          <a:p>
            <a:pPr algn="l"/>
            <a:r>
              <a:rPr lang="en-GB" sz="900" dirty="0">
                <a:solidFill>
                  <a:srgbClr val="747474"/>
                </a:solidFill>
              </a:rPr>
              <a:t>Have </a:t>
            </a:r>
            <a:r>
              <a:rPr lang="en-GB" sz="900" b="1" dirty="0">
                <a:solidFill>
                  <a:srgbClr val="747474"/>
                </a:solidFill>
              </a:rPr>
              <a:t>medium</a:t>
            </a:r>
            <a:r>
              <a:rPr lang="en-GB" sz="900" dirty="0">
                <a:solidFill>
                  <a:srgbClr val="747474"/>
                </a:solidFill>
              </a:rPr>
              <a:t> to </a:t>
            </a:r>
            <a:r>
              <a:rPr lang="en-GB" sz="900" b="1" dirty="0">
                <a:solidFill>
                  <a:srgbClr val="747474"/>
                </a:solidFill>
              </a:rPr>
              <a:t>high</a:t>
            </a:r>
            <a:r>
              <a:rPr lang="en-GB" sz="900" dirty="0">
                <a:solidFill>
                  <a:srgbClr val="747474"/>
                </a:solidFill>
              </a:rPr>
              <a:t> levels of trust (91% rated 3-7 on a 7-point scale)</a:t>
            </a:r>
            <a:endParaRPr lang="en-GB" sz="900" b="1" dirty="0">
              <a:solidFill>
                <a:srgbClr val="747474"/>
              </a:solidFill>
            </a:endParaRPr>
          </a:p>
          <a:p>
            <a:pPr algn="l"/>
            <a:endParaRPr lang="en-GB" sz="900" b="1" dirty="0">
              <a:solidFill>
                <a:srgbClr val="747474"/>
              </a:solidFill>
            </a:endParaRPr>
          </a:p>
        </p:txBody>
      </p:sp>
      <p:pic>
        <p:nvPicPr>
          <p:cNvPr id="44" name="Picture 43">
            <a:extLst>
              <a:ext uri="{FF2B5EF4-FFF2-40B4-BE49-F238E27FC236}">
                <a16:creationId xmlns:a16="http://schemas.microsoft.com/office/drawing/2014/main" id="{999D64D4-BB1F-AC4D-9328-122A4E7C94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2954" y="4254785"/>
            <a:ext cx="380087" cy="380087"/>
          </a:xfrm>
          <a:prstGeom prst="rect">
            <a:avLst/>
          </a:prstGeom>
        </p:spPr>
      </p:pic>
      <p:pic>
        <p:nvPicPr>
          <p:cNvPr id="57" name="Picture 56">
            <a:extLst>
              <a:ext uri="{FF2B5EF4-FFF2-40B4-BE49-F238E27FC236}">
                <a16:creationId xmlns:a16="http://schemas.microsoft.com/office/drawing/2014/main" id="{B4F1E262-D722-784F-9F16-7112EA7D89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2954" y="3671263"/>
            <a:ext cx="348376" cy="348376"/>
          </a:xfrm>
          <a:prstGeom prst="rect">
            <a:avLst/>
          </a:prstGeom>
        </p:spPr>
      </p:pic>
      <p:pic>
        <p:nvPicPr>
          <p:cNvPr id="58" name="Picture 57">
            <a:extLst>
              <a:ext uri="{FF2B5EF4-FFF2-40B4-BE49-F238E27FC236}">
                <a16:creationId xmlns:a16="http://schemas.microsoft.com/office/drawing/2014/main" id="{151A3676-110D-B447-B065-03BE17F6EF6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7084" y="3116135"/>
            <a:ext cx="311827" cy="311827"/>
          </a:xfrm>
          <a:prstGeom prst="rect">
            <a:avLst/>
          </a:prstGeom>
        </p:spPr>
      </p:pic>
      <p:pic>
        <p:nvPicPr>
          <p:cNvPr id="59" name="Picture 58">
            <a:extLst>
              <a:ext uri="{FF2B5EF4-FFF2-40B4-BE49-F238E27FC236}">
                <a16:creationId xmlns:a16="http://schemas.microsoft.com/office/drawing/2014/main" id="{A6C5EA33-1F57-094D-8EE2-D6ADCBC48E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8603" y="4870018"/>
            <a:ext cx="368789" cy="368789"/>
          </a:xfrm>
          <a:prstGeom prst="rect">
            <a:avLst/>
          </a:prstGeom>
        </p:spPr>
      </p:pic>
      <p:pic>
        <p:nvPicPr>
          <p:cNvPr id="60" name="Picture 59">
            <a:extLst>
              <a:ext uri="{FF2B5EF4-FFF2-40B4-BE49-F238E27FC236}">
                <a16:creationId xmlns:a16="http://schemas.microsoft.com/office/drawing/2014/main" id="{1B53232F-2158-5C4E-8F01-16BA56292E3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8064" y="2556454"/>
            <a:ext cx="309866" cy="309866"/>
          </a:xfrm>
          <a:prstGeom prst="rect">
            <a:avLst/>
          </a:prstGeom>
        </p:spPr>
      </p:pic>
      <p:pic>
        <p:nvPicPr>
          <p:cNvPr id="61" name="Picture 60">
            <a:extLst>
              <a:ext uri="{FF2B5EF4-FFF2-40B4-BE49-F238E27FC236}">
                <a16:creationId xmlns:a16="http://schemas.microsoft.com/office/drawing/2014/main" id="{6162B2D6-38D4-B84A-840B-D6A90AC27F6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1123" y="5460685"/>
            <a:ext cx="403748" cy="403748"/>
          </a:xfrm>
          <a:prstGeom prst="rect">
            <a:avLst/>
          </a:prstGeom>
        </p:spPr>
      </p:pic>
      <p:sp>
        <p:nvSpPr>
          <p:cNvPr id="62" name="TextBox 61"/>
          <p:cNvSpPr txBox="1"/>
          <p:nvPr/>
        </p:nvSpPr>
        <p:spPr>
          <a:xfrm>
            <a:off x="6621721" y="2553863"/>
            <a:ext cx="2073778" cy="230832"/>
          </a:xfrm>
          <a:prstGeom prst="rect">
            <a:avLst/>
          </a:prstGeom>
          <a:noFill/>
        </p:spPr>
        <p:txBody>
          <a:bodyPr wrap="square" rtlCol="0" anchor="t">
            <a:spAutoFit/>
          </a:bodyPr>
          <a:lstStyle>
            <a:defPPr>
              <a:defRPr lang="en-US"/>
            </a:defPPr>
            <a:lvl1pPr algn="ctr">
              <a:defRPr sz="1000">
                <a:solidFill>
                  <a:schemeClr val="tx2"/>
                </a:solidFill>
              </a:defRPr>
            </a:lvl1pPr>
          </a:lstStyle>
          <a:p>
            <a:pPr algn="l"/>
            <a:r>
              <a:rPr lang="en-GB" sz="900" dirty="0">
                <a:solidFill>
                  <a:srgbClr val="747474"/>
                </a:solidFill>
              </a:rPr>
              <a:t>Be </a:t>
            </a:r>
            <a:r>
              <a:rPr lang="en-GB" sz="900" b="1" dirty="0">
                <a:solidFill>
                  <a:srgbClr val="747474"/>
                </a:solidFill>
              </a:rPr>
              <a:t>commuting</a:t>
            </a:r>
            <a:r>
              <a:rPr lang="en-GB" sz="900" dirty="0">
                <a:solidFill>
                  <a:srgbClr val="747474"/>
                </a:solidFill>
              </a:rPr>
              <a:t> (84%)</a:t>
            </a:r>
          </a:p>
        </p:txBody>
      </p:sp>
      <p:sp>
        <p:nvSpPr>
          <p:cNvPr id="63" name="TextBox 62"/>
          <p:cNvSpPr txBox="1"/>
          <p:nvPr/>
        </p:nvSpPr>
        <p:spPr>
          <a:xfrm>
            <a:off x="6621721" y="3018131"/>
            <a:ext cx="2073778" cy="646331"/>
          </a:xfrm>
          <a:prstGeom prst="rect">
            <a:avLst/>
          </a:prstGeom>
          <a:noFill/>
        </p:spPr>
        <p:txBody>
          <a:bodyPr wrap="square" rtlCol="0" anchor="ctr">
            <a:spAutoFit/>
          </a:bodyPr>
          <a:lstStyle>
            <a:defPPr>
              <a:defRPr lang="en-US"/>
            </a:defPPr>
            <a:lvl1pPr algn="ctr">
              <a:defRPr sz="1000">
                <a:solidFill>
                  <a:schemeClr val="tx2"/>
                </a:solidFill>
              </a:defRPr>
            </a:lvl1pPr>
          </a:lstStyle>
          <a:p>
            <a:pPr algn="l"/>
            <a:r>
              <a:rPr lang="en-GB" sz="900" dirty="0">
                <a:solidFill>
                  <a:srgbClr val="747474"/>
                </a:solidFill>
              </a:rPr>
              <a:t>Be travelling at </a:t>
            </a:r>
            <a:r>
              <a:rPr lang="en-GB" sz="900" b="1" dirty="0">
                <a:solidFill>
                  <a:srgbClr val="747474"/>
                </a:solidFill>
              </a:rPr>
              <a:t>peak times </a:t>
            </a:r>
            <a:r>
              <a:rPr lang="en-GB" sz="900" dirty="0">
                <a:solidFill>
                  <a:srgbClr val="747474"/>
                </a:solidFill>
              </a:rPr>
              <a:t>(68%), particularly on peak morning journeys (37%) more than those who are fairly satisfied</a:t>
            </a:r>
            <a:endParaRPr lang="en-GB" sz="900" b="1" dirty="0">
              <a:solidFill>
                <a:srgbClr val="747474"/>
              </a:solidFill>
            </a:endParaRPr>
          </a:p>
        </p:txBody>
      </p:sp>
      <p:sp>
        <p:nvSpPr>
          <p:cNvPr id="64" name="TextBox 63"/>
          <p:cNvSpPr txBox="1"/>
          <p:nvPr/>
        </p:nvSpPr>
        <p:spPr>
          <a:xfrm>
            <a:off x="6632066" y="3681027"/>
            <a:ext cx="2073778" cy="369332"/>
          </a:xfrm>
          <a:prstGeom prst="rect">
            <a:avLst/>
          </a:prstGeom>
          <a:noFill/>
        </p:spPr>
        <p:txBody>
          <a:bodyPr wrap="square" rtlCol="0" anchor="ctr">
            <a:spAutoFit/>
          </a:bodyPr>
          <a:lstStyle>
            <a:defPPr>
              <a:defRPr lang="en-US"/>
            </a:defPPr>
            <a:lvl1pPr algn="ctr">
              <a:defRPr sz="1000">
                <a:solidFill>
                  <a:schemeClr val="tx2"/>
                </a:solidFill>
              </a:defRPr>
            </a:lvl1pPr>
          </a:lstStyle>
          <a:p>
            <a:pPr algn="l"/>
            <a:r>
              <a:rPr lang="en-GB" sz="900" dirty="0">
                <a:solidFill>
                  <a:srgbClr val="747474"/>
                </a:solidFill>
              </a:rPr>
              <a:t>Travel the </a:t>
            </a:r>
            <a:r>
              <a:rPr lang="en-GB" sz="900" b="1" dirty="0">
                <a:solidFill>
                  <a:srgbClr val="747474"/>
                </a:solidFill>
              </a:rPr>
              <a:t>most frequently </a:t>
            </a:r>
            <a:r>
              <a:rPr lang="en-GB" sz="900" dirty="0">
                <a:solidFill>
                  <a:srgbClr val="747474"/>
                </a:solidFill>
              </a:rPr>
              <a:t>(83%) more than very/fairly satisfied</a:t>
            </a:r>
            <a:endParaRPr lang="en-GB" sz="900" b="1" dirty="0">
              <a:solidFill>
                <a:srgbClr val="747474"/>
              </a:solidFill>
            </a:endParaRPr>
          </a:p>
        </p:txBody>
      </p:sp>
      <p:sp>
        <p:nvSpPr>
          <p:cNvPr id="65" name="TextBox 64"/>
          <p:cNvSpPr txBox="1"/>
          <p:nvPr/>
        </p:nvSpPr>
        <p:spPr>
          <a:xfrm>
            <a:off x="6636314" y="4254785"/>
            <a:ext cx="2073778" cy="507831"/>
          </a:xfrm>
          <a:prstGeom prst="rect">
            <a:avLst/>
          </a:prstGeom>
          <a:noFill/>
        </p:spPr>
        <p:txBody>
          <a:bodyPr wrap="square" rtlCol="0" anchor="ctr">
            <a:spAutoFit/>
          </a:bodyPr>
          <a:lstStyle>
            <a:defPPr>
              <a:defRPr lang="en-US"/>
            </a:defPPr>
            <a:lvl1pPr algn="ctr">
              <a:defRPr sz="1000">
                <a:solidFill>
                  <a:schemeClr val="tx2"/>
                </a:solidFill>
              </a:defRPr>
            </a:lvl1pPr>
          </a:lstStyle>
          <a:p>
            <a:pPr algn="l"/>
            <a:r>
              <a:rPr lang="en-GB" sz="900" dirty="0">
                <a:solidFill>
                  <a:srgbClr val="747474"/>
                </a:solidFill>
              </a:rPr>
              <a:t>Have easy to moderate access to private transport (82%; 42% ‘easy’) less than fairly satisfied (46 ‘easy’)</a:t>
            </a:r>
            <a:endParaRPr lang="en-GB" sz="900" b="1" dirty="0">
              <a:solidFill>
                <a:srgbClr val="747474"/>
              </a:solidFill>
            </a:endParaRPr>
          </a:p>
        </p:txBody>
      </p:sp>
      <p:sp>
        <p:nvSpPr>
          <p:cNvPr id="66" name="TextBox 65"/>
          <p:cNvSpPr txBox="1"/>
          <p:nvPr/>
        </p:nvSpPr>
        <p:spPr>
          <a:xfrm>
            <a:off x="6632225" y="4800768"/>
            <a:ext cx="2073778" cy="369332"/>
          </a:xfrm>
          <a:prstGeom prst="rect">
            <a:avLst/>
          </a:prstGeom>
          <a:noFill/>
        </p:spPr>
        <p:txBody>
          <a:bodyPr wrap="square" rtlCol="0" anchor="ctr">
            <a:spAutoFit/>
          </a:bodyPr>
          <a:lstStyle>
            <a:defPPr>
              <a:defRPr lang="en-US"/>
            </a:defPPr>
            <a:lvl1pPr algn="ctr">
              <a:defRPr sz="1000">
                <a:solidFill>
                  <a:schemeClr val="tx2"/>
                </a:solidFill>
              </a:defRPr>
            </a:lvl1pPr>
          </a:lstStyle>
          <a:p>
            <a:pPr algn="l"/>
            <a:r>
              <a:rPr lang="en-GB" sz="900" dirty="0">
                <a:solidFill>
                  <a:srgbClr val="747474"/>
                </a:solidFill>
              </a:rPr>
              <a:t>Be between </a:t>
            </a:r>
            <a:r>
              <a:rPr lang="en-GB" sz="900" b="1" dirty="0">
                <a:solidFill>
                  <a:srgbClr val="747474"/>
                </a:solidFill>
              </a:rPr>
              <a:t>22-34</a:t>
            </a:r>
            <a:r>
              <a:rPr lang="en-GB" sz="900" dirty="0">
                <a:solidFill>
                  <a:srgbClr val="747474"/>
                </a:solidFill>
              </a:rPr>
              <a:t> (47%) and primarily </a:t>
            </a:r>
            <a:r>
              <a:rPr lang="en-GB" sz="900" b="1" dirty="0">
                <a:solidFill>
                  <a:srgbClr val="747474"/>
                </a:solidFill>
              </a:rPr>
              <a:t>male</a:t>
            </a:r>
            <a:r>
              <a:rPr lang="en-GB" sz="900" dirty="0">
                <a:solidFill>
                  <a:srgbClr val="747474"/>
                </a:solidFill>
              </a:rPr>
              <a:t> (71%)</a:t>
            </a:r>
            <a:endParaRPr lang="en-GB" sz="900" b="1" dirty="0">
              <a:solidFill>
                <a:srgbClr val="747474"/>
              </a:solidFill>
            </a:endParaRPr>
          </a:p>
        </p:txBody>
      </p:sp>
      <p:sp>
        <p:nvSpPr>
          <p:cNvPr id="67" name="TextBox 66"/>
          <p:cNvSpPr txBox="1"/>
          <p:nvPr/>
        </p:nvSpPr>
        <p:spPr>
          <a:xfrm>
            <a:off x="6650850" y="5525663"/>
            <a:ext cx="2073778" cy="369332"/>
          </a:xfrm>
          <a:prstGeom prst="rect">
            <a:avLst/>
          </a:prstGeom>
          <a:noFill/>
        </p:spPr>
        <p:txBody>
          <a:bodyPr wrap="square" rtlCol="0" anchor="ctr">
            <a:spAutoFit/>
          </a:bodyPr>
          <a:lstStyle>
            <a:defPPr>
              <a:defRPr lang="en-US"/>
            </a:defPPr>
            <a:lvl1pPr algn="ctr">
              <a:defRPr sz="1000">
                <a:solidFill>
                  <a:schemeClr val="tx2"/>
                </a:solidFill>
              </a:defRPr>
            </a:lvl1pPr>
          </a:lstStyle>
          <a:p>
            <a:pPr algn="l"/>
            <a:r>
              <a:rPr lang="en-GB" sz="900" dirty="0">
                <a:solidFill>
                  <a:srgbClr val="747474"/>
                </a:solidFill>
              </a:rPr>
              <a:t>Have </a:t>
            </a:r>
            <a:r>
              <a:rPr lang="en-GB" sz="900" b="1" dirty="0">
                <a:solidFill>
                  <a:srgbClr val="747474"/>
                </a:solidFill>
              </a:rPr>
              <a:t>low</a:t>
            </a:r>
            <a:r>
              <a:rPr lang="en-GB" sz="900" dirty="0">
                <a:solidFill>
                  <a:srgbClr val="747474"/>
                </a:solidFill>
              </a:rPr>
              <a:t> levels of trust (78% rated 3-5 on a 7-point scale)</a:t>
            </a:r>
            <a:endParaRPr lang="en-GB" sz="900" b="1" dirty="0">
              <a:solidFill>
                <a:srgbClr val="747474"/>
              </a:solidFill>
            </a:endParaRPr>
          </a:p>
        </p:txBody>
      </p:sp>
      <p:sp>
        <p:nvSpPr>
          <p:cNvPr id="68"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16</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3557353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p:cNvGraphicFramePr/>
          <p:nvPr>
            <p:extLst>
              <p:ext uri="{D42A27DB-BD31-4B8C-83A1-F6EECF244321}">
                <p14:modId xmlns:p14="http://schemas.microsoft.com/office/powerpoint/2010/main" val="2890044455"/>
              </p:ext>
            </p:extLst>
          </p:nvPr>
        </p:nvGraphicFramePr>
        <p:xfrm>
          <a:off x="514350" y="1989534"/>
          <a:ext cx="5779819" cy="3951301"/>
        </p:xfrm>
        <a:graphic>
          <a:graphicData uri="http://schemas.openxmlformats.org/drawingml/2006/chart">
            <c:chart xmlns:c="http://schemas.openxmlformats.org/drawingml/2006/chart" xmlns:r="http://schemas.openxmlformats.org/officeDocument/2006/relationships" r:id="rId2"/>
          </a:graphicData>
        </a:graphic>
      </p:graphicFrame>
      <p:sp>
        <p:nvSpPr>
          <p:cNvPr id="26626" name="Line 3"/>
          <p:cNvSpPr>
            <a:spLocks noChangeShapeType="1"/>
          </p:cNvSpPr>
          <p:nvPr/>
        </p:nvSpPr>
        <p:spPr bwMode="auto">
          <a:xfrm>
            <a:off x="0" y="6505551"/>
            <a:ext cx="9144000" cy="0"/>
          </a:xfrm>
          <a:prstGeom prst="line">
            <a:avLst/>
          </a:prstGeom>
          <a:noFill/>
          <a:ln w="6350">
            <a:noFill/>
            <a:round/>
            <a:headEnd/>
            <a:tailEnd/>
          </a:ln>
        </p:spPr>
        <p:txBody>
          <a:bodyPr wrap="none">
            <a:spAutoFit/>
          </a:bodyPr>
          <a:lstStyle/>
          <a:p>
            <a:pPr eaLnBrk="0" fontAlgn="base" hangingPunct="0">
              <a:spcBef>
                <a:spcPct val="0"/>
              </a:spcBef>
              <a:spcAft>
                <a:spcPct val="0"/>
              </a:spcAft>
            </a:pPr>
            <a:endParaRPr lang="en-GB" sz="1100" dirty="0">
              <a:solidFill>
                <a:srgbClr val="667366"/>
              </a:solidFill>
            </a:endParaRPr>
          </a:p>
        </p:txBody>
      </p:sp>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sp>
        <p:nvSpPr>
          <p:cNvPr id="26632" name="Rectangle 8"/>
          <p:cNvSpPr>
            <a:spLocks noChangeArrowheads="1"/>
          </p:cNvSpPr>
          <p:nvPr/>
        </p:nvSpPr>
        <p:spPr bwMode="auto">
          <a:xfrm>
            <a:off x="381000" y="188640"/>
            <a:ext cx="7429500" cy="476250"/>
          </a:xfrm>
          <a:prstGeom prst="rect">
            <a:avLst/>
          </a:prstGeom>
          <a:noFill/>
          <a:ln w="9525">
            <a:noFill/>
            <a:miter lim="800000"/>
            <a:headEnd/>
            <a:tailEnd/>
          </a:ln>
          <a:effectLst/>
        </p:spPr>
        <p:txBody>
          <a:bodyPr lIns="0" tIns="0" bIns="0"/>
          <a:lstStyle/>
          <a:p>
            <a:pPr eaLnBrk="0" fontAlgn="base" hangingPunct="0">
              <a:spcBef>
                <a:spcPct val="0"/>
              </a:spcBef>
              <a:spcAft>
                <a:spcPct val="0"/>
              </a:spcAft>
            </a:pPr>
            <a:endParaRPr lang="en-US" sz="2000" dirty="0">
              <a:solidFill>
                <a:srgbClr val="000000"/>
              </a:solidFill>
            </a:endParaRPr>
          </a:p>
        </p:txBody>
      </p:sp>
      <p:sp>
        <p:nvSpPr>
          <p:cNvPr id="40" name="Rectangle 13"/>
          <p:cNvSpPr>
            <a:spLocks noChangeArrowheads="1"/>
          </p:cNvSpPr>
          <p:nvPr/>
        </p:nvSpPr>
        <p:spPr bwMode="auto">
          <a:xfrm>
            <a:off x="1984075" y="5994941"/>
            <a:ext cx="5207300"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US" sz="800" dirty="0">
                <a:solidFill>
                  <a:srgbClr val="B9B8B8"/>
                </a:solidFill>
              </a:rPr>
              <a:t>Q. Overall, taking everything into account from the start to the end of this tram journey, how satisfied were you with your tram journey today?</a:t>
            </a:r>
          </a:p>
          <a:p>
            <a:pPr eaLnBrk="0" fontAlgn="base" hangingPunct="0">
              <a:spcBef>
                <a:spcPct val="0"/>
              </a:spcBef>
              <a:spcAft>
                <a:spcPct val="0"/>
              </a:spcAft>
            </a:pPr>
            <a:r>
              <a:rPr lang="en-US" sz="800" dirty="0">
                <a:solidFill>
                  <a:srgbClr val="B9B8B8"/>
                </a:solidFill>
              </a:rPr>
              <a:t>Base: All passengers – 479</a:t>
            </a:r>
          </a:p>
        </p:txBody>
      </p:sp>
      <p:sp>
        <p:nvSpPr>
          <p:cNvPr id="47" name="TextBox 46"/>
          <p:cNvSpPr txBox="1"/>
          <p:nvPr/>
        </p:nvSpPr>
        <p:spPr>
          <a:xfrm>
            <a:off x="6614888" y="2292306"/>
            <a:ext cx="432048" cy="2898229"/>
          </a:xfrm>
          <a:prstGeom prst="rect">
            <a:avLst/>
          </a:prstGeom>
          <a:noFill/>
        </p:spPr>
        <p:txBody>
          <a:bodyPr wrap="square" rtlCol="0">
            <a:spAutoFit/>
          </a:bodyPr>
          <a:lstStyle/>
          <a:p>
            <a:pPr algn="ctr">
              <a:spcBef>
                <a:spcPts val="350"/>
              </a:spcBef>
            </a:pPr>
            <a:r>
              <a:rPr lang="fr-FR" sz="1000" dirty="0">
                <a:solidFill>
                  <a:srgbClr val="000000"/>
                </a:solidFill>
              </a:rPr>
              <a:t>92</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r>
              <a:rPr lang="fr-FR" sz="1000" dirty="0">
                <a:solidFill>
                  <a:srgbClr val="000000"/>
                </a:solidFill>
              </a:rPr>
              <a:t>91</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93</a:t>
            </a:r>
          </a:p>
          <a:p>
            <a:pPr algn="ctr">
              <a:spcBef>
                <a:spcPts val="350"/>
              </a:spcBef>
            </a:pPr>
            <a:endParaRPr lang="fr-FR" sz="1000" dirty="0">
              <a:solidFill>
                <a:srgbClr val="000000"/>
              </a:solidFill>
            </a:endParaRPr>
          </a:p>
          <a:p>
            <a:pPr algn="ctr">
              <a:spcBef>
                <a:spcPts val="350"/>
              </a:spcBef>
            </a:pPr>
            <a:endParaRPr lang="fr-FR" dirty="0">
              <a:solidFill>
                <a:srgbClr val="000000"/>
              </a:solidFill>
            </a:endParaRPr>
          </a:p>
          <a:p>
            <a:pPr algn="ctr">
              <a:spcBef>
                <a:spcPts val="350"/>
              </a:spcBef>
            </a:pPr>
            <a:r>
              <a:rPr lang="fr-FR" sz="1000" dirty="0">
                <a:solidFill>
                  <a:srgbClr val="000000"/>
                </a:solidFill>
              </a:rPr>
              <a:t>92</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89</a:t>
            </a:r>
          </a:p>
          <a:p>
            <a:pPr algn="ctr">
              <a:spcBef>
                <a:spcPts val="350"/>
              </a:spcBef>
            </a:pPr>
            <a:endParaRPr lang="fr-FR" sz="700" dirty="0">
              <a:solidFill>
                <a:srgbClr val="000000"/>
              </a:solidFill>
            </a:endParaRPr>
          </a:p>
          <a:p>
            <a:pPr algn="ctr">
              <a:spcBef>
                <a:spcPts val="350"/>
              </a:spcBef>
            </a:pPr>
            <a:r>
              <a:rPr lang="fr-FR" sz="1000" dirty="0">
                <a:solidFill>
                  <a:srgbClr val="000000"/>
                </a:solidFill>
              </a:rPr>
              <a:t>100</a:t>
            </a:r>
          </a:p>
        </p:txBody>
      </p:sp>
      <p:sp>
        <p:nvSpPr>
          <p:cNvPr id="50" name="TextBox 49"/>
          <p:cNvSpPr txBox="1"/>
          <p:nvPr/>
        </p:nvSpPr>
        <p:spPr>
          <a:xfrm>
            <a:off x="8118179" y="2292306"/>
            <a:ext cx="432048" cy="2898229"/>
          </a:xfrm>
          <a:prstGeom prst="rect">
            <a:avLst/>
          </a:prstGeom>
          <a:noFill/>
        </p:spPr>
        <p:txBody>
          <a:bodyPr wrap="square" rtlCol="0">
            <a:spAutoFit/>
          </a:bodyPr>
          <a:lstStyle/>
          <a:p>
            <a:pPr algn="ctr">
              <a:spcBef>
                <a:spcPts val="350"/>
              </a:spcBef>
            </a:pPr>
            <a:r>
              <a:rPr lang="fr-FR" sz="1000" dirty="0">
                <a:solidFill>
                  <a:srgbClr val="000000"/>
                </a:solidFill>
              </a:rPr>
              <a:t>92</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r>
              <a:rPr lang="fr-FR" sz="1000" dirty="0">
                <a:solidFill>
                  <a:srgbClr val="000000"/>
                </a:solidFill>
              </a:rPr>
              <a:t>91</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92</a:t>
            </a:r>
          </a:p>
          <a:p>
            <a:pPr algn="ctr">
              <a:spcBef>
                <a:spcPts val="350"/>
              </a:spcBef>
            </a:pPr>
            <a:endParaRPr lang="fr-FR" sz="1000" dirty="0">
              <a:solidFill>
                <a:srgbClr val="000000"/>
              </a:solidFill>
            </a:endParaRPr>
          </a:p>
          <a:p>
            <a:pPr algn="ctr">
              <a:spcBef>
                <a:spcPts val="350"/>
              </a:spcBef>
            </a:pPr>
            <a:endParaRPr lang="fr-FR" dirty="0">
              <a:solidFill>
                <a:srgbClr val="000000"/>
              </a:solidFill>
            </a:endParaRPr>
          </a:p>
          <a:p>
            <a:pPr algn="ctr">
              <a:spcBef>
                <a:spcPts val="350"/>
              </a:spcBef>
            </a:pPr>
            <a:r>
              <a:rPr lang="fr-FR" sz="1000" dirty="0">
                <a:solidFill>
                  <a:srgbClr val="000000"/>
                </a:solidFill>
              </a:rPr>
              <a:t>90</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91</a:t>
            </a:r>
          </a:p>
          <a:p>
            <a:pPr algn="ctr">
              <a:spcBef>
                <a:spcPts val="350"/>
              </a:spcBef>
            </a:pPr>
            <a:endParaRPr lang="fr-FR" sz="700" dirty="0">
              <a:solidFill>
                <a:srgbClr val="000000"/>
              </a:solidFill>
            </a:endParaRPr>
          </a:p>
          <a:p>
            <a:pPr algn="ctr">
              <a:spcBef>
                <a:spcPts val="350"/>
              </a:spcBef>
            </a:pPr>
            <a:r>
              <a:rPr lang="fr-FR" sz="1000" dirty="0">
                <a:solidFill>
                  <a:srgbClr val="000000"/>
                </a:solidFill>
              </a:rPr>
              <a:t>99</a:t>
            </a:r>
            <a:endParaRPr lang="en-GB" sz="1000" dirty="0">
              <a:solidFill>
                <a:srgbClr val="000000"/>
              </a:solidFill>
            </a:endParaRPr>
          </a:p>
        </p:txBody>
      </p:sp>
      <p:sp>
        <p:nvSpPr>
          <p:cNvPr id="53" name="TextBox 52"/>
          <p:cNvSpPr txBox="1"/>
          <p:nvPr/>
        </p:nvSpPr>
        <p:spPr>
          <a:xfrm>
            <a:off x="7303562" y="4066712"/>
            <a:ext cx="432048" cy="1682512"/>
          </a:xfrm>
          <a:prstGeom prst="rect">
            <a:avLst/>
          </a:prstGeom>
          <a:noFill/>
        </p:spPr>
        <p:txBody>
          <a:bodyPr wrap="square" rtlCol="0">
            <a:spAutoFit/>
          </a:bodyPr>
          <a:lstStyle/>
          <a:p>
            <a:pPr algn="ctr">
              <a:spcBef>
                <a:spcPts val="350"/>
              </a:spcBef>
            </a:pPr>
            <a:endParaRPr sz="1000">
              <a:solidFill>
                <a:srgbClr val="2C2227"/>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p:txBody>
      </p:sp>
      <p:sp>
        <p:nvSpPr>
          <p:cNvPr id="54" name="TextBox 53"/>
          <p:cNvSpPr txBox="1"/>
          <p:nvPr/>
        </p:nvSpPr>
        <p:spPr>
          <a:xfrm>
            <a:off x="7612113" y="2292306"/>
            <a:ext cx="432048" cy="2898229"/>
          </a:xfrm>
          <a:prstGeom prst="rect">
            <a:avLst/>
          </a:prstGeom>
          <a:noFill/>
        </p:spPr>
        <p:txBody>
          <a:bodyPr wrap="square" rtlCol="0">
            <a:spAutoFit/>
          </a:bodyPr>
          <a:lstStyle/>
          <a:p>
            <a:pPr algn="ctr">
              <a:spcBef>
                <a:spcPts val="350"/>
              </a:spcBef>
            </a:pPr>
            <a:r>
              <a:rPr lang="fr-FR" sz="1000" dirty="0">
                <a:solidFill>
                  <a:srgbClr val="000000"/>
                </a:solidFill>
              </a:rPr>
              <a:t>90</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r>
              <a:rPr lang="fr-FR" sz="1000" dirty="0">
                <a:solidFill>
                  <a:srgbClr val="000000"/>
                </a:solidFill>
              </a:rPr>
              <a:t>87</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92</a:t>
            </a:r>
          </a:p>
          <a:p>
            <a:pPr algn="ctr">
              <a:spcBef>
                <a:spcPts val="350"/>
              </a:spcBef>
            </a:pPr>
            <a:endParaRPr lang="fr-FR" sz="1000" dirty="0">
              <a:solidFill>
                <a:srgbClr val="000000"/>
              </a:solidFill>
            </a:endParaRPr>
          </a:p>
          <a:p>
            <a:pPr algn="ctr">
              <a:spcBef>
                <a:spcPts val="350"/>
              </a:spcBef>
            </a:pPr>
            <a:endParaRPr lang="fr-FR" dirty="0">
              <a:solidFill>
                <a:srgbClr val="000000"/>
              </a:solidFill>
            </a:endParaRPr>
          </a:p>
          <a:p>
            <a:pPr algn="ctr">
              <a:spcBef>
                <a:spcPts val="350"/>
              </a:spcBef>
            </a:pPr>
            <a:r>
              <a:rPr lang="fr-FR" sz="1000" dirty="0">
                <a:solidFill>
                  <a:srgbClr val="000000"/>
                </a:solidFill>
              </a:rPr>
              <a:t>87</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91</a:t>
            </a:r>
          </a:p>
          <a:p>
            <a:pPr algn="ctr">
              <a:spcBef>
                <a:spcPts val="350"/>
              </a:spcBef>
            </a:pPr>
            <a:endParaRPr lang="fr-FR" sz="700" dirty="0">
              <a:solidFill>
                <a:srgbClr val="000000"/>
              </a:solidFill>
            </a:endParaRPr>
          </a:p>
          <a:p>
            <a:pPr algn="ctr">
              <a:spcBef>
                <a:spcPts val="350"/>
              </a:spcBef>
            </a:pPr>
            <a:r>
              <a:rPr lang="fr-FR" sz="1000" dirty="0">
                <a:solidFill>
                  <a:srgbClr val="000000"/>
                </a:solidFill>
              </a:rPr>
              <a:t>94</a:t>
            </a:r>
            <a:endParaRPr lang="en-GB" sz="1000" dirty="0">
              <a:solidFill>
                <a:srgbClr val="000000"/>
              </a:solidFill>
            </a:endParaRPr>
          </a:p>
        </p:txBody>
      </p:sp>
      <p:sp>
        <p:nvSpPr>
          <p:cNvPr id="56" name="TextBox 55"/>
          <p:cNvSpPr txBox="1"/>
          <p:nvPr/>
        </p:nvSpPr>
        <p:spPr>
          <a:xfrm>
            <a:off x="7112720" y="2292306"/>
            <a:ext cx="432048" cy="2898229"/>
          </a:xfrm>
          <a:prstGeom prst="rect">
            <a:avLst/>
          </a:prstGeom>
          <a:noFill/>
        </p:spPr>
        <p:txBody>
          <a:bodyPr wrap="square" rtlCol="0">
            <a:spAutoFit/>
          </a:bodyPr>
          <a:lstStyle/>
          <a:p>
            <a:pPr algn="ctr">
              <a:spcBef>
                <a:spcPts val="350"/>
              </a:spcBef>
            </a:pPr>
            <a:r>
              <a:rPr lang="fr-FR" sz="1000" dirty="0">
                <a:solidFill>
                  <a:srgbClr val="000000"/>
                </a:solidFill>
              </a:rPr>
              <a:t>81</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r>
              <a:rPr lang="fr-FR" sz="1000" dirty="0">
                <a:solidFill>
                  <a:srgbClr val="000000"/>
                </a:solidFill>
              </a:rPr>
              <a:t>78</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84</a:t>
            </a:r>
          </a:p>
          <a:p>
            <a:pPr algn="ctr">
              <a:spcBef>
                <a:spcPts val="350"/>
              </a:spcBef>
            </a:pPr>
            <a:endParaRPr lang="fr-FR" sz="1000" dirty="0">
              <a:solidFill>
                <a:srgbClr val="000000"/>
              </a:solidFill>
            </a:endParaRPr>
          </a:p>
          <a:p>
            <a:pPr algn="ctr">
              <a:spcBef>
                <a:spcPts val="350"/>
              </a:spcBef>
            </a:pPr>
            <a:endParaRPr lang="fr-FR" dirty="0">
              <a:solidFill>
                <a:srgbClr val="000000"/>
              </a:solidFill>
            </a:endParaRPr>
          </a:p>
          <a:p>
            <a:pPr algn="ctr">
              <a:spcBef>
                <a:spcPts val="350"/>
              </a:spcBef>
            </a:pPr>
            <a:r>
              <a:rPr lang="fr-FR" sz="1000" dirty="0">
                <a:solidFill>
                  <a:srgbClr val="000000"/>
                </a:solidFill>
              </a:rPr>
              <a:t>79</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76</a:t>
            </a:r>
          </a:p>
          <a:p>
            <a:pPr algn="ctr">
              <a:spcBef>
                <a:spcPts val="350"/>
              </a:spcBef>
            </a:pPr>
            <a:endParaRPr lang="fr-FR" sz="700" dirty="0">
              <a:solidFill>
                <a:srgbClr val="000000"/>
              </a:solidFill>
            </a:endParaRPr>
          </a:p>
          <a:p>
            <a:pPr algn="ctr">
              <a:spcBef>
                <a:spcPts val="350"/>
              </a:spcBef>
            </a:pPr>
            <a:r>
              <a:rPr lang="fr-FR" sz="1000" dirty="0">
                <a:solidFill>
                  <a:srgbClr val="000000"/>
                </a:solidFill>
              </a:rPr>
              <a:t>92</a:t>
            </a:r>
            <a:endParaRPr lang="en-GB" sz="1000" dirty="0">
              <a:solidFill>
                <a:srgbClr val="000000"/>
              </a:solidFill>
            </a:endParaRPr>
          </a:p>
        </p:txBody>
      </p:sp>
      <p:sp>
        <p:nvSpPr>
          <p:cNvPr id="2" name="Title 1"/>
          <p:cNvSpPr>
            <a:spLocks noGrp="1"/>
          </p:cNvSpPr>
          <p:nvPr>
            <p:ph type="title"/>
          </p:nvPr>
        </p:nvSpPr>
        <p:spPr/>
        <p:txBody>
          <a:bodyPr anchor="ctr">
            <a:noAutofit/>
          </a:bodyPr>
          <a:lstStyle/>
          <a:p>
            <a:r>
              <a:rPr lang="en-US" sz="2400" dirty="0"/>
              <a:t>Overall satisfaction (%) – by gender and age </a:t>
            </a:r>
          </a:p>
        </p:txBody>
      </p:sp>
      <p:pic>
        <p:nvPicPr>
          <p:cNvPr id="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 name="TextBox 80"/>
          <p:cNvSpPr txBox="1"/>
          <p:nvPr/>
        </p:nvSpPr>
        <p:spPr>
          <a:xfrm>
            <a:off x="6512433"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2016</a:t>
            </a:r>
          </a:p>
        </p:txBody>
      </p:sp>
      <p:sp>
        <p:nvSpPr>
          <p:cNvPr id="82" name="TextBox 81"/>
          <p:cNvSpPr txBox="1"/>
          <p:nvPr/>
        </p:nvSpPr>
        <p:spPr>
          <a:xfrm>
            <a:off x="8025535"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83" name="TextBox 82"/>
          <p:cNvSpPr txBox="1"/>
          <p:nvPr/>
        </p:nvSpPr>
        <p:spPr>
          <a:xfrm>
            <a:off x="7301263" y="1463753"/>
            <a:ext cx="432048" cy="1682512"/>
          </a:xfrm>
          <a:prstGeom prst="rect">
            <a:avLst/>
          </a:prstGeom>
          <a:noFill/>
        </p:spPr>
        <p:txBody>
          <a:bodyPr wrap="square" rtlCol="0">
            <a:spAutoFit/>
          </a:bodyPr>
          <a:lstStyle/>
          <a:p>
            <a:pPr algn="ctr">
              <a:spcBef>
                <a:spcPts val="350"/>
              </a:spcBef>
            </a:pPr>
            <a:endParaRPr sz="1000">
              <a:solidFill>
                <a:srgbClr val="2C2227"/>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p:txBody>
      </p:sp>
      <p:sp>
        <p:nvSpPr>
          <p:cNvPr id="86" name="TextBox 85"/>
          <p:cNvSpPr txBox="1"/>
          <p:nvPr/>
        </p:nvSpPr>
        <p:spPr>
          <a:xfrm>
            <a:off x="7521167"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2014</a:t>
            </a:r>
          </a:p>
        </p:txBody>
      </p:sp>
      <p:sp>
        <p:nvSpPr>
          <p:cNvPr id="88" name="TextBox 87"/>
          <p:cNvSpPr txBox="1"/>
          <p:nvPr/>
        </p:nvSpPr>
        <p:spPr>
          <a:xfrm>
            <a:off x="7016800"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89" name="TextBox 88"/>
          <p:cNvSpPr txBox="1"/>
          <p:nvPr/>
        </p:nvSpPr>
        <p:spPr>
          <a:xfrm>
            <a:off x="6008066" y="1577154"/>
            <a:ext cx="2641358" cy="246221"/>
          </a:xfrm>
          <a:prstGeom prst="rect">
            <a:avLst/>
          </a:prstGeom>
          <a:noFill/>
        </p:spPr>
        <p:txBody>
          <a:bodyPr wrap="square" rtlCol="0">
            <a:spAutoFit/>
          </a:bodyPr>
          <a:lstStyle/>
          <a:p>
            <a:pPr algn="ctr"/>
            <a:r>
              <a:rPr lang="en-GB" sz="1000" dirty="0">
                <a:solidFill>
                  <a:srgbClr val="000000"/>
                </a:solidFill>
              </a:rPr>
              <a:t>Total fairly/very satisfied </a:t>
            </a:r>
          </a:p>
        </p:txBody>
      </p:sp>
      <p:sp>
        <p:nvSpPr>
          <p:cNvPr id="97" name="TextBox 96"/>
          <p:cNvSpPr txBox="1"/>
          <p:nvPr/>
        </p:nvSpPr>
        <p:spPr>
          <a:xfrm>
            <a:off x="6008066"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2017</a:t>
            </a:r>
          </a:p>
        </p:txBody>
      </p:sp>
      <p:sp>
        <p:nvSpPr>
          <p:cNvPr id="33" name="TextBox 1"/>
          <p:cNvSpPr txBox="1"/>
          <p:nvPr/>
        </p:nvSpPr>
        <p:spPr>
          <a:xfrm>
            <a:off x="481360" y="2206741"/>
            <a:ext cx="880346"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GB" sz="900" b="1" dirty="0">
                <a:solidFill>
                  <a:srgbClr val="FF0000"/>
                </a:solidFill>
              </a:rPr>
              <a:t>All passengers</a:t>
            </a:r>
          </a:p>
        </p:txBody>
      </p:sp>
      <p:sp>
        <p:nvSpPr>
          <p:cNvPr id="49" name="TextBox 48"/>
          <p:cNvSpPr txBox="1"/>
          <p:nvPr/>
        </p:nvSpPr>
        <p:spPr>
          <a:xfrm>
            <a:off x="6103986" y="2292306"/>
            <a:ext cx="432048" cy="2913618"/>
          </a:xfrm>
          <a:prstGeom prst="rect">
            <a:avLst/>
          </a:prstGeom>
          <a:noFill/>
        </p:spPr>
        <p:txBody>
          <a:bodyPr wrap="square" rtlCol="0">
            <a:spAutoFit/>
          </a:bodyPr>
          <a:lstStyle/>
          <a:p>
            <a:pPr algn="ctr">
              <a:spcBef>
                <a:spcPts val="350"/>
              </a:spcBef>
            </a:pPr>
            <a:r>
              <a:rPr lang="fr-FR" sz="1000" dirty="0">
                <a:solidFill>
                  <a:srgbClr val="000000"/>
                </a:solidFill>
              </a:rPr>
              <a:t>90</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r>
              <a:rPr lang="fr-FR" sz="1000" dirty="0">
                <a:solidFill>
                  <a:srgbClr val="000000"/>
                </a:solidFill>
              </a:rPr>
              <a:t>86</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95</a:t>
            </a:r>
          </a:p>
          <a:p>
            <a:pPr algn="ctr">
              <a:spcBef>
                <a:spcPts val="350"/>
              </a:spcBef>
            </a:pPr>
            <a:endParaRPr lang="fr-FR" sz="1000" dirty="0">
              <a:solidFill>
                <a:srgbClr val="000000"/>
              </a:solidFill>
            </a:endParaRPr>
          </a:p>
          <a:p>
            <a:pPr algn="ctr">
              <a:spcBef>
                <a:spcPts val="350"/>
              </a:spcBef>
            </a:pPr>
            <a:endParaRPr lang="fr-FR" dirty="0">
              <a:solidFill>
                <a:srgbClr val="000000"/>
              </a:solidFill>
            </a:endParaRPr>
          </a:p>
          <a:p>
            <a:pPr algn="ctr">
              <a:spcBef>
                <a:spcPts val="350"/>
              </a:spcBef>
            </a:pPr>
            <a:r>
              <a:rPr lang="fr-FR" sz="1000" dirty="0">
                <a:solidFill>
                  <a:srgbClr val="000000"/>
                </a:solidFill>
              </a:rPr>
              <a:t>88</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90</a:t>
            </a:r>
          </a:p>
          <a:p>
            <a:pPr algn="ctr">
              <a:spcBef>
                <a:spcPts val="350"/>
              </a:spcBef>
            </a:pPr>
            <a:endParaRPr lang="fr-FR" sz="700" dirty="0">
              <a:solidFill>
                <a:srgbClr val="000000"/>
              </a:solidFill>
            </a:endParaRPr>
          </a:p>
          <a:p>
            <a:pPr algn="ctr">
              <a:spcBef>
                <a:spcPts val="350"/>
              </a:spcBef>
            </a:pPr>
            <a:r>
              <a:rPr lang="fr-FR" sz="1000" dirty="0">
                <a:solidFill>
                  <a:srgbClr val="000000"/>
                </a:solidFill>
              </a:rPr>
              <a:t>96</a:t>
            </a:r>
          </a:p>
        </p:txBody>
      </p:sp>
      <p:pic>
        <p:nvPicPr>
          <p:cNvPr id="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560376327"/>
          <p:cNvPicPr>
            <a:picLocks noChangeAspect="1"/>
          </p:cNvPicPr>
          <p:nvPr/>
        </p:nvPicPr>
        <p:blipFill>
          <a:blip r:embed="rId5"/>
          <a:stretch>
            <a:fillRect/>
          </a:stretch>
        </p:blipFill>
        <p:spPr>
          <a:xfrm>
            <a:off x="6462488" y="2334257"/>
            <a:ext cx="152400" cy="152400"/>
          </a:xfrm>
          <a:prstGeom prst="rect">
            <a:avLst/>
          </a:prstGeom>
        </p:spPr>
      </p:pic>
      <p:pic>
        <p:nvPicPr>
          <p:cNvPr id="28" name="Picture 560376327"/>
          <p:cNvPicPr>
            <a:picLocks noChangeAspect="1"/>
          </p:cNvPicPr>
          <p:nvPr/>
        </p:nvPicPr>
        <p:blipFill>
          <a:blip r:embed="rId5"/>
          <a:stretch>
            <a:fillRect/>
          </a:stretch>
        </p:blipFill>
        <p:spPr>
          <a:xfrm>
            <a:off x="6462488" y="4901618"/>
            <a:ext cx="152400" cy="152400"/>
          </a:xfrm>
          <a:prstGeom prst="rect">
            <a:avLst/>
          </a:prstGeom>
        </p:spPr>
      </p:pic>
      <p:pic>
        <p:nvPicPr>
          <p:cNvPr id="29" name="Picture 560376327"/>
          <p:cNvPicPr>
            <a:picLocks noChangeAspect="1"/>
          </p:cNvPicPr>
          <p:nvPr/>
        </p:nvPicPr>
        <p:blipFill>
          <a:blip r:embed="rId5"/>
          <a:stretch>
            <a:fillRect/>
          </a:stretch>
        </p:blipFill>
        <p:spPr>
          <a:xfrm>
            <a:off x="6462488" y="4522326"/>
            <a:ext cx="152400" cy="152400"/>
          </a:xfrm>
          <a:prstGeom prst="rect">
            <a:avLst/>
          </a:prstGeom>
        </p:spPr>
      </p:pic>
      <p:pic>
        <p:nvPicPr>
          <p:cNvPr id="31" name="Picture 560376327"/>
          <p:cNvPicPr>
            <a:picLocks noChangeAspect="1"/>
          </p:cNvPicPr>
          <p:nvPr/>
        </p:nvPicPr>
        <p:blipFill>
          <a:blip r:embed="rId5"/>
          <a:stretch>
            <a:fillRect/>
          </a:stretch>
        </p:blipFill>
        <p:spPr>
          <a:xfrm>
            <a:off x="6462488" y="4154026"/>
            <a:ext cx="152400" cy="152400"/>
          </a:xfrm>
          <a:prstGeom prst="rect">
            <a:avLst/>
          </a:prstGeom>
        </p:spPr>
      </p:pic>
      <p:pic>
        <p:nvPicPr>
          <p:cNvPr id="32" name="Picture 560376327"/>
          <p:cNvPicPr>
            <a:picLocks noChangeAspect="1"/>
          </p:cNvPicPr>
          <p:nvPr/>
        </p:nvPicPr>
        <p:blipFill>
          <a:blip r:embed="rId5"/>
          <a:stretch>
            <a:fillRect/>
          </a:stretch>
        </p:blipFill>
        <p:spPr>
          <a:xfrm>
            <a:off x="6462488" y="3417426"/>
            <a:ext cx="152400" cy="152400"/>
          </a:xfrm>
          <a:prstGeom prst="rect">
            <a:avLst/>
          </a:prstGeom>
        </p:spPr>
      </p:pic>
      <p:pic>
        <p:nvPicPr>
          <p:cNvPr id="34" name="Picture 560376327"/>
          <p:cNvPicPr>
            <a:picLocks noChangeAspect="1"/>
          </p:cNvPicPr>
          <p:nvPr/>
        </p:nvPicPr>
        <p:blipFill>
          <a:blip r:embed="rId5"/>
          <a:stretch>
            <a:fillRect/>
          </a:stretch>
        </p:blipFill>
        <p:spPr>
          <a:xfrm>
            <a:off x="6462488" y="3051015"/>
            <a:ext cx="152400" cy="152400"/>
          </a:xfrm>
          <a:prstGeom prst="rect">
            <a:avLst/>
          </a:prstGeom>
        </p:spPr>
      </p:pic>
      <p:sp>
        <p:nvSpPr>
          <p:cNvPr id="35"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17</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1621176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p:cNvGraphicFramePr/>
          <p:nvPr>
            <p:extLst>
              <p:ext uri="{D42A27DB-BD31-4B8C-83A1-F6EECF244321}">
                <p14:modId xmlns:p14="http://schemas.microsoft.com/office/powerpoint/2010/main" val="1604023530"/>
              </p:ext>
            </p:extLst>
          </p:nvPr>
        </p:nvGraphicFramePr>
        <p:xfrm>
          <a:off x="514350" y="1989534"/>
          <a:ext cx="5779819" cy="3951301"/>
        </p:xfrm>
        <a:graphic>
          <a:graphicData uri="http://schemas.openxmlformats.org/drawingml/2006/chart">
            <c:chart xmlns:c="http://schemas.openxmlformats.org/drawingml/2006/chart" xmlns:r="http://schemas.openxmlformats.org/officeDocument/2006/relationships" r:id="rId2"/>
          </a:graphicData>
        </a:graphic>
      </p:graphicFrame>
      <p:sp>
        <p:nvSpPr>
          <p:cNvPr id="26626" name="Line 3"/>
          <p:cNvSpPr>
            <a:spLocks noChangeShapeType="1"/>
          </p:cNvSpPr>
          <p:nvPr/>
        </p:nvSpPr>
        <p:spPr bwMode="auto">
          <a:xfrm>
            <a:off x="0" y="6505551"/>
            <a:ext cx="9144000" cy="0"/>
          </a:xfrm>
          <a:prstGeom prst="line">
            <a:avLst/>
          </a:prstGeom>
          <a:noFill/>
          <a:ln w="6350">
            <a:noFill/>
            <a:round/>
            <a:headEnd/>
            <a:tailEnd/>
          </a:ln>
        </p:spPr>
        <p:txBody>
          <a:bodyPr wrap="none">
            <a:spAutoFit/>
          </a:bodyPr>
          <a:lstStyle/>
          <a:p>
            <a:pPr eaLnBrk="0" fontAlgn="base" hangingPunct="0">
              <a:spcBef>
                <a:spcPct val="0"/>
              </a:spcBef>
              <a:spcAft>
                <a:spcPct val="0"/>
              </a:spcAft>
            </a:pPr>
            <a:endParaRPr lang="en-GB" sz="1100" dirty="0">
              <a:solidFill>
                <a:srgbClr val="667366"/>
              </a:solidFill>
            </a:endParaRPr>
          </a:p>
        </p:txBody>
      </p:sp>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sp>
        <p:nvSpPr>
          <p:cNvPr id="26632" name="Rectangle 8"/>
          <p:cNvSpPr>
            <a:spLocks noChangeArrowheads="1"/>
          </p:cNvSpPr>
          <p:nvPr/>
        </p:nvSpPr>
        <p:spPr bwMode="auto">
          <a:xfrm>
            <a:off x="381000" y="188640"/>
            <a:ext cx="7429500" cy="476250"/>
          </a:xfrm>
          <a:prstGeom prst="rect">
            <a:avLst/>
          </a:prstGeom>
          <a:noFill/>
          <a:ln w="9525">
            <a:noFill/>
            <a:miter lim="800000"/>
            <a:headEnd/>
            <a:tailEnd/>
          </a:ln>
          <a:effectLst/>
        </p:spPr>
        <p:txBody>
          <a:bodyPr lIns="0" tIns="0" bIns="0"/>
          <a:lstStyle/>
          <a:p>
            <a:pPr eaLnBrk="0" fontAlgn="base" hangingPunct="0">
              <a:spcBef>
                <a:spcPct val="0"/>
              </a:spcBef>
              <a:spcAft>
                <a:spcPct val="0"/>
              </a:spcAft>
            </a:pPr>
            <a:endParaRPr lang="en-US" sz="2000" dirty="0">
              <a:solidFill>
                <a:srgbClr val="000000"/>
              </a:solidFill>
            </a:endParaRPr>
          </a:p>
        </p:txBody>
      </p:sp>
      <p:sp>
        <p:nvSpPr>
          <p:cNvPr id="40" name="Rectangle 13"/>
          <p:cNvSpPr>
            <a:spLocks noChangeArrowheads="1"/>
          </p:cNvSpPr>
          <p:nvPr/>
        </p:nvSpPr>
        <p:spPr bwMode="auto">
          <a:xfrm>
            <a:off x="1984075" y="5994941"/>
            <a:ext cx="5207300"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US" sz="800" dirty="0">
                <a:solidFill>
                  <a:srgbClr val="B9B8B8"/>
                </a:solidFill>
              </a:rPr>
              <a:t>Q. Overall, taking everything into account from the start to the end of this tram journey, how satisfied were you with your tram journey today?</a:t>
            </a:r>
          </a:p>
          <a:p>
            <a:pPr eaLnBrk="0" fontAlgn="base" hangingPunct="0">
              <a:spcBef>
                <a:spcPct val="0"/>
              </a:spcBef>
              <a:spcAft>
                <a:spcPct val="0"/>
              </a:spcAft>
            </a:pPr>
            <a:r>
              <a:rPr lang="en-US" sz="800" dirty="0">
                <a:solidFill>
                  <a:srgbClr val="B9B8B8"/>
                </a:solidFill>
              </a:rPr>
              <a:t>Base: All passengers – 479</a:t>
            </a:r>
          </a:p>
        </p:txBody>
      </p:sp>
      <p:sp>
        <p:nvSpPr>
          <p:cNvPr id="47" name="TextBox 46"/>
          <p:cNvSpPr txBox="1"/>
          <p:nvPr/>
        </p:nvSpPr>
        <p:spPr>
          <a:xfrm>
            <a:off x="6614888" y="2292306"/>
            <a:ext cx="432048" cy="2898229"/>
          </a:xfrm>
          <a:prstGeom prst="rect">
            <a:avLst/>
          </a:prstGeom>
          <a:noFill/>
        </p:spPr>
        <p:txBody>
          <a:bodyPr wrap="square" rtlCol="0">
            <a:spAutoFit/>
          </a:bodyPr>
          <a:lstStyle/>
          <a:p>
            <a:pPr algn="ctr">
              <a:spcBef>
                <a:spcPts val="350"/>
              </a:spcBef>
            </a:pPr>
            <a:r>
              <a:rPr lang="fr-FR" sz="1000" dirty="0">
                <a:solidFill>
                  <a:srgbClr val="000000"/>
                </a:solidFill>
              </a:rPr>
              <a:t>92</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r>
              <a:rPr lang="fr-FR" sz="1000" dirty="0">
                <a:solidFill>
                  <a:srgbClr val="000000"/>
                </a:solidFill>
              </a:rPr>
              <a:t>92</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94</a:t>
            </a:r>
          </a:p>
          <a:p>
            <a:pPr algn="ctr">
              <a:spcBef>
                <a:spcPts val="350"/>
              </a:spcBef>
            </a:pPr>
            <a:endParaRPr lang="fr-FR" sz="1000" dirty="0">
              <a:solidFill>
                <a:srgbClr val="000000"/>
              </a:solidFill>
            </a:endParaRPr>
          </a:p>
          <a:p>
            <a:pPr algn="ctr">
              <a:spcBef>
                <a:spcPts val="350"/>
              </a:spcBef>
            </a:pPr>
            <a:endParaRPr lang="fr-FR" dirty="0">
              <a:solidFill>
                <a:srgbClr val="000000"/>
              </a:solidFill>
            </a:endParaRPr>
          </a:p>
          <a:p>
            <a:pPr algn="ctr">
              <a:spcBef>
                <a:spcPts val="350"/>
              </a:spcBef>
            </a:pPr>
            <a:r>
              <a:rPr lang="fr-FR" sz="1000" dirty="0">
                <a:solidFill>
                  <a:srgbClr val="000000"/>
                </a:solidFill>
              </a:rPr>
              <a:t>91</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94</a:t>
            </a:r>
          </a:p>
          <a:p>
            <a:pPr algn="ctr">
              <a:spcBef>
                <a:spcPts val="350"/>
              </a:spcBef>
            </a:pPr>
            <a:endParaRPr lang="fr-FR" sz="700" dirty="0">
              <a:solidFill>
                <a:srgbClr val="000000"/>
              </a:solidFill>
            </a:endParaRPr>
          </a:p>
          <a:p>
            <a:pPr algn="ctr">
              <a:spcBef>
                <a:spcPts val="350"/>
              </a:spcBef>
            </a:pPr>
            <a:endParaRPr lang="fr-FR" sz="1000" dirty="0">
              <a:solidFill>
                <a:srgbClr val="000000"/>
              </a:solidFill>
            </a:endParaRPr>
          </a:p>
        </p:txBody>
      </p:sp>
      <p:sp>
        <p:nvSpPr>
          <p:cNvPr id="50" name="TextBox 49"/>
          <p:cNvSpPr txBox="1"/>
          <p:nvPr/>
        </p:nvSpPr>
        <p:spPr>
          <a:xfrm>
            <a:off x="8118179" y="2292306"/>
            <a:ext cx="432048" cy="2898229"/>
          </a:xfrm>
          <a:prstGeom prst="rect">
            <a:avLst/>
          </a:prstGeom>
          <a:noFill/>
        </p:spPr>
        <p:txBody>
          <a:bodyPr wrap="square" rtlCol="0">
            <a:spAutoFit/>
          </a:bodyPr>
          <a:lstStyle/>
          <a:p>
            <a:pPr algn="ctr">
              <a:spcBef>
                <a:spcPts val="350"/>
              </a:spcBef>
            </a:pPr>
            <a:r>
              <a:rPr lang="fr-FR" sz="1000" dirty="0">
                <a:solidFill>
                  <a:srgbClr val="000000"/>
                </a:solidFill>
              </a:rPr>
              <a:t>92</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r>
              <a:rPr lang="fr-FR" sz="1000" dirty="0">
                <a:solidFill>
                  <a:srgbClr val="000000"/>
                </a:solidFill>
              </a:rPr>
              <a:t>90</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98</a:t>
            </a:r>
          </a:p>
          <a:p>
            <a:pPr algn="ctr">
              <a:spcBef>
                <a:spcPts val="350"/>
              </a:spcBef>
            </a:pPr>
            <a:endParaRPr lang="fr-FR" sz="1000" dirty="0">
              <a:solidFill>
                <a:srgbClr val="000000"/>
              </a:solidFill>
            </a:endParaRPr>
          </a:p>
          <a:p>
            <a:pPr algn="ctr">
              <a:spcBef>
                <a:spcPts val="350"/>
              </a:spcBef>
            </a:pPr>
            <a:endParaRPr lang="fr-FR" dirty="0">
              <a:solidFill>
                <a:srgbClr val="000000"/>
              </a:solidFill>
            </a:endParaRPr>
          </a:p>
          <a:p>
            <a:pPr algn="ctr">
              <a:spcBef>
                <a:spcPts val="350"/>
              </a:spcBef>
            </a:pPr>
            <a:r>
              <a:rPr lang="fr-FR" sz="1000" dirty="0">
                <a:solidFill>
                  <a:srgbClr val="000000"/>
                </a:solidFill>
              </a:rPr>
              <a:t>90</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95</a:t>
            </a:r>
          </a:p>
          <a:p>
            <a:pPr algn="ctr">
              <a:spcBef>
                <a:spcPts val="350"/>
              </a:spcBef>
            </a:pPr>
            <a:endParaRPr lang="fr-FR" sz="700" dirty="0">
              <a:solidFill>
                <a:srgbClr val="000000"/>
              </a:solidFill>
            </a:endParaRPr>
          </a:p>
          <a:p>
            <a:pPr algn="ctr">
              <a:spcBef>
                <a:spcPts val="350"/>
              </a:spcBef>
            </a:pPr>
            <a:endParaRPr lang="en-GB" sz="1000" dirty="0">
              <a:solidFill>
                <a:srgbClr val="000000"/>
              </a:solidFill>
            </a:endParaRPr>
          </a:p>
        </p:txBody>
      </p:sp>
      <p:sp>
        <p:nvSpPr>
          <p:cNvPr id="53" name="TextBox 52"/>
          <p:cNvSpPr txBox="1"/>
          <p:nvPr/>
        </p:nvSpPr>
        <p:spPr>
          <a:xfrm>
            <a:off x="7303562" y="4066712"/>
            <a:ext cx="432048" cy="1682512"/>
          </a:xfrm>
          <a:prstGeom prst="rect">
            <a:avLst/>
          </a:prstGeom>
          <a:noFill/>
        </p:spPr>
        <p:txBody>
          <a:bodyPr wrap="square" rtlCol="0">
            <a:spAutoFit/>
          </a:bodyPr>
          <a:lstStyle/>
          <a:p>
            <a:pPr algn="ctr">
              <a:spcBef>
                <a:spcPts val="350"/>
              </a:spcBef>
            </a:pPr>
            <a:endParaRPr sz="1000">
              <a:solidFill>
                <a:srgbClr val="2C2227"/>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p:txBody>
      </p:sp>
      <p:sp>
        <p:nvSpPr>
          <p:cNvPr id="54" name="TextBox 53"/>
          <p:cNvSpPr txBox="1"/>
          <p:nvPr/>
        </p:nvSpPr>
        <p:spPr>
          <a:xfrm>
            <a:off x="7612113" y="2292306"/>
            <a:ext cx="432048" cy="2898229"/>
          </a:xfrm>
          <a:prstGeom prst="rect">
            <a:avLst/>
          </a:prstGeom>
          <a:noFill/>
        </p:spPr>
        <p:txBody>
          <a:bodyPr wrap="square" rtlCol="0">
            <a:spAutoFit/>
          </a:bodyPr>
          <a:lstStyle/>
          <a:p>
            <a:pPr algn="ctr">
              <a:spcBef>
                <a:spcPts val="350"/>
              </a:spcBef>
            </a:pPr>
            <a:r>
              <a:rPr lang="fr-FR" sz="1000" dirty="0">
                <a:solidFill>
                  <a:srgbClr val="000000"/>
                </a:solidFill>
              </a:rPr>
              <a:t>90</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r>
              <a:rPr lang="fr-FR" sz="1000" dirty="0">
                <a:solidFill>
                  <a:srgbClr val="000000"/>
                </a:solidFill>
              </a:rPr>
              <a:t>87</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99</a:t>
            </a:r>
          </a:p>
          <a:p>
            <a:pPr algn="ctr">
              <a:spcBef>
                <a:spcPts val="350"/>
              </a:spcBef>
            </a:pPr>
            <a:endParaRPr lang="fr-FR" sz="1000" dirty="0">
              <a:solidFill>
                <a:srgbClr val="000000"/>
              </a:solidFill>
            </a:endParaRPr>
          </a:p>
          <a:p>
            <a:pPr algn="ctr">
              <a:spcBef>
                <a:spcPts val="350"/>
              </a:spcBef>
            </a:pPr>
            <a:endParaRPr lang="fr-FR" dirty="0">
              <a:solidFill>
                <a:srgbClr val="000000"/>
              </a:solidFill>
            </a:endParaRPr>
          </a:p>
          <a:p>
            <a:pPr algn="ctr">
              <a:spcBef>
                <a:spcPts val="350"/>
              </a:spcBef>
            </a:pPr>
            <a:r>
              <a:rPr lang="fr-FR" sz="1000" dirty="0">
                <a:solidFill>
                  <a:srgbClr val="000000"/>
                </a:solidFill>
              </a:rPr>
              <a:t>84</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98</a:t>
            </a:r>
          </a:p>
          <a:p>
            <a:pPr algn="ctr">
              <a:spcBef>
                <a:spcPts val="350"/>
              </a:spcBef>
            </a:pPr>
            <a:endParaRPr lang="fr-FR" sz="700" dirty="0">
              <a:solidFill>
                <a:srgbClr val="000000"/>
              </a:solidFill>
            </a:endParaRPr>
          </a:p>
          <a:p>
            <a:pPr algn="ctr">
              <a:spcBef>
                <a:spcPts val="350"/>
              </a:spcBef>
            </a:pPr>
            <a:endParaRPr lang="en-GB" sz="1000" dirty="0">
              <a:solidFill>
                <a:srgbClr val="000000"/>
              </a:solidFill>
            </a:endParaRPr>
          </a:p>
        </p:txBody>
      </p:sp>
      <p:sp>
        <p:nvSpPr>
          <p:cNvPr id="56" name="TextBox 55"/>
          <p:cNvSpPr txBox="1"/>
          <p:nvPr/>
        </p:nvSpPr>
        <p:spPr>
          <a:xfrm>
            <a:off x="7112720" y="2292306"/>
            <a:ext cx="432048" cy="2898229"/>
          </a:xfrm>
          <a:prstGeom prst="rect">
            <a:avLst/>
          </a:prstGeom>
          <a:noFill/>
        </p:spPr>
        <p:txBody>
          <a:bodyPr wrap="square" rtlCol="0">
            <a:spAutoFit/>
          </a:bodyPr>
          <a:lstStyle/>
          <a:p>
            <a:pPr algn="ctr">
              <a:spcBef>
                <a:spcPts val="350"/>
              </a:spcBef>
            </a:pPr>
            <a:r>
              <a:rPr lang="fr-FR" sz="1000" dirty="0">
                <a:solidFill>
                  <a:srgbClr val="000000"/>
                </a:solidFill>
              </a:rPr>
              <a:t>81</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r>
              <a:rPr lang="fr-FR" sz="1000" dirty="0">
                <a:solidFill>
                  <a:srgbClr val="000000"/>
                </a:solidFill>
              </a:rPr>
              <a:t>77</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92</a:t>
            </a:r>
          </a:p>
          <a:p>
            <a:pPr algn="ctr">
              <a:spcBef>
                <a:spcPts val="350"/>
              </a:spcBef>
            </a:pPr>
            <a:endParaRPr lang="fr-FR" sz="1000" dirty="0">
              <a:solidFill>
                <a:srgbClr val="000000"/>
              </a:solidFill>
            </a:endParaRPr>
          </a:p>
          <a:p>
            <a:pPr algn="ctr">
              <a:spcBef>
                <a:spcPts val="350"/>
              </a:spcBef>
            </a:pPr>
            <a:endParaRPr lang="fr-FR" dirty="0">
              <a:solidFill>
                <a:srgbClr val="000000"/>
              </a:solidFill>
            </a:endParaRPr>
          </a:p>
          <a:p>
            <a:pPr algn="ctr">
              <a:spcBef>
                <a:spcPts val="350"/>
              </a:spcBef>
            </a:pPr>
            <a:r>
              <a:rPr lang="fr-FR" sz="1000" dirty="0">
                <a:solidFill>
                  <a:srgbClr val="000000"/>
                </a:solidFill>
              </a:rPr>
              <a:t>77</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89</a:t>
            </a:r>
          </a:p>
          <a:p>
            <a:pPr algn="ctr">
              <a:spcBef>
                <a:spcPts val="350"/>
              </a:spcBef>
            </a:pPr>
            <a:endParaRPr lang="fr-FR" sz="700" dirty="0">
              <a:solidFill>
                <a:srgbClr val="000000"/>
              </a:solidFill>
            </a:endParaRPr>
          </a:p>
          <a:p>
            <a:pPr algn="ctr">
              <a:spcBef>
                <a:spcPts val="350"/>
              </a:spcBef>
            </a:pPr>
            <a:endParaRPr lang="en-GB" sz="1000" dirty="0">
              <a:solidFill>
                <a:srgbClr val="000000"/>
              </a:solidFill>
            </a:endParaRPr>
          </a:p>
        </p:txBody>
      </p:sp>
      <p:sp>
        <p:nvSpPr>
          <p:cNvPr id="2" name="Title 1"/>
          <p:cNvSpPr>
            <a:spLocks noGrp="1"/>
          </p:cNvSpPr>
          <p:nvPr>
            <p:ph type="title"/>
          </p:nvPr>
        </p:nvSpPr>
        <p:spPr/>
        <p:txBody>
          <a:bodyPr anchor="ctr">
            <a:noAutofit/>
          </a:bodyPr>
          <a:lstStyle/>
          <a:p>
            <a:r>
              <a:rPr lang="en-US" sz="2400" dirty="0"/>
              <a:t>Overall satisfaction (%) – by Passenger type</a:t>
            </a:r>
          </a:p>
        </p:txBody>
      </p:sp>
      <p:pic>
        <p:nvPicPr>
          <p:cNvPr id="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 name="TextBox 80"/>
          <p:cNvSpPr txBox="1"/>
          <p:nvPr/>
        </p:nvSpPr>
        <p:spPr>
          <a:xfrm>
            <a:off x="6512433"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2016</a:t>
            </a:r>
          </a:p>
        </p:txBody>
      </p:sp>
      <p:sp>
        <p:nvSpPr>
          <p:cNvPr id="82" name="TextBox 81"/>
          <p:cNvSpPr txBox="1"/>
          <p:nvPr/>
        </p:nvSpPr>
        <p:spPr>
          <a:xfrm>
            <a:off x="8025535"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83" name="TextBox 82"/>
          <p:cNvSpPr txBox="1"/>
          <p:nvPr/>
        </p:nvSpPr>
        <p:spPr>
          <a:xfrm>
            <a:off x="7301263" y="1463753"/>
            <a:ext cx="432048" cy="1682512"/>
          </a:xfrm>
          <a:prstGeom prst="rect">
            <a:avLst/>
          </a:prstGeom>
          <a:noFill/>
        </p:spPr>
        <p:txBody>
          <a:bodyPr wrap="square" rtlCol="0">
            <a:spAutoFit/>
          </a:bodyPr>
          <a:lstStyle/>
          <a:p>
            <a:pPr algn="ctr">
              <a:spcBef>
                <a:spcPts val="350"/>
              </a:spcBef>
            </a:pPr>
            <a:endParaRPr sz="1000">
              <a:solidFill>
                <a:srgbClr val="2C2227"/>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p:txBody>
      </p:sp>
      <p:sp>
        <p:nvSpPr>
          <p:cNvPr id="86" name="TextBox 85"/>
          <p:cNvSpPr txBox="1"/>
          <p:nvPr/>
        </p:nvSpPr>
        <p:spPr>
          <a:xfrm>
            <a:off x="7521167"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2014</a:t>
            </a:r>
          </a:p>
        </p:txBody>
      </p:sp>
      <p:sp>
        <p:nvSpPr>
          <p:cNvPr id="88" name="TextBox 87"/>
          <p:cNvSpPr txBox="1"/>
          <p:nvPr/>
        </p:nvSpPr>
        <p:spPr>
          <a:xfrm>
            <a:off x="7016800"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89" name="TextBox 88"/>
          <p:cNvSpPr txBox="1"/>
          <p:nvPr/>
        </p:nvSpPr>
        <p:spPr>
          <a:xfrm>
            <a:off x="6008066" y="1577154"/>
            <a:ext cx="2641358" cy="246221"/>
          </a:xfrm>
          <a:prstGeom prst="rect">
            <a:avLst/>
          </a:prstGeom>
          <a:noFill/>
        </p:spPr>
        <p:txBody>
          <a:bodyPr wrap="square" rtlCol="0">
            <a:spAutoFit/>
          </a:bodyPr>
          <a:lstStyle/>
          <a:p>
            <a:pPr algn="ctr"/>
            <a:r>
              <a:rPr lang="en-GB" sz="1000" dirty="0">
                <a:solidFill>
                  <a:srgbClr val="000000"/>
                </a:solidFill>
              </a:rPr>
              <a:t>Total fairly/very satisfied </a:t>
            </a:r>
          </a:p>
        </p:txBody>
      </p:sp>
      <p:sp>
        <p:nvSpPr>
          <p:cNvPr id="97" name="TextBox 96"/>
          <p:cNvSpPr txBox="1"/>
          <p:nvPr/>
        </p:nvSpPr>
        <p:spPr>
          <a:xfrm>
            <a:off x="6008066"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2017</a:t>
            </a:r>
          </a:p>
        </p:txBody>
      </p:sp>
      <p:sp>
        <p:nvSpPr>
          <p:cNvPr id="33" name="TextBox 1"/>
          <p:cNvSpPr txBox="1"/>
          <p:nvPr/>
        </p:nvSpPr>
        <p:spPr>
          <a:xfrm>
            <a:off x="481360" y="2206741"/>
            <a:ext cx="880346"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GB" sz="900" b="1" dirty="0">
                <a:solidFill>
                  <a:srgbClr val="FF0000"/>
                </a:solidFill>
              </a:rPr>
              <a:t>All passengers</a:t>
            </a:r>
          </a:p>
        </p:txBody>
      </p:sp>
      <p:sp>
        <p:nvSpPr>
          <p:cNvPr id="49" name="TextBox 48"/>
          <p:cNvSpPr txBox="1"/>
          <p:nvPr/>
        </p:nvSpPr>
        <p:spPr>
          <a:xfrm>
            <a:off x="6103986" y="2292306"/>
            <a:ext cx="432048" cy="2913618"/>
          </a:xfrm>
          <a:prstGeom prst="rect">
            <a:avLst/>
          </a:prstGeom>
          <a:noFill/>
        </p:spPr>
        <p:txBody>
          <a:bodyPr wrap="square" rtlCol="0">
            <a:spAutoFit/>
          </a:bodyPr>
          <a:lstStyle/>
          <a:p>
            <a:pPr algn="ctr">
              <a:spcBef>
                <a:spcPts val="350"/>
              </a:spcBef>
            </a:pPr>
            <a:r>
              <a:rPr lang="fr-FR" sz="1000" dirty="0">
                <a:solidFill>
                  <a:srgbClr val="000000"/>
                </a:solidFill>
              </a:rPr>
              <a:t>90</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r>
              <a:rPr lang="fr-FR" sz="1000" dirty="0">
                <a:solidFill>
                  <a:srgbClr val="000000"/>
                </a:solidFill>
              </a:rPr>
              <a:t>90</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95</a:t>
            </a:r>
          </a:p>
          <a:p>
            <a:pPr algn="ctr">
              <a:spcBef>
                <a:spcPts val="350"/>
              </a:spcBef>
            </a:pPr>
            <a:endParaRPr lang="fr-FR" sz="1000" dirty="0">
              <a:solidFill>
                <a:srgbClr val="000000"/>
              </a:solidFill>
            </a:endParaRPr>
          </a:p>
          <a:p>
            <a:pPr algn="ctr">
              <a:spcBef>
                <a:spcPts val="350"/>
              </a:spcBef>
            </a:pPr>
            <a:endParaRPr lang="fr-FR" dirty="0">
              <a:solidFill>
                <a:srgbClr val="000000"/>
              </a:solidFill>
            </a:endParaRPr>
          </a:p>
          <a:p>
            <a:pPr algn="ctr">
              <a:spcBef>
                <a:spcPts val="350"/>
              </a:spcBef>
            </a:pPr>
            <a:r>
              <a:rPr lang="fr-FR" sz="1000" dirty="0">
                <a:solidFill>
                  <a:srgbClr val="000000"/>
                </a:solidFill>
              </a:rPr>
              <a:t>88</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95</a:t>
            </a:r>
          </a:p>
          <a:p>
            <a:pPr algn="ctr">
              <a:spcBef>
                <a:spcPts val="350"/>
              </a:spcBef>
            </a:pPr>
            <a:endParaRPr lang="fr-FR" sz="700" dirty="0">
              <a:solidFill>
                <a:srgbClr val="000000"/>
              </a:solidFill>
            </a:endParaRPr>
          </a:p>
          <a:p>
            <a:pPr algn="ctr">
              <a:spcBef>
                <a:spcPts val="350"/>
              </a:spcBef>
            </a:pPr>
            <a:endParaRPr lang="fr-FR" sz="1000" dirty="0">
              <a:solidFill>
                <a:srgbClr val="000000"/>
              </a:solidFill>
            </a:endParaRPr>
          </a:p>
        </p:txBody>
      </p:sp>
      <p:pic>
        <p:nvPicPr>
          <p:cNvPr id="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560376327"/>
          <p:cNvPicPr>
            <a:picLocks noChangeAspect="1"/>
          </p:cNvPicPr>
          <p:nvPr/>
        </p:nvPicPr>
        <p:blipFill>
          <a:blip r:embed="rId5"/>
          <a:stretch>
            <a:fillRect/>
          </a:stretch>
        </p:blipFill>
        <p:spPr>
          <a:xfrm>
            <a:off x="6487789" y="4182441"/>
            <a:ext cx="152400" cy="152400"/>
          </a:xfrm>
          <a:prstGeom prst="rect">
            <a:avLst/>
          </a:prstGeom>
        </p:spPr>
      </p:pic>
      <p:pic>
        <p:nvPicPr>
          <p:cNvPr id="28" name="Picture 560376327"/>
          <p:cNvPicPr>
            <a:picLocks noChangeAspect="1"/>
          </p:cNvPicPr>
          <p:nvPr/>
        </p:nvPicPr>
        <p:blipFill>
          <a:blip r:embed="rId5"/>
          <a:stretch>
            <a:fillRect/>
          </a:stretch>
        </p:blipFill>
        <p:spPr>
          <a:xfrm>
            <a:off x="6487789" y="4539749"/>
            <a:ext cx="152400" cy="152400"/>
          </a:xfrm>
          <a:prstGeom prst="rect">
            <a:avLst/>
          </a:prstGeom>
        </p:spPr>
      </p:pic>
      <p:pic>
        <p:nvPicPr>
          <p:cNvPr id="29" name="Picture 560376327"/>
          <p:cNvPicPr>
            <a:picLocks noChangeAspect="1"/>
          </p:cNvPicPr>
          <p:nvPr/>
        </p:nvPicPr>
        <p:blipFill>
          <a:blip r:embed="rId5"/>
          <a:stretch>
            <a:fillRect/>
          </a:stretch>
        </p:blipFill>
        <p:spPr>
          <a:xfrm>
            <a:off x="6487789" y="3447549"/>
            <a:ext cx="152400" cy="152400"/>
          </a:xfrm>
          <a:prstGeom prst="rect">
            <a:avLst/>
          </a:prstGeom>
        </p:spPr>
      </p:pic>
      <p:pic>
        <p:nvPicPr>
          <p:cNvPr id="31" name="Picture 560376327"/>
          <p:cNvPicPr>
            <a:picLocks noChangeAspect="1"/>
          </p:cNvPicPr>
          <p:nvPr/>
        </p:nvPicPr>
        <p:blipFill>
          <a:blip r:embed="rId5"/>
          <a:stretch>
            <a:fillRect/>
          </a:stretch>
        </p:blipFill>
        <p:spPr>
          <a:xfrm>
            <a:off x="6487789" y="3066549"/>
            <a:ext cx="152400" cy="152400"/>
          </a:xfrm>
          <a:prstGeom prst="rect">
            <a:avLst/>
          </a:prstGeom>
        </p:spPr>
      </p:pic>
      <p:pic>
        <p:nvPicPr>
          <p:cNvPr id="32" name="Picture 560376327"/>
          <p:cNvPicPr>
            <a:picLocks noChangeAspect="1"/>
          </p:cNvPicPr>
          <p:nvPr/>
        </p:nvPicPr>
        <p:blipFill>
          <a:blip r:embed="rId5"/>
          <a:stretch>
            <a:fillRect/>
          </a:stretch>
        </p:blipFill>
        <p:spPr>
          <a:xfrm>
            <a:off x="6487789" y="2357238"/>
            <a:ext cx="152400" cy="152400"/>
          </a:xfrm>
          <a:prstGeom prst="rect">
            <a:avLst/>
          </a:prstGeom>
        </p:spPr>
      </p:pic>
      <p:sp>
        <p:nvSpPr>
          <p:cNvPr id="34"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18</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526286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p:cNvGraphicFramePr/>
          <p:nvPr>
            <p:extLst>
              <p:ext uri="{D42A27DB-BD31-4B8C-83A1-F6EECF244321}">
                <p14:modId xmlns:p14="http://schemas.microsoft.com/office/powerpoint/2010/main" val="1771643439"/>
              </p:ext>
            </p:extLst>
          </p:nvPr>
        </p:nvGraphicFramePr>
        <p:xfrm>
          <a:off x="514350" y="1989534"/>
          <a:ext cx="5779819" cy="3951301"/>
        </p:xfrm>
        <a:graphic>
          <a:graphicData uri="http://schemas.openxmlformats.org/drawingml/2006/chart">
            <c:chart xmlns:c="http://schemas.openxmlformats.org/drawingml/2006/chart" xmlns:r="http://schemas.openxmlformats.org/officeDocument/2006/relationships" r:id="rId2"/>
          </a:graphicData>
        </a:graphic>
      </p:graphicFrame>
      <p:sp>
        <p:nvSpPr>
          <p:cNvPr id="26626" name="Line 3"/>
          <p:cNvSpPr>
            <a:spLocks noChangeShapeType="1"/>
          </p:cNvSpPr>
          <p:nvPr/>
        </p:nvSpPr>
        <p:spPr bwMode="auto">
          <a:xfrm>
            <a:off x="0" y="6505551"/>
            <a:ext cx="9144000" cy="0"/>
          </a:xfrm>
          <a:prstGeom prst="line">
            <a:avLst/>
          </a:prstGeom>
          <a:noFill/>
          <a:ln w="6350">
            <a:noFill/>
            <a:round/>
            <a:headEnd/>
            <a:tailEnd/>
          </a:ln>
        </p:spPr>
        <p:txBody>
          <a:bodyPr wrap="none">
            <a:spAutoFit/>
          </a:bodyPr>
          <a:lstStyle/>
          <a:p>
            <a:pPr eaLnBrk="0" fontAlgn="base" hangingPunct="0">
              <a:spcBef>
                <a:spcPct val="0"/>
              </a:spcBef>
              <a:spcAft>
                <a:spcPct val="0"/>
              </a:spcAft>
            </a:pPr>
            <a:endParaRPr lang="en-GB" sz="1100" dirty="0">
              <a:solidFill>
                <a:srgbClr val="667366"/>
              </a:solidFill>
            </a:endParaRPr>
          </a:p>
        </p:txBody>
      </p:sp>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sp>
        <p:nvSpPr>
          <p:cNvPr id="26632" name="Rectangle 8"/>
          <p:cNvSpPr>
            <a:spLocks noChangeArrowheads="1"/>
          </p:cNvSpPr>
          <p:nvPr/>
        </p:nvSpPr>
        <p:spPr bwMode="auto">
          <a:xfrm>
            <a:off x="381000" y="188640"/>
            <a:ext cx="7429500" cy="476250"/>
          </a:xfrm>
          <a:prstGeom prst="rect">
            <a:avLst/>
          </a:prstGeom>
          <a:noFill/>
          <a:ln w="9525">
            <a:noFill/>
            <a:miter lim="800000"/>
            <a:headEnd/>
            <a:tailEnd/>
          </a:ln>
          <a:effectLst/>
        </p:spPr>
        <p:txBody>
          <a:bodyPr lIns="0" tIns="0" bIns="0"/>
          <a:lstStyle/>
          <a:p>
            <a:pPr eaLnBrk="0" fontAlgn="base" hangingPunct="0">
              <a:spcBef>
                <a:spcPct val="0"/>
              </a:spcBef>
              <a:spcAft>
                <a:spcPct val="0"/>
              </a:spcAft>
            </a:pPr>
            <a:endParaRPr lang="en-US" sz="2000" dirty="0">
              <a:solidFill>
                <a:srgbClr val="000000"/>
              </a:solidFill>
            </a:endParaRPr>
          </a:p>
        </p:txBody>
      </p:sp>
      <p:sp>
        <p:nvSpPr>
          <p:cNvPr id="40" name="Rectangle 13"/>
          <p:cNvSpPr>
            <a:spLocks noChangeArrowheads="1"/>
          </p:cNvSpPr>
          <p:nvPr/>
        </p:nvSpPr>
        <p:spPr bwMode="auto">
          <a:xfrm>
            <a:off x="1984075" y="5994941"/>
            <a:ext cx="5207300"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GB" sz="800" dirty="0">
                <a:solidFill>
                  <a:srgbClr val="B9B8B8"/>
                </a:solidFill>
              </a:rPr>
              <a:t>Q. How satisfied were you with the value for money of your journey?</a:t>
            </a:r>
          </a:p>
          <a:p>
            <a:pPr eaLnBrk="0" fontAlgn="base" hangingPunct="0">
              <a:spcBef>
                <a:spcPct val="0"/>
              </a:spcBef>
              <a:spcAft>
                <a:spcPct val="0"/>
              </a:spcAft>
            </a:pPr>
            <a:r>
              <a:rPr lang="en-GB" sz="800" dirty="0">
                <a:solidFill>
                  <a:srgbClr val="B9B8B8"/>
                </a:solidFill>
              </a:rPr>
              <a:t>Base: All fare-paying passengers – 360</a:t>
            </a:r>
          </a:p>
        </p:txBody>
      </p:sp>
      <p:sp>
        <p:nvSpPr>
          <p:cNvPr id="47" name="TextBox 46"/>
          <p:cNvSpPr txBox="1"/>
          <p:nvPr/>
        </p:nvSpPr>
        <p:spPr>
          <a:xfrm>
            <a:off x="6614888" y="2292306"/>
            <a:ext cx="432048" cy="2836674"/>
          </a:xfrm>
          <a:prstGeom prst="rect">
            <a:avLst/>
          </a:prstGeom>
          <a:noFill/>
        </p:spPr>
        <p:txBody>
          <a:bodyPr wrap="square" rtlCol="0">
            <a:spAutoFit/>
          </a:bodyPr>
          <a:lstStyle/>
          <a:p>
            <a:pPr algn="ctr">
              <a:spcBef>
                <a:spcPts val="350"/>
              </a:spcBef>
            </a:pPr>
            <a:r>
              <a:rPr lang="fr-FR" sz="1000" dirty="0">
                <a:solidFill>
                  <a:srgbClr val="000000"/>
                </a:solidFill>
              </a:rPr>
              <a:t>68</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r>
              <a:rPr lang="fr-FR" sz="1000" dirty="0">
                <a:solidFill>
                  <a:srgbClr val="000000"/>
                </a:solidFill>
              </a:rPr>
              <a:t>64</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69</a:t>
            </a:r>
          </a:p>
          <a:p>
            <a:pPr algn="ctr">
              <a:spcBef>
                <a:spcPts val="350"/>
              </a:spcBef>
            </a:pPr>
            <a:endParaRPr lang="fr-FR" sz="1000" dirty="0">
              <a:solidFill>
                <a:srgbClr val="000000"/>
              </a:solidFill>
            </a:endParaRPr>
          </a:p>
          <a:p>
            <a:pPr algn="ctr">
              <a:spcBef>
                <a:spcPts val="350"/>
              </a:spcBef>
            </a:pPr>
            <a:endParaRPr lang="fr-FR" dirty="0">
              <a:solidFill>
                <a:srgbClr val="000000"/>
              </a:solidFill>
            </a:endParaRPr>
          </a:p>
          <a:p>
            <a:pPr algn="ctr">
              <a:spcBef>
                <a:spcPts val="350"/>
              </a:spcBef>
            </a:pPr>
            <a:r>
              <a:rPr lang="fr-FR" sz="1000" dirty="0">
                <a:solidFill>
                  <a:srgbClr val="000000"/>
                </a:solidFill>
              </a:rPr>
              <a:t>66</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76</a:t>
            </a:r>
          </a:p>
          <a:p>
            <a:pPr algn="ctr">
              <a:spcBef>
                <a:spcPts val="350"/>
              </a:spcBef>
            </a:pPr>
            <a:endParaRPr lang="fr-FR" sz="700" dirty="0">
              <a:solidFill>
                <a:srgbClr val="000000"/>
              </a:solidFill>
            </a:endParaRPr>
          </a:p>
          <a:p>
            <a:pPr algn="ctr">
              <a:spcBef>
                <a:spcPts val="350"/>
              </a:spcBef>
            </a:pPr>
            <a:endParaRPr lang="fr-FR" sz="1000" dirty="0">
              <a:solidFill>
                <a:srgbClr val="000000"/>
              </a:solidFill>
            </a:endParaRPr>
          </a:p>
        </p:txBody>
      </p:sp>
      <p:sp>
        <p:nvSpPr>
          <p:cNvPr id="50" name="TextBox 49"/>
          <p:cNvSpPr txBox="1"/>
          <p:nvPr/>
        </p:nvSpPr>
        <p:spPr>
          <a:xfrm>
            <a:off x="8118179" y="2292306"/>
            <a:ext cx="432048" cy="2898229"/>
          </a:xfrm>
          <a:prstGeom prst="rect">
            <a:avLst/>
          </a:prstGeom>
          <a:noFill/>
        </p:spPr>
        <p:txBody>
          <a:bodyPr wrap="square" rtlCol="0">
            <a:spAutoFit/>
          </a:bodyPr>
          <a:lstStyle/>
          <a:p>
            <a:pPr algn="ctr">
              <a:spcBef>
                <a:spcPts val="350"/>
              </a:spcBef>
            </a:pPr>
            <a:r>
              <a:rPr lang="fr-FR" sz="1000" dirty="0">
                <a:solidFill>
                  <a:srgbClr val="000000"/>
                </a:solidFill>
              </a:rPr>
              <a:t>67</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r>
              <a:rPr lang="fr-FR" sz="1000" dirty="0">
                <a:solidFill>
                  <a:srgbClr val="000000"/>
                </a:solidFill>
              </a:rPr>
              <a:t>65</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65</a:t>
            </a:r>
          </a:p>
          <a:p>
            <a:pPr algn="ctr">
              <a:spcBef>
                <a:spcPts val="350"/>
              </a:spcBef>
            </a:pPr>
            <a:endParaRPr lang="fr-FR" sz="1000" dirty="0">
              <a:solidFill>
                <a:srgbClr val="000000"/>
              </a:solidFill>
            </a:endParaRPr>
          </a:p>
          <a:p>
            <a:pPr algn="ctr">
              <a:spcBef>
                <a:spcPts val="350"/>
              </a:spcBef>
            </a:pPr>
            <a:endParaRPr lang="fr-FR" dirty="0">
              <a:solidFill>
                <a:srgbClr val="000000"/>
              </a:solidFill>
            </a:endParaRPr>
          </a:p>
          <a:p>
            <a:pPr algn="ctr">
              <a:spcBef>
                <a:spcPts val="350"/>
              </a:spcBef>
            </a:pPr>
            <a:r>
              <a:rPr lang="fr-FR" sz="1000" dirty="0">
                <a:solidFill>
                  <a:srgbClr val="000000"/>
                </a:solidFill>
              </a:rPr>
              <a:t>65</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70</a:t>
            </a:r>
          </a:p>
          <a:p>
            <a:pPr algn="ctr">
              <a:spcBef>
                <a:spcPts val="350"/>
              </a:spcBef>
            </a:pPr>
            <a:endParaRPr lang="fr-FR" sz="700" dirty="0">
              <a:solidFill>
                <a:srgbClr val="000000"/>
              </a:solidFill>
            </a:endParaRPr>
          </a:p>
          <a:p>
            <a:pPr algn="ctr">
              <a:spcBef>
                <a:spcPts val="350"/>
              </a:spcBef>
            </a:pPr>
            <a:endParaRPr lang="en-GB" sz="1000" dirty="0">
              <a:solidFill>
                <a:srgbClr val="000000"/>
              </a:solidFill>
            </a:endParaRPr>
          </a:p>
        </p:txBody>
      </p:sp>
      <p:sp>
        <p:nvSpPr>
          <p:cNvPr id="53" name="TextBox 52"/>
          <p:cNvSpPr txBox="1"/>
          <p:nvPr/>
        </p:nvSpPr>
        <p:spPr>
          <a:xfrm>
            <a:off x="7303562" y="4066712"/>
            <a:ext cx="432048" cy="1682512"/>
          </a:xfrm>
          <a:prstGeom prst="rect">
            <a:avLst/>
          </a:prstGeom>
          <a:noFill/>
        </p:spPr>
        <p:txBody>
          <a:bodyPr wrap="square" rtlCol="0">
            <a:spAutoFit/>
          </a:bodyPr>
          <a:lstStyle/>
          <a:p>
            <a:pPr algn="ctr">
              <a:spcBef>
                <a:spcPts val="350"/>
              </a:spcBef>
            </a:pPr>
            <a:endParaRPr sz="1000">
              <a:solidFill>
                <a:srgbClr val="2C2227"/>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p:txBody>
      </p:sp>
      <p:sp>
        <p:nvSpPr>
          <p:cNvPr id="54" name="TextBox 53"/>
          <p:cNvSpPr txBox="1"/>
          <p:nvPr/>
        </p:nvSpPr>
        <p:spPr>
          <a:xfrm>
            <a:off x="7612113" y="2292306"/>
            <a:ext cx="432048" cy="2898229"/>
          </a:xfrm>
          <a:prstGeom prst="rect">
            <a:avLst/>
          </a:prstGeom>
          <a:noFill/>
        </p:spPr>
        <p:txBody>
          <a:bodyPr wrap="square" rtlCol="0">
            <a:spAutoFit/>
          </a:bodyPr>
          <a:lstStyle/>
          <a:p>
            <a:pPr algn="ctr">
              <a:spcBef>
                <a:spcPts val="350"/>
              </a:spcBef>
            </a:pPr>
            <a:r>
              <a:rPr lang="fr-FR" sz="1000" dirty="0">
                <a:solidFill>
                  <a:srgbClr val="000000"/>
                </a:solidFill>
              </a:rPr>
              <a:t>62</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r>
              <a:rPr lang="fr-FR" sz="1000" dirty="0">
                <a:solidFill>
                  <a:srgbClr val="000000"/>
                </a:solidFill>
              </a:rPr>
              <a:t>59</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69</a:t>
            </a:r>
          </a:p>
          <a:p>
            <a:pPr algn="ctr">
              <a:spcBef>
                <a:spcPts val="350"/>
              </a:spcBef>
            </a:pPr>
            <a:endParaRPr lang="fr-FR" sz="1000" dirty="0">
              <a:solidFill>
                <a:srgbClr val="000000"/>
              </a:solidFill>
            </a:endParaRPr>
          </a:p>
          <a:p>
            <a:pPr algn="ctr">
              <a:spcBef>
                <a:spcPts val="350"/>
              </a:spcBef>
            </a:pPr>
            <a:endParaRPr lang="fr-FR" dirty="0">
              <a:solidFill>
                <a:srgbClr val="000000"/>
              </a:solidFill>
            </a:endParaRPr>
          </a:p>
          <a:p>
            <a:pPr algn="ctr">
              <a:spcBef>
                <a:spcPts val="350"/>
              </a:spcBef>
            </a:pPr>
            <a:r>
              <a:rPr lang="fr-FR" sz="1000" dirty="0">
                <a:solidFill>
                  <a:srgbClr val="000000"/>
                </a:solidFill>
              </a:rPr>
              <a:t>58</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74</a:t>
            </a:r>
          </a:p>
          <a:p>
            <a:pPr algn="ctr">
              <a:spcBef>
                <a:spcPts val="350"/>
              </a:spcBef>
            </a:pPr>
            <a:endParaRPr lang="fr-FR" sz="700" dirty="0">
              <a:solidFill>
                <a:srgbClr val="000000"/>
              </a:solidFill>
            </a:endParaRPr>
          </a:p>
          <a:p>
            <a:pPr algn="ctr">
              <a:spcBef>
                <a:spcPts val="350"/>
              </a:spcBef>
            </a:pPr>
            <a:endParaRPr lang="en-GB" sz="1000" dirty="0">
              <a:solidFill>
                <a:srgbClr val="000000"/>
              </a:solidFill>
            </a:endParaRPr>
          </a:p>
        </p:txBody>
      </p:sp>
      <p:sp>
        <p:nvSpPr>
          <p:cNvPr id="56" name="TextBox 55"/>
          <p:cNvSpPr txBox="1"/>
          <p:nvPr/>
        </p:nvSpPr>
        <p:spPr>
          <a:xfrm>
            <a:off x="7112720" y="2292306"/>
            <a:ext cx="432048" cy="2898229"/>
          </a:xfrm>
          <a:prstGeom prst="rect">
            <a:avLst/>
          </a:prstGeom>
          <a:noFill/>
        </p:spPr>
        <p:txBody>
          <a:bodyPr wrap="square" rtlCol="0">
            <a:spAutoFit/>
          </a:bodyPr>
          <a:lstStyle/>
          <a:p>
            <a:pPr algn="ctr">
              <a:spcBef>
                <a:spcPts val="350"/>
              </a:spcBef>
            </a:pPr>
            <a:r>
              <a:rPr lang="fr-FR" sz="1000" dirty="0">
                <a:solidFill>
                  <a:srgbClr val="000000"/>
                </a:solidFill>
              </a:rPr>
              <a:t>62</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r>
              <a:rPr lang="fr-FR" sz="1000" dirty="0">
                <a:solidFill>
                  <a:srgbClr val="000000"/>
                </a:solidFill>
              </a:rPr>
              <a:t>56</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68</a:t>
            </a:r>
          </a:p>
          <a:p>
            <a:pPr algn="ctr">
              <a:spcBef>
                <a:spcPts val="350"/>
              </a:spcBef>
            </a:pPr>
            <a:endParaRPr lang="fr-FR" sz="1000" dirty="0">
              <a:solidFill>
                <a:srgbClr val="000000"/>
              </a:solidFill>
            </a:endParaRPr>
          </a:p>
          <a:p>
            <a:pPr algn="ctr">
              <a:spcBef>
                <a:spcPts val="350"/>
              </a:spcBef>
            </a:pPr>
            <a:endParaRPr lang="fr-FR" dirty="0">
              <a:solidFill>
                <a:srgbClr val="000000"/>
              </a:solidFill>
            </a:endParaRPr>
          </a:p>
          <a:p>
            <a:pPr algn="ctr">
              <a:spcBef>
                <a:spcPts val="350"/>
              </a:spcBef>
            </a:pPr>
            <a:r>
              <a:rPr lang="fr-FR" sz="1000" dirty="0">
                <a:solidFill>
                  <a:srgbClr val="000000"/>
                </a:solidFill>
              </a:rPr>
              <a:t>62</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56</a:t>
            </a:r>
          </a:p>
          <a:p>
            <a:pPr algn="ctr">
              <a:spcBef>
                <a:spcPts val="350"/>
              </a:spcBef>
            </a:pPr>
            <a:endParaRPr lang="fr-FR" sz="700" dirty="0">
              <a:solidFill>
                <a:srgbClr val="000000"/>
              </a:solidFill>
            </a:endParaRPr>
          </a:p>
          <a:p>
            <a:pPr algn="ctr">
              <a:spcBef>
                <a:spcPts val="350"/>
              </a:spcBef>
            </a:pPr>
            <a:endParaRPr lang="en-GB" sz="1000" dirty="0">
              <a:solidFill>
                <a:srgbClr val="000000"/>
              </a:solidFill>
            </a:endParaRPr>
          </a:p>
        </p:txBody>
      </p:sp>
      <p:sp>
        <p:nvSpPr>
          <p:cNvPr id="2" name="Title 1"/>
          <p:cNvSpPr>
            <a:spLocks noGrp="1"/>
          </p:cNvSpPr>
          <p:nvPr>
            <p:ph type="title"/>
          </p:nvPr>
        </p:nvSpPr>
        <p:spPr/>
        <p:txBody>
          <a:bodyPr anchor="ctr">
            <a:noAutofit/>
          </a:bodyPr>
          <a:lstStyle/>
          <a:p>
            <a:r>
              <a:rPr lang="en-US" sz="2400" dirty="0"/>
              <a:t>Value for money (%) – fare-payers only</a:t>
            </a:r>
          </a:p>
        </p:txBody>
      </p:sp>
      <p:pic>
        <p:nvPicPr>
          <p:cNvPr id="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 name="TextBox 80"/>
          <p:cNvSpPr txBox="1"/>
          <p:nvPr/>
        </p:nvSpPr>
        <p:spPr>
          <a:xfrm>
            <a:off x="6512433"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2016</a:t>
            </a:r>
          </a:p>
        </p:txBody>
      </p:sp>
      <p:sp>
        <p:nvSpPr>
          <p:cNvPr id="82" name="TextBox 81"/>
          <p:cNvSpPr txBox="1"/>
          <p:nvPr/>
        </p:nvSpPr>
        <p:spPr>
          <a:xfrm>
            <a:off x="8025535"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83" name="TextBox 82"/>
          <p:cNvSpPr txBox="1"/>
          <p:nvPr/>
        </p:nvSpPr>
        <p:spPr>
          <a:xfrm>
            <a:off x="7301263" y="1463753"/>
            <a:ext cx="432048" cy="1682512"/>
          </a:xfrm>
          <a:prstGeom prst="rect">
            <a:avLst/>
          </a:prstGeom>
          <a:noFill/>
        </p:spPr>
        <p:txBody>
          <a:bodyPr wrap="square" rtlCol="0">
            <a:spAutoFit/>
          </a:bodyPr>
          <a:lstStyle/>
          <a:p>
            <a:pPr algn="ctr">
              <a:spcBef>
                <a:spcPts val="350"/>
              </a:spcBef>
            </a:pPr>
            <a:endParaRPr sz="1000">
              <a:solidFill>
                <a:srgbClr val="2C2227"/>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p:txBody>
      </p:sp>
      <p:sp>
        <p:nvSpPr>
          <p:cNvPr id="86" name="TextBox 85"/>
          <p:cNvSpPr txBox="1"/>
          <p:nvPr/>
        </p:nvSpPr>
        <p:spPr>
          <a:xfrm>
            <a:off x="7521167"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2014</a:t>
            </a:r>
          </a:p>
        </p:txBody>
      </p:sp>
      <p:sp>
        <p:nvSpPr>
          <p:cNvPr id="88" name="TextBox 87"/>
          <p:cNvSpPr txBox="1"/>
          <p:nvPr/>
        </p:nvSpPr>
        <p:spPr>
          <a:xfrm>
            <a:off x="7016800"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89" name="TextBox 88"/>
          <p:cNvSpPr txBox="1"/>
          <p:nvPr/>
        </p:nvSpPr>
        <p:spPr>
          <a:xfrm>
            <a:off x="6008066" y="1577154"/>
            <a:ext cx="2641358" cy="246221"/>
          </a:xfrm>
          <a:prstGeom prst="rect">
            <a:avLst/>
          </a:prstGeom>
          <a:noFill/>
        </p:spPr>
        <p:txBody>
          <a:bodyPr wrap="square" rtlCol="0">
            <a:spAutoFit/>
          </a:bodyPr>
          <a:lstStyle/>
          <a:p>
            <a:pPr algn="ctr"/>
            <a:r>
              <a:rPr lang="en-GB" sz="1000" dirty="0">
                <a:solidFill>
                  <a:srgbClr val="000000"/>
                </a:solidFill>
              </a:rPr>
              <a:t>Total fairly/very satisfied </a:t>
            </a:r>
          </a:p>
        </p:txBody>
      </p:sp>
      <p:sp>
        <p:nvSpPr>
          <p:cNvPr id="97" name="TextBox 96"/>
          <p:cNvSpPr txBox="1"/>
          <p:nvPr/>
        </p:nvSpPr>
        <p:spPr>
          <a:xfrm>
            <a:off x="6008066"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2017</a:t>
            </a:r>
          </a:p>
        </p:txBody>
      </p:sp>
      <p:sp>
        <p:nvSpPr>
          <p:cNvPr id="33" name="TextBox 1"/>
          <p:cNvSpPr txBox="1"/>
          <p:nvPr/>
        </p:nvSpPr>
        <p:spPr>
          <a:xfrm>
            <a:off x="481360" y="2206741"/>
            <a:ext cx="880346"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GB" sz="900" b="1" dirty="0">
                <a:solidFill>
                  <a:srgbClr val="FF0000"/>
                </a:solidFill>
              </a:rPr>
              <a:t>All passengers</a:t>
            </a:r>
          </a:p>
        </p:txBody>
      </p:sp>
      <p:sp>
        <p:nvSpPr>
          <p:cNvPr id="49" name="TextBox 48"/>
          <p:cNvSpPr txBox="1"/>
          <p:nvPr/>
        </p:nvSpPr>
        <p:spPr>
          <a:xfrm>
            <a:off x="6103986" y="2292306"/>
            <a:ext cx="432048" cy="2913618"/>
          </a:xfrm>
          <a:prstGeom prst="rect">
            <a:avLst/>
          </a:prstGeom>
          <a:noFill/>
        </p:spPr>
        <p:txBody>
          <a:bodyPr wrap="square" rtlCol="0">
            <a:spAutoFit/>
          </a:bodyPr>
          <a:lstStyle/>
          <a:p>
            <a:pPr algn="ctr">
              <a:spcBef>
                <a:spcPts val="350"/>
              </a:spcBef>
            </a:pPr>
            <a:r>
              <a:rPr lang="fr-FR" sz="1000" dirty="0">
                <a:solidFill>
                  <a:srgbClr val="000000"/>
                </a:solidFill>
              </a:rPr>
              <a:t>68</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r>
              <a:rPr lang="fr-FR" sz="1000" dirty="0">
                <a:solidFill>
                  <a:srgbClr val="000000"/>
                </a:solidFill>
              </a:rPr>
              <a:t>62</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72</a:t>
            </a:r>
          </a:p>
          <a:p>
            <a:pPr algn="ctr">
              <a:spcBef>
                <a:spcPts val="350"/>
              </a:spcBef>
            </a:pPr>
            <a:endParaRPr lang="fr-FR" sz="1000" dirty="0">
              <a:solidFill>
                <a:srgbClr val="000000"/>
              </a:solidFill>
            </a:endParaRPr>
          </a:p>
          <a:p>
            <a:pPr algn="ctr">
              <a:spcBef>
                <a:spcPts val="350"/>
              </a:spcBef>
            </a:pPr>
            <a:endParaRPr lang="fr-FR" dirty="0">
              <a:solidFill>
                <a:srgbClr val="000000"/>
              </a:solidFill>
            </a:endParaRPr>
          </a:p>
          <a:p>
            <a:pPr algn="ctr">
              <a:spcBef>
                <a:spcPts val="350"/>
              </a:spcBef>
            </a:pPr>
            <a:r>
              <a:rPr lang="fr-FR" sz="1000" dirty="0">
                <a:solidFill>
                  <a:srgbClr val="000000"/>
                </a:solidFill>
              </a:rPr>
              <a:t>65</a:t>
            </a:r>
          </a:p>
          <a:p>
            <a:pPr algn="ctr">
              <a:spcBef>
                <a:spcPts val="350"/>
              </a:spcBef>
            </a:pPr>
            <a:endParaRPr lang="fr-FR" sz="800" dirty="0">
              <a:solidFill>
                <a:srgbClr val="000000"/>
              </a:solidFill>
            </a:endParaRPr>
          </a:p>
          <a:p>
            <a:pPr algn="ctr">
              <a:spcBef>
                <a:spcPts val="350"/>
              </a:spcBef>
            </a:pPr>
            <a:r>
              <a:rPr lang="fr-FR" sz="1000" dirty="0">
                <a:solidFill>
                  <a:srgbClr val="000000"/>
                </a:solidFill>
              </a:rPr>
              <a:t>80</a:t>
            </a:r>
          </a:p>
          <a:p>
            <a:pPr algn="ctr">
              <a:spcBef>
                <a:spcPts val="350"/>
              </a:spcBef>
            </a:pPr>
            <a:endParaRPr lang="fr-FR" sz="700" dirty="0">
              <a:solidFill>
                <a:srgbClr val="000000"/>
              </a:solidFill>
            </a:endParaRPr>
          </a:p>
          <a:p>
            <a:pPr algn="ctr">
              <a:spcBef>
                <a:spcPts val="350"/>
              </a:spcBef>
            </a:pPr>
            <a:endParaRPr lang="fr-FR" sz="1000" dirty="0">
              <a:solidFill>
                <a:srgbClr val="000000"/>
              </a:solidFill>
            </a:endParaRPr>
          </a:p>
        </p:txBody>
      </p:sp>
      <p:pic>
        <p:nvPicPr>
          <p:cNvPr id="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560376327"/>
          <p:cNvPicPr>
            <a:picLocks noChangeAspect="1"/>
          </p:cNvPicPr>
          <p:nvPr/>
        </p:nvPicPr>
        <p:blipFill>
          <a:blip r:embed="rId5"/>
          <a:stretch>
            <a:fillRect/>
          </a:stretch>
        </p:blipFill>
        <p:spPr>
          <a:xfrm>
            <a:off x="6487789" y="4182441"/>
            <a:ext cx="152400" cy="152400"/>
          </a:xfrm>
          <a:prstGeom prst="rect">
            <a:avLst/>
          </a:prstGeom>
        </p:spPr>
      </p:pic>
      <p:pic>
        <p:nvPicPr>
          <p:cNvPr id="28" name="Picture 560376327"/>
          <p:cNvPicPr>
            <a:picLocks noChangeAspect="1"/>
          </p:cNvPicPr>
          <p:nvPr/>
        </p:nvPicPr>
        <p:blipFill>
          <a:blip r:embed="rId5"/>
          <a:stretch>
            <a:fillRect/>
          </a:stretch>
        </p:blipFill>
        <p:spPr>
          <a:xfrm>
            <a:off x="6487789" y="4539749"/>
            <a:ext cx="152400" cy="152400"/>
          </a:xfrm>
          <a:prstGeom prst="rect">
            <a:avLst/>
          </a:prstGeom>
        </p:spPr>
      </p:pic>
      <p:pic>
        <p:nvPicPr>
          <p:cNvPr id="29" name="Picture 560376327"/>
          <p:cNvPicPr>
            <a:picLocks noChangeAspect="1"/>
          </p:cNvPicPr>
          <p:nvPr/>
        </p:nvPicPr>
        <p:blipFill>
          <a:blip r:embed="rId5"/>
          <a:stretch>
            <a:fillRect/>
          </a:stretch>
        </p:blipFill>
        <p:spPr>
          <a:xfrm>
            <a:off x="6487789" y="3447549"/>
            <a:ext cx="152400" cy="152400"/>
          </a:xfrm>
          <a:prstGeom prst="rect">
            <a:avLst/>
          </a:prstGeom>
        </p:spPr>
      </p:pic>
      <p:pic>
        <p:nvPicPr>
          <p:cNvPr id="31" name="Picture 560376327"/>
          <p:cNvPicPr>
            <a:picLocks noChangeAspect="1"/>
          </p:cNvPicPr>
          <p:nvPr/>
        </p:nvPicPr>
        <p:blipFill>
          <a:blip r:embed="rId5"/>
          <a:stretch>
            <a:fillRect/>
          </a:stretch>
        </p:blipFill>
        <p:spPr>
          <a:xfrm>
            <a:off x="6487789" y="3066549"/>
            <a:ext cx="152400" cy="152400"/>
          </a:xfrm>
          <a:prstGeom prst="rect">
            <a:avLst/>
          </a:prstGeom>
        </p:spPr>
      </p:pic>
      <p:pic>
        <p:nvPicPr>
          <p:cNvPr id="32" name="Picture 560376327"/>
          <p:cNvPicPr>
            <a:picLocks noChangeAspect="1"/>
          </p:cNvPicPr>
          <p:nvPr/>
        </p:nvPicPr>
        <p:blipFill>
          <a:blip r:embed="rId5"/>
          <a:stretch>
            <a:fillRect/>
          </a:stretch>
        </p:blipFill>
        <p:spPr>
          <a:xfrm>
            <a:off x="6487789" y="2357238"/>
            <a:ext cx="152400" cy="152400"/>
          </a:xfrm>
          <a:prstGeom prst="rect">
            <a:avLst/>
          </a:prstGeom>
        </p:spPr>
      </p:pic>
      <p:sp>
        <p:nvSpPr>
          <p:cNvPr id="34"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19</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964299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Contents</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8522" y="531567"/>
            <a:ext cx="1553853" cy="629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2</a:t>
            </a:fld>
            <a:endParaRPr lang="en-US" sz="1200" b="1" dirty="0">
              <a:solidFill>
                <a:srgbClr val="000000"/>
              </a:solidFill>
              <a:latin typeface="Calibri" pitchFamily="34" charset="0"/>
            </a:endParaRPr>
          </a:p>
        </p:txBody>
      </p:sp>
      <p:sp>
        <p:nvSpPr>
          <p:cNvPr id="8" name="TextBox 7"/>
          <p:cNvSpPr txBox="1"/>
          <p:nvPr/>
        </p:nvSpPr>
        <p:spPr>
          <a:xfrm>
            <a:off x="457200" y="1626224"/>
            <a:ext cx="8136904" cy="4764381"/>
          </a:xfrm>
          <a:prstGeom prst="rect">
            <a:avLst/>
          </a:prstGeom>
          <a:noFill/>
        </p:spPr>
        <p:txBody>
          <a:bodyPr wrap="square" rtlCol="0">
            <a:spAutoFit/>
          </a:bodyPr>
          <a:lstStyle/>
          <a:p>
            <a:pPr>
              <a:lnSpc>
                <a:spcPct val="80000"/>
              </a:lnSpc>
              <a:spcBef>
                <a:spcPts val="600"/>
              </a:spcBef>
              <a:spcAft>
                <a:spcPts val="600"/>
              </a:spcAft>
              <a:buClr>
                <a:srgbClr val="FF0000"/>
              </a:buClr>
              <a:buSzPct val="117000"/>
              <a:tabLst>
                <a:tab pos="6464300" algn="ctr"/>
              </a:tabLst>
            </a:pPr>
            <a:r>
              <a:rPr lang="en-GB" sz="1200" b="1" dirty="0">
                <a:solidFill>
                  <a:srgbClr val="C00000"/>
                </a:solidFill>
              </a:rPr>
              <a:t>Overview</a:t>
            </a:r>
          </a:p>
          <a:p>
            <a:pPr marL="285750" indent="-196850">
              <a:lnSpc>
                <a:spcPct val="80000"/>
              </a:lnSpc>
              <a:spcBef>
                <a:spcPts val="600"/>
              </a:spcBef>
              <a:spcAft>
                <a:spcPts val="600"/>
              </a:spcAft>
              <a:buClr>
                <a:srgbClr val="C00000"/>
              </a:buClr>
              <a:buSzPct val="117000"/>
              <a:buFont typeface="Arial" pitchFamily="34" charset="0"/>
              <a:buChar char="•"/>
              <a:tabLst>
                <a:tab pos="6464300" algn="ctr"/>
              </a:tabLst>
            </a:pPr>
            <a:r>
              <a:rPr lang="en-GB" sz="1200" dirty="0">
                <a:solidFill>
                  <a:srgbClr val="000000">
                    <a:lumMod val="65000"/>
                    <a:lumOff val="35000"/>
                  </a:srgbClr>
                </a:solidFill>
              </a:rPr>
              <a:t>Context to the survey	3</a:t>
            </a:r>
          </a:p>
          <a:p>
            <a:pPr marL="285750" indent="-196850">
              <a:lnSpc>
                <a:spcPct val="80000"/>
              </a:lnSpc>
              <a:spcBef>
                <a:spcPts val="600"/>
              </a:spcBef>
              <a:spcAft>
                <a:spcPts val="600"/>
              </a:spcAft>
              <a:buClr>
                <a:srgbClr val="C00000"/>
              </a:buClr>
              <a:buSzPct val="117000"/>
              <a:buFont typeface="Arial" pitchFamily="34" charset="0"/>
              <a:buChar char="•"/>
              <a:tabLst>
                <a:tab pos="6464300" algn="ctr"/>
              </a:tabLst>
            </a:pPr>
            <a:r>
              <a:rPr lang="en-GB" sz="1200" dirty="0">
                <a:solidFill>
                  <a:srgbClr val="000000">
                    <a:lumMod val="65000"/>
                    <a:lumOff val="35000"/>
                  </a:srgbClr>
                </a:solidFill>
              </a:rPr>
              <a:t>Summary of 2017 findings	6</a:t>
            </a:r>
          </a:p>
          <a:p>
            <a:pPr>
              <a:lnSpc>
                <a:spcPct val="80000"/>
              </a:lnSpc>
              <a:spcBef>
                <a:spcPts val="600"/>
              </a:spcBef>
              <a:spcAft>
                <a:spcPts val="600"/>
              </a:spcAft>
              <a:buClr>
                <a:srgbClr val="FF0000"/>
              </a:buClr>
              <a:buSzPct val="117000"/>
              <a:tabLst>
                <a:tab pos="6464300" algn="ctr"/>
              </a:tabLst>
            </a:pPr>
            <a:endParaRPr lang="en-GB" sz="1200" dirty="0">
              <a:solidFill>
                <a:srgbClr val="000000">
                  <a:lumMod val="65000"/>
                  <a:lumOff val="35000"/>
                </a:srgbClr>
              </a:solidFill>
            </a:endParaRPr>
          </a:p>
          <a:p>
            <a:pPr>
              <a:lnSpc>
                <a:spcPct val="80000"/>
              </a:lnSpc>
              <a:spcBef>
                <a:spcPts val="600"/>
              </a:spcBef>
              <a:spcAft>
                <a:spcPts val="600"/>
              </a:spcAft>
              <a:buClr>
                <a:srgbClr val="FF0000"/>
              </a:buClr>
              <a:buSzPct val="117000"/>
              <a:tabLst>
                <a:tab pos="6464300" algn="ctr"/>
              </a:tabLst>
            </a:pPr>
            <a:r>
              <a:rPr lang="en-GB" sz="1200" b="1" dirty="0">
                <a:solidFill>
                  <a:srgbClr val="C00000"/>
                </a:solidFill>
              </a:rPr>
              <a:t>The findings</a:t>
            </a:r>
          </a:p>
          <a:p>
            <a:pPr marL="285750" indent="-196850">
              <a:lnSpc>
                <a:spcPct val="80000"/>
              </a:lnSpc>
              <a:spcBef>
                <a:spcPts val="600"/>
              </a:spcBef>
              <a:spcAft>
                <a:spcPts val="600"/>
              </a:spcAft>
              <a:buClr>
                <a:srgbClr val="C00000"/>
              </a:buClr>
              <a:buSzPct val="117000"/>
              <a:buFont typeface="Arial" pitchFamily="34" charset="0"/>
              <a:buChar char="•"/>
              <a:tabLst>
                <a:tab pos="6464300" algn="ctr"/>
              </a:tabLst>
            </a:pPr>
            <a:r>
              <a:rPr lang="en-GB" sz="1200" dirty="0">
                <a:solidFill>
                  <a:srgbClr val="000000">
                    <a:lumMod val="65000"/>
                    <a:lumOff val="35000"/>
                  </a:srgbClr>
                </a:solidFill>
              </a:rPr>
              <a:t>Experience and opinions of the journey	14</a:t>
            </a:r>
          </a:p>
          <a:p>
            <a:pPr marL="285750" indent="-196850">
              <a:lnSpc>
                <a:spcPct val="80000"/>
              </a:lnSpc>
              <a:spcBef>
                <a:spcPts val="600"/>
              </a:spcBef>
              <a:spcAft>
                <a:spcPts val="600"/>
              </a:spcAft>
              <a:buClr>
                <a:srgbClr val="C00000"/>
              </a:buClr>
              <a:buSzPct val="117000"/>
              <a:buFont typeface="Arial" pitchFamily="34" charset="0"/>
              <a:buChar char="•"/>
              <a:tabLst>
                <a:tab pos="6464300" algn="ctr"/>
              </a:tabLst>
            </a:pPr>
            <a:r>
              <a:rPr lang="en-GB" sz="1200" dirty="0">
                <a:solidFill>
                  <a:srgbClr val="000000">
                    <a:lumMod val="65000"/>
                    <a:lumOff val="35000"/>
                  </a:srgbClr>
                </a:solidFill>
              </a:rPr>
              <a:t>Waiting at the stop	22</a:t>
            </a:r>
          </a:p>
          <a:p>
            <a:pPr marL="285750" indent="-196850">
              <a:lnSpc>
                <a:spcPct val="80000"/>
              </a:lnSpc>
              <a:spcBef>
                <a:spcPts val="600"/>
              </a:spcBef>
              <a:spcAft>
                <a:spcPts val="600"/>
              </a:spcAft>
              <a:buClr>
                <a:srgbClr val="C00000"/>
              </a:buClr>
              <a:buSzPct val="117000"/>
              <a:buFont typeface="Arial" pitchFamily="34" charset="0"/>
              <a:buChar char="•"/>
              <a:tabLst>
                <a:tab pos="6464300" algn="ctr"/>
              </a:tabLst>
            </a:pPr>
            <a:r>
              <a:rPr lang="en-GB" sz="1200" dirty="0">
                <a:solidFill>
                  <a:srgbClr val="000000">
                    <a:lumMod val="65000"/>
                    <a:lumOff val="35000"/>
                  </a:srgbClr>
                </a:solidFill>
              </a:rPr>
              <a:t>The tram	29</a:t>
            </a:r>
          </a:p>
          <a:p>
            <a:pPr marL="285750" indent="-196850">
              <a:lnSpc>
                <a:spcPct val="80000"/>
              </a:lnSpc>
              <a:spcBef>
                <a:spcPts val="600"/>
              </a:spcBef>
              <a:spcAft>
                <a:spcPts val="600"/>
              </a:spcAft>
              <a:buClr>
                <a:srgbClr val="C00000"/>
              </a:buClr>
              <a:buSzPct val="117000"/>
              <a:buFont typeface="Arial" pitchFamily="34" charset="0"/>
              <a:buChar char="•"/>
              <a:tabLst>
                <a:tab pos="6464300" algn="ctr"/>
              </a:tabLst>
            </a:pPr>
            <a:r>
              <a:rPr lang="en-GB" sz="1200" dirty="0">
                <a:solidFill>
                  <a:srgbClr val="000000">
                    <a:lumMod val="65000"/>
                    <a:lumOff val="35000"/>
                  </a:srgbClr>
                </a:solidFill>
              </a:rPr>
              <a:t>Negative experiences during the journey 	34</a:t>
            </a:r>
          </a:p>
          <a:p>
            <a:pPr marL="285750" indent="-196850">
              <a:lnSpc>
                <a:spcPct val="80000"/>
              </a:lnSpc>
              <a:spcBef>
                <a:spcPts val="600"/>
              </a:spcBef>
              <a:spcAft>
                <a:spcPts val="600"/>
              </a:spcAft>
              <a:buClr>
                <a:srgbClr val="C00000"/>
              </a:buClr>
              <a:buSzPct val="117000"/>
              <a:buFont typeface="Arial" pitchFamily="34" charset="0"/>
              <a:buChar char="•"/>
              <a:tabLst>
                <a:tab pos="6464300" algn="ctr"/>
              </a:tabLst>
            </a:pPr>
            <a:r>
              <a:rPr lang="en-GB" sz="1200" dirty="0">
                <a:solidFill>
                  <a:srgbClr val="000000">
                    <a:lumMod val="65000"/>
                    <a:lumOff val="35000"/>
                  </a:srgbClr>
                </a:solidFill>
              </a:rPr>
              <a:t>Passengers’ suggested improvements	38</a:t>
            </a:r>
          </a:p>
          <a:p>
            <a:pPr marL="285750" indent="-196850">
              <a:lnSpc>
                <a:spcPct val="80000"/>
              </a:lnSpc>
              <a:spcBef>
                <a:spcPts val="600"/>
              </a:spcBef>
              <a:spcAft>
                <a:spcPts val="600"/>
              </a:spcAft>
              <a:buClr>
                <a:srgbClr val="C00000"/>
              </a:buClr>
              <a:buSzPct val="117000"/>
              <a:buFont typeface="Arial" pitchFamily="34" charset="0"/>
              <a:buChar char="•"/>
              <a:tabLst>
                <a:tab pos="6464300" algn="ctr"/>
              </a:tabLst>
            </a:pPr>
            <a:r>
              <a:rPr lang="en-GB" sz="1200" dirty="0">
                <a:solidFill>
                  <a:srgbClr val="000000">
                    <a:lumMod val="65000"/>
                    <a:lumOff val="35000"/>
                  </a:srgbClr>
                </a:solidFill>
              </a:rPr>
              <a:t>Opinion of trams in local area	41	</a:t>
            </a:r>
          </a:p>
          <a:p>
            <a:pPr marL="285750" indent="-285750">
              <a:lnSpc>
                <a:spcPct val="80000"/>
              </a:lnSpc>
              <a:spcBef>
                <a:spcPts val="600"/>
              </a:spcBef>
              <a:spcAft>
                <a:spcPts val="600"/>
              </a:spcAft>
              <a:buClr>
                <a:srgbClr val="FF0000"/>
              </a:buClr>
              <a:buSzPct val="117000"/>
              <a:buFont typeface="Arial" pitchFamily="34" charset="0"/>
              <a:buChar char="•"/>
              <a:tabLst>
                <a:tab pos="6464300" algn="ctr"/>
              </a:tabLst>
            </a:pPr>
            <a:endParaRPr lang="en-GB" sz="1200" dirty="0">
              <a:solidFill>
                <a:srgbClr val="000000">
                  <a:lumMod val="65000"/>
                  <a:lumOff val="35000"/>
                </a:srgbClr>
              </a:solidFill>
            </a:endParaRPr>
          </a:p>
          <a:p>
            <a:pPr>
              <a:lnSpc>
                <a:spcPct val="80000"/>
              </a:lnSpc>
              <a:spcBef>
                <a:spcPts val="600"/>
              </a:spcBef>
              <a:spcAft>
                <a:spcPts val="600"/>
              </a:spcAft>
              <a:buClr>
                <a:srgbClr val="FF0000"/>
              </a:buClr>
              <a:buSzPct val="117000"/>
              <a:tabLst>
                <a:tab pos="6464300" algn="ctr"/>
              </a:tabLst>
            </a:pPr>
            <a:r>
              <a:rPr lang="en-GB" sz="1200" b="1" dirty="0">
                <a:solidFill>
                  <a:srgbClr val="C00000"/>
                </a:solidFill>
              </a:rPr>
              <a:t>Further information</a:t>
            </a:r>
          </a:p>
          <a:p>
            <a:pPr marL="285750" indent="-196850">
              <a:lnSpc>
                <a:spcPct val="80000"/>
              </a:lnSpc>
              <a:spcBef>
                <a:spcPts val="600"/>
              </a:spcBef>
              <a:spcAft>
                <a:spcPts val="600"/>
              </a:spcAft>
              <a:buClr>
                <a:srgbClr val="C00000"/>
              </a:buClr>
              <a:buSzPct val="117000"/>
              <a:buFont typeface="Arial" pitchFamily="34" charset="0"/>
              <a:buChar char="•"/>
              <a:tabLst>
                <a:tab pos="6464300" algn="ctr"/>
              </a:tabLst>
            </a:pPr>
            <a:r>
              <a:rPr lang="en-GB" sz="1200" dirty="0">
                <a:solidFill>
                  <a:srgbClr val="000000">
                    <a:lumMod val="65000"/>
                    <a:lumOff val="35000"/>
                  </a:srgbClr>
                </a:solidFill>
              </a:rPr>
              <a:t>Appendix 1: Passenger and journey context	45</a:t>
            </a:r>
          </a:p>
          <a:p>
            <a:pPr marL="285750" indent="-196850">
              <a:lnSpc>
                <a:spcPct val="80000"/>
              </a:lnSpc>
              <a:spcBef>
                <a:spcPts val="600"/>
              </a:spcBef>
              <a:spcAft>
                <a:spcPts val="600"/>
              </a:spcAft>
              <a:buClr>
                <a:srgbClr val="C00000"/>
              </a:buClr>
              <a:buSzPct val="117000"/>
              <a:buFont typeface="Arial" pitchFamily="34" charset="0"/>
              <a:buChar char="•"/>
              <a:tabLst>
                <a:tab pos="6464300" algn="ctr"/>
              </a:tabLst>
            </a:pPr>
            <a:r>
              <a:rPr lang="en-GB" sz="1200" dirty="0">
                <a:solidFill>
                  <a:srgbClr val="000000">
                    <a:lumMod val="65000"/>
                    <a:lumOff val="35000"/>
                  </a:srgbClr>
                </a:solidFill>
              </a:rPr>
              <a:t>Appendix 2: Further detail on survey background and method	62</a:t>
            </a:r>
          </a:p>
          <a:p>
            <a:pPr marL="285750" indent="-196850">
              <a:lnSpc>
                <a:spcPct val="80000"/>
              </a:lnSpc>
              <a:spcBef>
                <a:spcPts val="600"/>
              </a:spcBef>
              <a:spcAft>
                <a:spcPts val="600"/>
              </a:spcAft>
              <a:buClr>
                <a:srgbClr val="C00000"/>
              </a:buClr>
              <a:buSzPct val="117000"/>
              <a:buFont typeface="Arial" pitchFamily="34" charset="0"/>
              <a:buChar char="•"/>
              <a:tabLst>
                <a:tab pos="6464300" algn="ctr"/>
              </a:tabLst>
            </a:pPr>
            <a:r>
              <a:rPr lang="en-GB" sz="1200" dirty="0">
                <a:solidFill>
                  <a:srgbClr val="000000">
                    <a:lumMod val="65000"/>
                    <a:lumOff val="35000"/>
                  </a:srgbClr>
                </a:solidFill>
              </a:rPr>
              <a:t>Appendix 3: Questionnaire	68</a:t>
            </a:r>
          </a:p>
        </p:txBody>
      </p:sp>
    </p:spTree>
    <p:extLst>
      <p:ext uri="{BB962C8B-B14F-4D97-AF65-F5344CB8AC3E}">
        <p14:creationId xmlns:p14="http://schemas.microsoft.com/office/powerpoint/2010/main" val="1937368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13"/>
          <p:cNvSpPr>
            <a:spLocks noChangeArrowheads="1"/>
          </p:cNvSpPr>
          <p:nvPr/>
        </p:nvSpPr>
        <p:spPr bwMode="auto">
          <a:xfrm>
            <a:off x="2032000" y="5780051"/>
            <a:ext cx="5595466" cy="288032"/>
          </a:xfrm>
          <a:prstGeom prst="rect">
            <a:avLst/>
          </a:prstGeom>
          <a:noFill/>
          <a:ln w="9525">
            <a:noFill/>
            <a:miter lim="800000"/>
            <a:headEnd/>
            <a:tailEnd/>
          </a:ln>
          <a:effectLst/>
        </p:spPr>
        <p:txBody>
          <a:bodyPr lIns="0" tIns="0" bIns="0"/>
          <a:lstStyle/>
          <a:p>
            <a:pPr eaLnBrk="0" fontAlgn="base" hangingPunct="0">
              <a:spcBef>
                <a:spcPct val="0"/>
              </a:spcBef>
              <a:spcAft>
                <a:spcPct val="0"/>
              </a:spcAft>
            </a:pPr>
            <a:endParaRPr lang="en-US" sz="100" dirty="0">
              <a:solidFill>
                <a:srgbClr val="B9B8B8"/>
              </a:solidFill>
              <a:sym typeface="Arial" charset="0"/>
            </a:endParaRPr>
          </a:p>
          <a:p>
            <a:pPr eaLnBrk="0" fontAlgn="base" hangingPunct="0">
              <a:spcBef>
                <a:spcPct val="0"/>
              </a:spcBef>
              <a:spcAft>
                <a:spcPct val="0"/>
              </a:spcAft>
            </a:pPr>
            <a:endParaRPr lang="en-US" sz="100" dirty="0">
              <a:solidFill>
                <a:srgbClr val="B9B8B8"/>
              </a:solidFill>
              <a:sym typeface="Arial" charset="0"/>
            </a:endParaRPr>
          </a:p>
          <a:p>
            <a:pPr eaLnBrk="0" fontAlgn="base" hangingPunct="0">
              <a:spcBef>
                <a:spcPct val="0"/>
              </a:spcBef>
              <a:spcAft>
                <a:spcPct val="0"/>
              </a:spcAft>
            </a:pPr>
            <a:endParaRPr lang="en-US" sz="100" dirty="0">
              <a:solidFill>
                <a:srgbClr val="B9B8B8"/>
              </a:solidFill>
              <a:sym typeface="Arial" charset="0"/>
            </a:endParaRPr>
          </a:p>
          <a:p>
            <a:pPr eaLnBrk="0" fontAlgn="base" hangingPunct="0">
              <a:spcBef>
                <a:spcPct val="0"/>
              </a:spcBef>
              <a:spcAft>
                <a:spcPct val="0"/>
              </a:spcAft>
            </a:pPr>
            <a:endParaRPr lang="en-US" sz="100" dirty="0">
              <a:solidFill>
                <a:srgbClr val="B9B8B8"/>
              </a:solidFill>
              <a:sym typeface="Arial" charset="0"/>
            </a:endParaRPr>
          </a:p>
          <a:p>
            <a:pPr eaLnBrk="0" fontAlgn="base" hangingPunct="0">
              <a:spcBef>
                <a:spcPct val="0"/>
              </a:spcBef>
              <a:spcAft>
                <a:spcPct val="0"/>
              </a:spcAft>
            </a:pPr>
            <a:r>
              <a:rPr lang="en-US" sz="800" dirty="0">
                <a:solidFill>
                  <a:srgbClr val="B9B8B8"/>
                </a:solidFill>
              </a:rPr>
              <a:t>NOTE: Those not satisfied with value for money includes respondents answering ‘Neither satisfied nor dissatisfied’ </a:t>
            </a:r>
          </a:p>
        </p:txBody>
      </p:sp>
      <p:sp>
        <p:nvSpPr>
          <p:cNvPr id="42" name="Rectangle 13"/>
          <p:cNvSpPr>
            <a:spLocks noChangeArrowheads="1"/>
          </p:cNvSpPr>
          <p:nvPr/>
        </p:nvSpPr>
        <p:spPr bwMode="auto">
          <a:xfrm>
            <a:off x="2032000" y="6010933"/>
            <a:ext cx="5283200"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US" sz="800" dirty="0">
                <a:solidFill>
                  <a:srgbClr val="B9B8B8"/>
                </a:solidFill>
              </a:rPr>
              <a:t>Q. What had the biggest influence on the ‘value for money’ rating you gave in the previous question?</a:t>
            </a:r>
          </a:p>
          <a:p>
            <a:pPr eaLnBrk="0" fontAlgn="base" hangingPunct="0">
              <a:spcBef>
                <a:spcPct val="0"/>
              </a:spcBef>
              <a:spcAft>
                <a:spcPct val="0"/>
              </a:spcAft>
            </a:pPr>
            <a:r>
              <a:rPr lang="en-US" sz="800" dirty="0">
                <a:solidFill>
                  <a:srgbClr val="B9B8B8"/>
                </a:solidFill>
              </a:rPr>
              <a:t>Base: All fare-paying passengers 337</a:t>
            </a:r>
          </a:p>
        </p:txBody>
      </p:sp>
      <p:sp>
        <p:nvSpPr>
          <p:cNvPr id="26626" name="Line 3"/>
          <p:cNvSpPr>
            <a:spLocks noChangeShapeType="1"/>
          </p:cNvSpPr>
          <p:nvPr/>
        </p:nvSpPr>
        <p:spPr bwMode="auto">
          <a:xfrm>
            <a:off x="0" y="6505551"/>
            <a:ext cx="9144000" cy="0"/>
          </a:xfrm>
          <a:prstGeom prst="line">
            <a:avLst/>
          </a:prstGeom>
          <a:noFill/>
          <a:ln w="6350">
            <a:noFill/>
            <a:round/>
            <a:headEnd/>
            <a:tailEnd/>
          </a:ln>
        </p:spPr>
        <p:txBody>
          <a:bodyPr wrap="none">
            <a:spAutoFit/>
          </a:bodyPr>
          <a:lstStyle/>
          <a:p>
            <a:pPr eaLnBrk="0" fontAlgn="base" hangingPunct="0">
              <a:spcBef>
                <a:spcPct val="0"/>
              </a:spcBef>
              <a:spcAft>
                <a:spcPct val="0"/>
              </a:spcAft>
            </a:pPr>
            <a:endParaRPr lang="en-GB" sz="1100" dirty="0">
              <a:solidFill>
                <a:srgbClr val="667366"/>
              </a:solidFill>
            </a:endParaRPr>
          </a:p>
        </p:txBody>
      </p:sp>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sp>
        <p:nvSpPr>
          <p:cNvPr id="26632" name="Rectangle 8"/>
          <p:cNvSpPr>
            <a:spLocks noChangeArrowheads="1"/>
          </p:cNvSpPr>
          <p:nvPr/>
        </p:nvSpPr>
        <p:spPr bwMode="auto">
          <a:xfrm>
            <a:off x="381000" y="188640"/>
            <a:ext cx="7429500" cy="476250"/>
          </a:xfrm>
          <a:prstGeom prst="rect">
            <a:avLst/>
          </a:prstGeom>
          <a:noFill/>
          <a:ln w="9525">
            <a:noFill/>
            <a:miter lim="800000"/>
            <a:headEnd/>
            <a:tailEnd/>
          </a:ln>
          <a:effectLst/>
        </p:spPr>
        <p:txBody>
          <a:bodyPr lIns="0" tIns="0" bIns="0"/>
          <a:lstStyle/>
          <a:p>
            <a:pPr eaLnBrk="0" fontAlgn="base" hangingPunct="0">
              <a:spcBef>
                <a:spcPct val="0"/>
              </a:spcBef>
              <a:spcAft>
                <a:spcPct val="0"/>
              </a:spcAft>
            </a:pPr>
            <a:endParaRPr lang="en-US" sz="2000" dirty="0">
              <a:solidFill>
                <a:srgbClr val="000000"/>
              </a:solidFill>
            </a:endParaRPr>
          </a:p>
        </p:txBody>
      </p:sp>
      <p:sp>
        <p:nvSpPr>
          <p:cNvPr id="53" name="TextBox 52"/>
          <p:cNvSpPr txBox="1"/>
          <p:nvPr/>
        </p:nvSpPr>
        <p:spPr>
          <a:xfrm>
            <a:off x="7303562" y="4066712"/>
            <a:ext cx="432048" cy="1682512"/>
          </a:xfrm>
          <a:prstGeom prst="rect">
            <a:avLst/>
          </a:prstGeom>
          <a:noFill/>
        </p:spPr>
        <p:txBody>
          <a:bodyPr wrap="square" rtlCol="0">
            <a:spAutoFit/>
          </a:bodyPr>
          <a:lstStyle/>
          <a:p>
            <a:pPr algn="ctr">
              <a:spcBef>
                <a:spcPts val="350"/>
              </a:spcBef>
            </a:pPr>
            <a:endParaRPr sz="1000">
              <a:solidFill>
                <a:srgbClr val="2C2227"/>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p:txBody>
      </p:sp>
      <p:sp>
        <p:nvSpPr>
          <p:cNvPr id="2" name="Title 1"/>
          <p:cNvSpPr>
            <a:spLocks noGrp="1"/>
          </p:cNvSpPr>
          <p:nvPr>
            <p:ph type="title"/>
          </p:nvPr>
        </p:nvSpPr>
        <p:spPr/>
        <p:txBody>
          <a:bodyPr anchor="ctr">
            <a:noAutofit/>
          </a:bodyPr>
          <a:lstStyle/>
          <a:p>
            <a:r>
              <a:rPr lang="en-US" sz="2400" dirty="0"/>
              <a:t>What influenced value for money rating (%)</a:t>
            </a:r>
          </a:p>
        </p:txBody>
      </p:sp>
      <p:pic>
        <p:nvPicPr>
          <p:cNvPr id="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2" name="Chart 31"/>
          <p:cNvGraphicFramePr/>
          <p:nvPr>
            <p:extLst>
              <p:ext uri="{D42A27DB-BD31-4B8C-83A1-F6EECF244321}">
                <p14:modId xmlns:p14="http://schemas.microsoft.com/office/powerpoint/2010/main" val="3548542609"/>
              </p:ext>
            </p:extLst>
          </p:nvPr>
        </p:nvGraphicFramePr>
        <p:xfrm>
          <a:off x="589793" y="2195269"/>
          <a:ext cx="7920880" cy="35539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Chart 33"/>
          <p:cNvGraphicFramePr/>
          <p:nvPr>
            <p:extLst>
              <p:ext uri="{D42A27DB-BD31-4B8C-83A1-F6EECF244321}">
                <p14:modId xmlns:p14="http://schemas.microsoft.com/office/powerpoint/2010/main" val="2798214611"/>
              </p:ext>
            </p:extLst>
          </p:nvPr>
        </p:nvGraphicFramePr>
        <p:xfrm>
          <a:off x="1021841" y="2195269"/>
          <a:ext cx="3454524" cy="35539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 name="Chart 34"/>
          <p:cNvGraphicFramePr/>
          <p:nvPr>
            <p:extLst>
              <p:ext uri="{D42A27DB-BD31-4B8C-83A1-F6EECF244321}">
                <p14:modId xmlns:p14="http://schemas.microsoft.com/office/powerpoint/2010/main" val="4280569240"/>
              </p:ext>
            </p:extLst>
          </p:nvPr>
        </p:nvGraphicFramePr>
        <p:xfrm>
          <a:off x="4890694" y="2195269"/>
          <a:ext cx="3454524" cy="3553955"/>
        </p:xfrm>
        <a:graphic>
          <a:graphicData uri="http://schemas.openxmlformats.org/drawingml/2006/chart">
            <c:chart xmlns:c="http://schemas.openxmlformats.org/drawingml/2006/chart" xmlns:r="http://schemas.openxmlformats.org/officeDocument/2006/relationships" r:id="rId5"/>
          </a:graphicData>
        </a:graphic>
      </p:graphicFrame>
      <p:sp>
        <p:nvSpPr>
          <p:cNvPr id="36" name="TextBox 35"/>
          <p:cNvSpPr txBox="1"/>
          <p:nvPr/>
        </p:nvSpPr>
        <p:spPr>
          <a:xfrm>
            <a:off x="4964241" y="2081174"/>
            <a:ext cx="3312368" cy="261610"/>
          </a:xfrm>
          <a:prstGeom prst="rect">
            <a:avLst/>
          </a:prstGeom>
          <a:noFill/>
        </p:spPr>
        <p:txBody>
          <a:bodyPr wrap="square" rtlCol="0">
            <a:spAutoFit/>
          </a:bodyPr>
          <a:lstStyle/>
          <a:p>
            <a:pPr algn="ctr" eaLnBrk="0" fontAlgn="base" hangingPunct="0">
              <a:spcBef>
                <a:spcPct val="0"/>
              </a:spcBef>
              <a:spcAft>
                <a:spcPct val="0"/>
              </a:spcAft>
              <a:defRPr/>
            </a:pPr>
            <a:r>
              <a:rPr lang="en-GB" sz="1100" b="1" u="sng" kern="0" dirty="0">
                <a:solidFill>
                  <a:sysClr val="windowText" lastClr="000000"/>
                </a:solidFill>
              </a:rPr>
              <a:t>Those not satisfied with value for money</a:t>
            </a:r>
          </a:p>
        </p:txBody>
      </p:sp>
      <p:sp>
        <p:nvSpPr>
          <p:cNvPr id="37" name="TextBox 36"/>
          <p:cNvSpPr txBox="1"/>
          <p:nvPr/>
        </p:nvSpPr>
        <p:spPr>
          <a:xfrm>
            <a:off x="1096081" y="2081174"/>
            <a:ext cx="3310136" cy="261610"/>
          </a:xfrm>
          <a:prstGeom prst="rect">
            <a:avLst/>
          </a:prstGeom>
          <a:noFill/>
        </p:spPr>
        <p:txBody>
          <a:bodyPr wrap="square" rtlCol="0">
            <a:spAutoFit/>
          </a:bodyPr>
          <a:lstStyle/>
          <a:p>
            <a:pPr algn="ctr" eaLnBrk="0" fontAlgn="base" hangingPunct="0">
              <a:spcBef>
                <a:spcPct val="0"/>
              </a:spcBef>
              <a:spcAft>
                <a:spcPct val="0"/>
              </a:spcAft>
              <a:defRPr/>
            </a:pPr>
            <a:r>
              <a:rPr lang="en-GB" sz="1100" b="1" u="sng" kern="0" dirty="0">
                <a:solidFill>
                  <a:sysClr val="windowText" lastClr="000000"/>
                </a:solidFill>
              </a:rPr>
              <a:t>Those satisfied with value for money</a:t>
            </a: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57958" y="2741256"/>
            <a:ext cx="126000" cy="12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20</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411541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3"/>
          <p:cNvSpPr>
            <a:spLocks noChangeShapeType="1"/>
          </p:cNvSpPr>
          <p:nvPr/>
        </p:nvSpPr>
        <p:spPr bwMode="auto">
          <a:xfrm>
            <a:off x="0" y="6505551"/>
            <a:ext cx="9144000" cy="0"/>
          </a:xfrm>
          <a:prstGeom prst="line">
            <a:avLst/>
          </a:prstGeom>
          <a:noFill/>
          <a:ln w="6350">
            <a:noFill/>
            <a:round/>
            <a:headEnd/>
            <a:tailEnd/>
          </a:ln>
        </p:spPr>
        <p:txBody>
          <a:bodyPr wrap="none">
            <a:spAutoFit/>
          </a:bodyPr>
          <a:lstStyle/>
          <a:p>
            <a:pPr eaLnBrk="0" fontAlgn="base" hangingPunct="0">
              <a:spcBef>
                <a:spcPct val="0"/>
              </a:spcBef>
              <a:spcAft>
                <a:spcPct val="0"/>
              </a:spcAft>
            </a:pPr>
            <a:endParaRPr lang="en-GB" sz="1100" dirty="0">
              <a:solidFill>
                <a:srgbClr val="667366"/>
              </a:solidFill>
            </a:endParaRPr>
          </a:p>
        </p:txBody>
      </p:sp>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sp>
        <p:nvSpPr>
          <p:cNvPr id="26632" name="Rectangle 8"/>
          <p:cNvSpPr>
            <a:spLocks noChangeArrowheads="1"/>
          </p:cNvSpPr>
          <p:nvPr/>
        </p:nvSpPr>
        <p:spPr bwMode="auto">
          <a:xfrm>
            <a:off x="381000" y="188640"/>
            <a:ext cx="7429500" cy="476250"/>
          </a:xfrm>
          <a:prstGeom prst="rect">
            <a:avLst/>
          </a:prstGeom>
          <a:noFill/>
          <a:ln w="9525">
            <a:noFill/>
            <a:miter lim="800000"/>
            <a:headEnd/>
            <a:tailEnd/>
          </a:ln>
          <a:effectLst/>
        </p:spPr>
        <p:txBody>
          <a:bodyPr lIns="0" tIns="0" bIns="0"/>
          <a:lstStyle/>
          <a:p>
            <a:pPr eaLnBrk="0" fontAlgn="base" hangingPunct="0">
              <a:spcBef>
                <a:spcPct val="0"/>
              </a:spcBef>
              <a:spcAft>
                <a:spcPct val="0"/>
              </a:spcAft>
            </a:pPr>
            <a:endParaRPr lang="en-US" sz="2000" dirty="0">
              <a:solidFill>
                <a:srgbClr val="000000"/>
              </a:solidFill>
            </a:endParaRPr>
          </a:p>
        </p:txBody>
      </p:sp>
      <p:sp>
        <p:nvSpPr>
          <p:cNvPr id="40" name="Rectangle 13"/>
          <p:cNvSpPr>
            <a:spLocks noChangeArrowheads="1"/>
          </p:cNvSpPr>
          <p:nvPr/>
        </p:nvSpPr>
        <p:spPr bwMode="auto">
          <a:xfrm>
            <a:off x="1984075" y="5994941"/>
            <a:ext cx="5207300"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US" sz="800" i="1" dirty="0">
                <a:solidFill>
                  <a:srgbClr val="B9B8B8"/>
                </a:solidFill>
              </a:rPr>
              <a:t>Q. </a:t>
            </a:r>
            <a:r>
              <a:rPr lang="en-GB" sz="800" i="1" dirty="0">
                <a:solidFill>
                  <a:srgbClr val="B9B8B8"/>
                </a:solidFill>
              </a:rPr>
              <a:t>How satisfied were you with each of the following…Punctuality?</a:t>
            </a:r>
            <a:r>
              <a:rPr lang="en-US" sz="800" i="1" dirty="0">
                <a:solidFill>
                  <a:srgbClr val="B9B8B8"/>
                </a:solidFill>
              </a:rPr>
              <a:t> Base: All passengers – 452 </a:t>
            </a:r>
          </a:p>
          <a:p>
            <a:pPr eaLnBrk="0" fontAlgn="base" hangingPunct="0">
              <a:spcBef>
                <a:spcPct val="0"/>
              </a:spcBef>
              <a:spcAft>
                <a:spcPct val="0"/>
              </a:spcAft>
            </a:pPr>
            <a:r>
              <a:rPr lang="en-US" sz="800" i="1" dirty="0">
                <a:solidFill>
                  <a:srgbClr val="B9B8B8"/>
                </a:solidFill>
                <a:sym typeface="Arial" charset="0"/>
              </a:rPr>
              <a:t>Q. How satisfied were you with the amount of time your journey on the tram took? </a:t>
            </a:r>
            <a:r>
              <a:rPr lang="en-US" sz="800" i="1" dirty="0">
                <a:solidFill>
                  <a:srgbClr val="B9B8B8"/>
                </a:solidFill>
              </a:rPr>
              <a:t>Base: All passengers – 471</a:t>
            </a:r>
            <a:endParaRPr lang="en-GB" sz="800" dirty="0">
              <a:solidFill>
                <a:srgbClr val="B9B8B8"/>
              </a:solidFill>
            </a:endParaRPr>
          </a:p>
        </p:txBody>
      </p:sp>
      <p:sp>
        <p:nvSpPr>
          <p:cNvPr id="53" name="TextBox 52"/>
          <p:cNvSpPr txBox="1"/>
          <p:nvPr/>
        </p:nvSpPr>
        <p:spPr>
          <a:xfrm>
            <a:off x="7303562" y="4066712"/>
            <a:ext cx="432048" cy="1682512"/>
          </a:xfrm>
          <a:prstGeom prst="rect">
            <a:avLst/>
          </a:prstGeom>
          <a:noFill/>
        </p:spPr>
        <p:txBody>
          <a:bodyPr wrap="square" rtlCol="0">
            <a:spAutoFit/>
          </a:bodyPr>
          <a:lstStyle/>
          <a:p>
            <a:pPr algn="ctr">
              <a:spcBef>
                <a:spcPts val="350"/>
              </a:spcBef>
            </a:pPr>
            <a:endParaRPr sz="1000">
              <a:solidFill>
                <a:srgbClr val="2C2227"/>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p:txBody>
      </p:sp>
      <p:sp>
        <p:nvSpPr>
          <p:cNvPr id="2" name="Title 1"/>
          <p:cNvSpPr>
            <a:spLocks noGrp="1"/>
          </p:cNvSpPr>
          <p:nvPr>
            <p:ph type="title"/>
          </p:nvPr>
        </p:nvSpPr>
        <p:spPr/>
        <p:txBody>
          <a:bodyPr anchor="ctr">
            <a:noAutofit/>
          </a:bodyPr>
          <a:lstStyle/>
          <a:p>
            <a:r>
              <a:rPr lang="en-GB" sz="2400" dirty="0"/>
              <a:t>Punctuality and on-vehicle journey time</a:t>
            </a:r>
          </a:p>
        </p:txBody>
      </p:sp>
      <p:pic>
        <p:nvPicPr>
          <p:cNvPr id="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 name="TextBox 80"/>
          <p:cNvSpPr txBox="1"/>
          <p:nvPr/>
        </p:nvSpPr>
        <p:spPr>
          <a:xfrm>
            <a:off x="6512433"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2016</a:t>
            </a:r>
          </a:p>
        </p:txBody>
      </p:sp>
      <p:sp>
        <p:nvSpPr>
          <p:cNvPr id="82" name="TextBox 81"/>
          <p:cNvSpPr txBox="1"/>
          <p:nvPr/>
        </p:nvSpPr>
        <p:spPr>
          <a:xfrm>
            <a:off x="8025535"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83" name="TextBox 82"/>
          <p:cNvSpPr txBox="1"/>
          <p:nvPr/>
        </p:nvSpPr>
        <p:spPr>
          <a:xfrm>
            <a:off x="7301263" y="1463753"/>
            <a:ext cx="432048" cy="1682512"/>
          </a:xfrm>
          <a:prstGeom prst="rect">
            <a:avLst/>
          </a:prstGeom>
          <a:noFill/>
        </p:spPr>
        <p:txBody>
          <a:bodyPr wrap="square" rtlCol="0">
            <a:spAutoFit/>
          </a:bodyPr>
          <a:lstStyle/>
          <a:p>
            <a:pPr algn="ctr">
              <a:spcBef>
                <a:spcPts val="350"/>
              </a:spcBef>
            </a:pPr>
            <a:endParaRPr sz="1000">
              <a:solidFill>
                <a:srgbClr val="2C2227"/>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p:txBody>
      </p:sp>
      <p:sp>
        <p:nvSpPr>
          <p:cNvPr id="86" name="TextBox 85"/>
          <p:cNvSpPr txBox="1"/>
          <p:nvPr/>
        </p:nvSpPr>
        <p:spPr>
          <a:xfrm>
            <a:off x="7521167"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2014</a:t>
            </a:r>
          </a:p>
        </p:txBody>
      </p:sp>
      <p:sp>
        <p:nvSpPr>
          <p:cNvPr id="88" name="TextBox 87"/>
          <p:cNvSpPr txBox="1"/>
          <p:nvPr/>
        </p:nvSpPr>
        <p:spPr>
          <a:xfrm>
            <a:off x="7016800"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89" name="TextBox 88"/>
          <p:cNvSpPr txBox="1"/>
          <p:nvPr/>
        </p:nvSpPr>
        <p:spPr>
          <a:xfrm>
            <a:off x="6008066" y="1577154"/>
            <a:ext cx="2641358" cy="246221"/>
          </a:xfrm>
          <a:prstGeom prst="rect">
            <a:avLst/>
          </a:prstGeom>
          <a:noFill/>
        </p:spPr>
        <p:txBody>
          <a:bodyPr wrap="square" rtlCol="0">
            <a:spAutoFit/>
          </a:bodyPr>
          <a:lstStyle/>
          <a:p>
            <a:pPr algn="ctr"/>
            <a:r>
              <a:rPr lang="en-GB" sz="1000" dirty="0">
                <a:solidFill>
                  <a:srgbClr val="000000"/>
                </a:solidFill>
              </a:rPr>
              <a:t>Total fairly/very satisfied </a:t>
            </a:r>
          </a:p>
        </p:txBody>
      </p:sp>
      <p:sp>
        <p:nvSpPr>
          <p:cNvPr id="97" name="TextBox 96"/>
          <p:cNvSpPr txBox="1"/>
          <p:nvPr/>
        </p:nvSpPr>
        <p:spPr>
          <a:xfrm>
            <a:off x="6008066"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2017</a:t>
            </a:r>
          </a:p>
        </p:txBody>
      </p:sp>
      <p:sp>
        <p:nvSpPr>
          <p:cNvPr id="49" name="TextBox 48"/>
          <p:cNvSpPr txBox="1"/>
          <p:nvPr/>
        </p:nvSpPr>
        <p:spPr>
          <a:xfrm>
            <a:off x="6103986" y="2665318"/>
            <a:ext cx="432048" cy="2046714"/>
          </a:xfrm>
          <a:prstGeom prst="rect">
            <a:avLst/>
          </a:prstGeom>
          <a:noFill/>
        </p:spPr>
        <p:txBody>
          <a:bodyPr wrap="square" rtlCol="0">
            <a:spAutoFit/>
          </a:bodyPr>
          <a:lstStyle/>
          <a:p>
            <a:pPr algn="ctr">
              <a:spcBef>
                <a:spcPts val="350"/>
              </a:spcBef>
            </a:pPr>
            <a:r>
              <a:rPr lang="fr-FR" sz="1000" dirty="0">
                <a:solidFill>
                  <a:srgbClr val="000000"/>
                </a:solidFill>
              </a:rPr>
              <a:t>92</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endParaRPr lang="fr-FR" sz="1000" dirty="0">
              <a:solidFill>
                <a:srgbClr val="000000"/>
              </a:solidFill>
            </a:endParaRPr>
          </a:p>
          <a:p>
            <a:pPr algn="ctr">
              <a:spcBef>
                <a:spcPts val="350"/>
              </a:spcBef>
            </a:pPr>
            <a:endParaRPr lang="fr-FR" sz="1400" dirty="0">
              <a:solidFill>
                <a:srgbClr val="000000"/>
              </a:solidFill>
            </a:endParaRPr>
          </a:p>
          <a:p>
            <a:pPr algn="ctr">
              <a:spcBef>
                <a:spcPts val="350"/>
              </a:spcBef>
            </a:pPr>
            <a:endParaRPr lang="fr-FR" sz="800" dirty="0">
              <a:solidFill>
                <a:srgbClr val="000000"/>
              </a:solidFill>
            </a:endParaRPr>
          </a:p>
          <a:p>
            <a:pPr algn="ctr">
              <a:spcBef>
                <a:spcPts val="350"/>
              </a:spcBef>
            </a:pPr>
            <a:r>
              <a:rPr lang="fr-FR" sz="1000" dirty="0">
                <a:solidFill>
                  <a:srgbClr val="000000"/>
                </a:solidFill>
              </a:rPr>
              <a:t>86</a:t>
            </a:r>
          </a:p>
          <a:p>
            <a:pPr algn="ctr">
              <a:spcBef>
                <a:spcPts val="350"/>
              </a:spcBef>
            </a:pPr>
            <a:endParaRPr lang="fr-FR" sz="700" dirty="0">
              <a:solidFill>
                <a:srgbClr val="000000"/>
              </a:solidFill>
            </a:endParaRPr>
          </a:p>
          <a:p>
            <a:pPr algn="ctr">
              <a:spcBef>
                <a:spcPts val="350"/>
              </a:spcBef>
            </a:pPr>
            <a:endParaRPr lang="fr-FR" sz="1000" dirty="0">
              <a:solidFill>
                <a:srgbClr val="000000"/>
              </a:solidFill>
            </a:endParaRPr>
          </a:p>
        </p:txBody>
      </p:sp>
      <p:graphicFrame>
        <p:nvGraphicFramePr>
          <p:cNvPr id="26" name="Chart 25"/>
          <p:cNvGraphicFramePr/>
          <p:nvPr>
            <p:extLst>
              <p:ext uri="{D42A27DB-BD31-4B8C-83A1-F6EECF244321}">
                <p14:modId xmlns:p14="http://schemas.microsoft.com/office/powerpoint/2010/main" val="2928342949"/>
              </p:ext>
            </p:extLst>
          </p:nvPr>
        </p:nvGraphicFramePr>
        <p:xfrm>
          <a:off x="595001" y="1869464"/>
          <a:ext cx="5508985" cy="3259515"/>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p:cNvSpPr txBox="1"/>
          <p:nvPr/>
        </p:nvSpPr>
        <p:spPr>
          <a:xfrm>
            <a:off x="200946" y="2569552"/>
            <a:ext cx="1514540" cy="369332"/>
          </a:xfrm>
          <a:prstGeom prst="rect">
            <a:avLst/>
          </a:prstGeom>
          <a:noFill/>
        </p:spPr>
        <p:txBody>
          <a:bodyPr wrap="square" rtlCol="0">
            <a:spAutoFit/>
          </a:bodyPr>
          <a:lstStyle/>
          <a:p>
            <a:pPr algn="r"/>
            <a:r>
              <a:rPr lang="en-US" sz="900" b="1" dirty="0">
                <a:solidFill>
                  <a:srgbClr val="404040"/>
                </a:solidFill>
              </a:rPr>
              <a:t>Satisfaction with punctuality</a:t>
            </a:r>
          </a:p>
        </p:txBody>
      </p:sp>
      <p:sp>
        <p:nvSpPr>
          <p:cNvPr id="28" name="TextBox 27"/>
          <p:cNvSpPr txBox="1"/>
          <p:nvPr/>
        </p:nvSpPr>
        <p:spPr>
          <a:xfrm>
            <a:off x="200946" y="3977812"/>
            <a:ext cx="1514541" cy="369332"/>
          </a:xfrm>
          <a:prstGeom prst="rect">
            <a:avLst/>
          </a:prstGeom>
          <a:noFill/>
        </p:spPr>
        <p:txBody>
          <a:bodyPr wrap="square" rtlCol="0">
            <a:spAutoFit/>
          </a:bodyPr>
          <a:lstStyle/>
          <a:p>
            <a:pPr algn="r"/>
            <a:r>
              <a:rPr lang="en-US" sz="900" b="1" dirty="0">
                <a:solidFill>
                  <a:srgbClr val="404040"/>
                </a:solidFill>
              </a:rPr>
              <a:t>Satisfaction with on-vehicle journey time</a:t>
            </a:r>
          </a:p>
        </p:txBody>
      </p:sp>
      <p:sp>
        <p:nvSpPr>
          <p:cNvPr id="29" name="TextBox 28"/>
          <p:cNvSpPr txBox="1"/>
          <p:nvPr/>
        </p:nvSpPr>
        <p:spPr>
          <a:xfrm>
            <a:off x="6631955" y="2665318"/>
            <a:ext cx="432048" cy="2046714"/>
          </a:xfrm>
          <a:prstGeom prst="rect">
            <a:avLst/>
          </a:prstGeom>
          <a:noFill/>
        </p:spPr>
        <p:txBody>
          <a:bodyPr wrap="square" rtlCol="0">
            <a:spAutoFit/>
          </a:bodyPr>
          <a:lstStyle/>
          <a:p>
            <a:pPr algn="ctr">
              <a:spcBef>
                <a:spcPts val="350"/>
              </a:spcBef>
            </a:pPr>
            <a:r>
              <a:rPr lang="fr-FR" sz="1000" dirty="0">
                <a:solidFill>
                  <a:srgbClr val="000000"/>
                </a:solidFill>
              </a:rPr>
              <a:t>87</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endParaRPr lang="fr-FR" sz="1000" dirty="0">
              <a:solidFill>
                <a:srgbClr val="000000"/>
              </a:solidFill>
            </a:endParaRPr>
          </a:p>
          <a:p>
            <a:pPr algn="ctr">
              <a:spcBef>
                <a:spcPts val="350"/>
              </a:spcBef>
            </a:pPr>
            <a:endParaRPr lang="fr-FR" sz="1400" dirty="0">
              <a:solidFill>
                <a:srgbClr val="000000"/>
              </a:solidFill>
            </a:endParaRPr>
          </a:p>
          <a:p>
            <a:pPr algn="ctr">
              <a:spcBef>
                <a:spcPts val="350"/>
              </a:spcBef>
            </a:pPr>
            <a:endParaRPr lang="fr-FR" sz="800" dirty="0">
              <a:solidFill>
                <a:srgbClr val="000000"/>
              </a:solidFill>
            </a:endParaRPr>
          </a:p>
          <a:p>
            <a:pPr algn="ctr">
              <a:spcBef>
                <a:spcPts val="350"/>
              </a:spcBef>
            </a:pPr>
            <a:r>
              <a:rPr lang="fr-FR" sz="1000" dirty="0">
                <a:solidFill>
                  <a:srgbClr val="000000"/>
                </a:solidFill>
              </a:rPr>
              <a:t>86</a:t>
            </a:r>
          </a:p>
          <a:p>
            <a:pPr algn="ctr">
              <a:spcBef>
                <a:spcPts val="350"/>
              </a:spcBef>
            </a:pPr>
            <a:endParaRPr lang="fr-FR" sz="700" dirty="0">
              <a:solidFill>
                <a:srgbClr val="000000"/>
              </a:solidFill>
            </a:endParaRPr>
          </a:p>
          <a:p>
            <a:pPr algn="ctr">
              <a:spcBef>
                <a:spcPts val="350"/>
              </a:spcBef>
            </a:pPr>
            <a:endParaRPr lang="fr-FR" sz="1000" dirty="0">
              <a:solidFill>
                <a:srgbClr val="000000"/>
              </a:solidFill>
            </a:endParaRPr>
          </a:p>
        </p:txBody>
      </p:sp>
      <p:sp>
        <p:nvSpPr>
          <p:cNvPr id="31" name="TextBox 30"/>
          <p:cNvSpPr txBox="1"/>
          <p:nvPr/>
        </p:nvSpPr>
        <p:spPr>
          <a:xfrm>
            <a:off x="7594476" y="2665318"/>
            <a:ext cx="432048" cy="2046714"/>
          </a:xfrm>
          <a:prstGeom prst="rect">
            <a:avLst/>
          </a:prstGeom>
          <a:noFill/>
        </p:spPr>
        <p:txBody>
          <a:bodyPr wrap="square" rtlCol="0">
            <a:spAutoFit/>
          </a:bodyPr>
          <a:lstStyle/>
          <a:p>
            <a:pPr algn="ctr">
              <a:spcBef>
                <a:spcPts val="350"/>
              </a:spcBef>
            </a:pPr>
            <a:r>
              <a:rPr lang="fr-FR" sz="1000" dirty="0">
                <a:solidFill>
                  <a:srgbClr val="000000"/>
                </a:solidFill>
              </a:rPr>
              <a:t>88</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endParaRPr lang="fr-FR" sz="1000" dirty="0">
              <a:solidFill>
                <a:srgbClr val="000000"/>
              </a:solidFill>
            </a:endParaRPr>
          </a:p>
          <a:p>
            <a:pPr algn="ctr">
              <a:spcBef>
                <a:spcPts val="350"/>
              </a:spcBef>
            </a:pPr>
            <a:endParaRPr lang="fr-FR" sz="1400" dirty="0">
              <a:solidFill>
                <a:srgbClr val="000000"/>
              </a:solidFill>
            </a:endParaRPr>
          </a:p>
          <a:p>
            <a:pPr algn="ctr">
              <a:spcBef>
                <a:spcPts val="350"/>
              </a:spcBef>
            </a:pPr>
            <a:endParaRPr lang="fr-FR" sz="800" dirty="0">
              <a:solidFill>
                <a:srgbClr val="000000"/>
              </a:solidFill>
            </a:endParaRPr>
          </a:p>
          <a:p>
            <a:pPr algn="ctr">
              <a:spcBef>
                <a:spcPts val="350"/>
              </a:spcBef>
            </a:pPr>
            <a:r>
              <a:rPr lang="fr-FR" sz="1000" dirty="0">
                <a:solidFill>
                  <a:srgbClr val="000000"/>
                </a:solidFill>
              </a:rPr>
              <a:t>85</a:t>
            </a:r>
          </a:p>
          <a:p>
            <a:pPr algn="ctr">
              <a:spcBef>
                <a:spcPts val="350"/>
              </a:spcBef>
            </a:pPr>
            <a:endParaRPr lang="fr-FR" sz="700" dirty="0">
              <a:solidFill>
                <a:srgbClr val="000000"/>
              </a:solidFill>
            </a:endParaRPr>
          </a:p>
          <a:p>
            <a:pPr algn="ctr">
              <a:spcBef>
                <a:spcPts val="350"/>
              </a:spcBef>
            </a:pPr>
            <a:endParaRPr lang="fr-FR" sz="1000" dirty="0">
              <a:solidFill>
                <a:srgbClr val="000000"/>
              </a:solidFill>
            </a:endParaRPr>
          </a:p>
        </p:txBody>
      </p:sp>
      <p:sp>
        <p:nvSpPr>
          <p:cNvPr id="32" name="TextBox 31"/>
          <p:cNvSpPr txBox="1"/>
          <p:nvPr/>
        </p:nvSpPr>
        <p:spPr>
          <a:xfrm>
            <a:off x="7100741" y="2665318"/>
            <a:ext cx="432048" cy="2046714"/>
          </a:xfrm>
          <a:prstGeom prst="rect">
            <a:avLst/>
          </a:prstGeom>
          <a:noFill/>
        </p:spPr>
        <p:txBody>
          <a:bodyPr wrap="square" rtlCol="0">
            <a:spAutoFit/>
          </a:bodyPr>
          <a:lstStyle/>
          <a:p>
            <a:pPr algn="ctr">
              <a:spcBef>
                <a:spcPts val="350"/>
              </a:spcBef>
            </a:pPr>
            <a:r>
              <a:rPr lang="fr-FR" sz="1000" dirty="0">
                <a:solidFill>
                  <a:srgbClr val="000000"/>
                </a:solidFill>
              </a:rPr>
              <a:t>88</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endParaRPr lang="fr-FR" sz="1000" dirty="0">
              <a:solidFill>
                <a:srgbClr val="000000"/>
              </a:solidFill>
            </a:endParaRPr>
          </a:p>
          <a:p>
            <a:pPr algn="ctr">
              <a:spcBef>
                <a:spcPts val="350"/>
              </a:spcBef>
            </a:pPr>
            <a:endParaRPr lang="fr-FR" sz="1400" dirty="0">
              <a:solidFill>
                <a:srgbClr val="000000"/>
              </a:solidFill>
            </a:endParaRPr>
          </a:p>
          <a:p>
            <a:pPr algn="ctr">
              <a:spcBef>
                <a:spcPts val="350"/>
              </a:spcBef>
            </a:pPr>
            <a:endParaRPr lang="fr-FR" sz="800" dirty="0">
              <a:solidFill>
                <a:srgbClr val="000000"/>
              </a:solidFill>
            </a:endParaRPr>
          </a:p>
          <a:p>
            <a:pPr algn="ctr">
              <a:spcBef>
                <a:spcPts val="350"/>
              </a:spcBef>
            </a:pPr>
            <a:r>
              <a:rPr lang="fr-FR" sz="1000" dirty="0">
                <a:solidFill>
                  <a:srgbClr val="000000"/>
                </a:solidFill>
              </a:rPr>
              <a:t>89</a:t>
            </a:r>
          </a:p>
          <a:p>
            <a:pPr algn="ctr">
              <a:spcBef>
                <a:spcPts val="350"/>
              </a:spcBef>
            </a:pPr>
            <a:endParaRPr lang="fr-FR" sz="700" dirty="0">
              <a:solidFill>
                <a:srgbClr val="000000"/>
              </a:solidFill>
            </a:endParaRPr>
          </a:p>
          <a:p>
            <a:pPr algn="ctr">
              <a:spcBef>
                <a:spcPts val="350"/>
              </a:spcBef>
            </a:pPr>
            <a:endParaRPr lang="fr-FR" sz="1000" dirty="0">
              <a:solidFill>
                <a:srgbClr val="000000"/>
              </a:solidFill>
            </a:endParaRPr>
          </a:p>
        </p:txBody>
      </p:sp>
      <p:sp>
        <p:nvSpPr>
          <p:cNvPr id="34" name="TextBox 33"/>
          <p:cNvSpPr txBox="1"/>
          <p:nvPr/>
        </p:nvSpPr>
        <p:spPr>
          <a:xfrm>
            <a:off x="8121455" y="2665318"/>
            <a:ext cx="432048" cy="2046714"/>
          </a:xfrm>
          <a:prstGeom prst="rect">
            <a:avLst/>
          </a:prstGeom>
          <a:noFill/>
        </p:spPr>
        <p:txBody>
          <a:bodyPr wrap="square" rtlCol="0">
            <a:spAutoFit/>
          </a:bodyPr>
          <a:lstStyle/>
          <a:p>
            <a:pPr algn="ctr">
              <a:spcBef>
                <a:spcPts val="350"/>
              </a:spcBef>
            </a:pPr>
            <a:r>
              <a:rPr lang="fr-FR" sz="1000" dirty="0">
                <a:solidFill>
                  <a:srgbClr val="000000"/>
                </a:solidFill>
              </a:rPr>
              <a:t>87</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endParaRPr lang="fr-FR" sz="1000" dirty="0">
              <a:solidFill>
                <a:srgbClr val="000000"/>
              </a:solidFill>
            </a:endParaRPr>
          </a:p>
          <a:p>
            <a:pPr algn="ctr">
              <a:spcBef>
                <a:spcPts val="350"/>
              </a:spcBef>
            </a:pPr>
            <a:endParaRPr lang="fr-FR" sz="1400" dirty="0">
              <a:solidFill>
                <a:srgbClr val="000000"/>
              </a:solidFill>
            </a:endParaRPr>
          </a:p>
          <a:p>
            <a:pPr algn="ctr">
              <a:spcBef>
                <a:spcPts val="350"/>
              </a:spcBef>
            </a:pPr>
            <a:endParaRPr lang="fr-FR" sz="800" dirty="0">
              <a:solidFill>
                <a:srgbClr val="000000"/>
              </a:solidFill>
            </a:endParaRPr>
          </a:p>
          <a:p>
            <a:pPr algn="ctr">
              <a:spcBef>
                <a:spcPts val="350"/>
              </a:spcBef>
            </a:pPr>
            <a:r>
              <a:rPr lang="fr-FR" sz="1000" dirty="0">
                <a:solidFill>
                  <a:srgbClr val="000000"/>
                </a:solidFill>
              </a:rPr>
              <a:t>86</a:t>
            </a:r>
          </a:p>
          <a:p>
            <a:pPr algn="ctr">
              <a:spcBef>
                <a:spcPts val="350"/>
              </a:spcBef>
            </a:pPr>
            <a:endParaRPr lang="fr-FR" sz="700" dirty="0">
              <a:solidFill>
                <a:srgbClr val="000000"/>
              </a:solidFill>
            </a:endParaRPr>
          </a:p>
          <a:p>
            <a:pPr algn="ctr">
              <a:spcBef>
                <a:spcPts val="350"/>
              </a:spcBef>
            </a:pPr>
            <a:endParaRPr lang="fr-FR" sz="1000" dirty="0">
              <a:solidFill>
                <a:srgbClr val="000000"/>
              </a:solidFill>
            </a:endParaRPr>
          </a:p>
        </p:txBody>
      </p:sp>
      <p:pic>
        <p:nvPicPr>
          <p:cNvPr id="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85905" y="2710398"/>
            <a:ext cx="147317" cy="1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12433" y="4072342"/>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21</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3538682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55600" y="4193274"/>
            <a:ext cx="8102600" cy="794533"/>
          </a:xfrm>
        </p:spPr>
        <p:txBody>
          <a:bodyPr>
            <a:noAutofit/>
          </a:bodyPr>
          <a:lstStyle/>
          <a:p>
            <a:r>
              <a:rPr lang="en-US" sz="2800" dirty="0"/>
              <a:t>Tram Passenger Survey (TPS) – Midland Metro</a:t>
            </a:r>
          </a:p>
        </p:txBody>
      </p:sp>
      <p:sp>
        <p:nvSpPr>
          <p:cNvPr id="4" name="Subtitle 3"/>
          <p:cNvSpPr>
            <a:spLocks noGrp="1"/>
          </p:cNvSpPr>
          <p:nvPr>
            <p:ph type="subTitle" idx="1"/>
          </p:nvPr>
        </p:nvSpPr>
        <p:spPr/>
        <p:txBody>
          <a:bodyPr/>
          <a:lstStyle/>
          <a:p>
            <a:r>
              <a:rPr lang="en-US" dirty="0"/>
              <a:t>Waiting at the stop</a:t>
            </a:r>
          </a:p>
        </p:txBody>
      </p:sp>
      <p:sp>
        <p:nvSpPr>
          <p:cNvPr id="5" name="Text Placeholder 4"/>
          <p:cNvSpPr>
            <a:spLocks noGrp="1"/>
          </p:cNvSpPr>
          <p:nvPr>
            <p:ph type="body" sz="quarter" idx="12"/>
          </p:nvPr>
        </p:nvSpPr>
        <p:spPr/>
        <p:txBody>
          <a:bodyPr/>
          <a:lstStyle/>
          <a:p>
            <a:endParaRPr lang="en-US" dirty="0"/>
          </a:p>
        </p:txBody>
      </p:sp>
      <p:sp>
        <p:nvSpPr>
          <p:cNvPr id="6"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22</a:t>
            </a:fld>
            <a:endParaRPr lang="en-US" sz="1200" b="1" dirty="0">
              <a:solidFill>
                <a:srgbClr val="000000"/>
              </a:solidFill>
              <a:latin typeface="Calibri" pitchFamily="34" charset="0"/>
            </a:endParaRPr>
          </a:p>
        </p:txBody>
      </p:sp>
      <p:sp>
        <p:nvSpPr>
          <p:cNvPr id="2" name="Picture Placeholder 1"/>
          <p:cNvSpPr>
            <a:spLocks noGrp="1"/>
          </p:cNvSpPr>
          <p:nvPr>
            <p:ph type="pic" sz="quarter" idx="13"/>
          </p:nvPr>
        </p:nvSpPr>
        <p:spPr/>
      </p:sp>
      <p:pic>
        <p:nvPicPr>
          <p:cNvPr id="8" name="Picture Placeholder 8"/>
          <p:cNvPicPr>
            <a:picLocks noChangeAspect="1"/>
          </p:cNvPicPr>
          <p:nvPr/>
        </p:nvPicPr>
        <p:blipFill>
          <a:blip r:embed="rId2" cstate="print">
            <a:extLst>
              <a:ext uri="{28A0092B-C50C-407E-A947-70E740481C1C}">
                <a14:useLocalDpi xmlns:a14="http://schemas.microsoft.com/office/drawing/2010/main" val="0"/>
              </a:ext>
            </a:extLst>
          </a:blip>
          <a:srcRect t="13598" b="13598"/>
          <a:stretch>
            <a:fillRect/>
          </a:stretch>
        </p:blipFill>
        <p:spPr>
          <a:xfrm flipH="1">
            <a:off x="922338" y="414338"/>
            <a:ext cx="7535862" cy="3657600"/>
          </a:xfrm>
          <a:prstGeom prst="roundRect">
            <a:avLst>
              <a:gd name="adj" fmla="val 2547"/>
            </a:avLst>
          </a:prstGeom>
          <a:ln>
            <a:solidFill>
              <a:schemeClr val="tx2">
                <a:lumMod val="60000"/>
                <a:lumOff val="40000"/>
              </a:schemeClr>
            </a:solidFill>
          </a:ln>
        </p:spPr>
      </p:pic>
    </p:spTree>
    <p:extLst>
      <p:ext uri="{BB962C8B-B14F-4D97-AF65-F5344CB8AC3E}">
        <p14:creationId xmlns:p14="http://schemas.microsoft.com/office/powerpoint/2010/main" val="3557276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bwMode="auto">
          <a:xfrm>
            <a:off x="4250290" y="3420587"/>
            <a:ext cx="4451587" cy="0"/>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34" name="Straight Connector 33"/>
          <p:cNvCxnSpPr/>
          <p:nvPr/>
        </p:nvCxnSpPr>
        <p:spPr bwMode="auto">
          <a:xfrm>
            <a:off x="4009366" y="1400415"/>
            <a:ext cx="0" cy="4781107"/>
          </a:xfrm>
          <a:prstGeom prst="line">
            <a:avLst/>
          </a:prstGeom>
          <a:noFill/>
          <a:ln w="9525" cap="flat" cmpd="sng" algn="ctr">
            <a:solidFill>
              <a:schemeClr val="bg1">
                <a:lumMod val="75000"/>
              </a:schemeClr>
            </a:solidFill>
            <a:prstDash val="lgDash"/>
            <a:round/>
            <a:headEnd type="none" w="med" len="med"/>
            <a:tailEnd type="none" w="med" len="med"/>
          </a:ln>
          <a:effectLst/>
        </p:spPr>
      </p:cxnSp>
      <p:sp>
        <p:nvSpPr>
          <p:cNvPr id="4" name="Title 3"/>
          <p:cNvSpPr>
            <a:spLocks noGrp="1"/>
          </p:cNvSpPr>
          <p:nvPr>
            <p:ph type="title"/>
          </p:nvPr>
        </p:nvSpPr>
        <p:spPr/>
        <p:txBody>
          <a:bodyPr>
            <a:normAutofit fontScale="90000"/>
          </a:bodyPr>
          <a:lstStyle/>
          <a:p>
            <a:r>
              <a:rPr lang="en-US" dirty="0"/>
              <a:t>Waiting at the stop: summary</a:t>
            </a:r>
          </a:p>
        </p:txBody>
      </p:sp>
      <p:pic>
        <p:nvPicPr>
          <p:cNvPr id="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TextBox 69"/>
          <p:cNvSpPr txBox="1"/>
          <p:nvPr/>
        </p:nvSpPr>
        <p:spPr>
          <a:xfrm>
            <a:off x="381000" y="2050850"/>
            <a:ext cx="2655938" cy="3477875"/>
          </a:xfrm>
          <a:prstGeom prst="rect">
            <a:avLst/>
          </a:prstGeom>
          <a:noFill/>
        </p:spPr>
        <p:txBody>
          <a:bodyPr wrap="square" rtlCol="0">
            <a:spAutoFit/>
          </a:bodyPr>
          <a:lstStyle/>
          <a:p>
            <a:pPr>
              <a:lnSpc>
                <a:spcPct val="200000"/>
              </a:lnSpc>
            </a:pPr>
            <a:r>
              <a:rPr lang="en-GB" sz="1100" b="1" dirty="0">
                <a:solidFill>
                  <a:srgbClr val="595959"/>
                </a:solidFill>
              </a:rPr>
              <a:t>Overall satisfaction with stop</a:t>
            </a:r>
          </a:p>
          <a:p>
            <a:pPr>
              <a:lnSpc>
                <a:spcPct val="200000"/>
              </a:lnSpc>
            </a:pPr>
            <a:endParaRPr lang="en-GB" sz="1100" b="1" dirty="0">
              <a:solidFill>
                <a:srgbClr val="595959"/>
              </a:solidFill>
            </a:endParaRPr>
          </a:p>
          <a:p>
            <a:pPr>
              <a:lnSpc>
                <a:spcPct val="200000"/>
              </a:lnSpc>
            </a:pPr>
            <a:r>
              <a:rPr lang="en-GB" sz="1100" b="1" dirty="0">
                <a:solidFill>
                  <a:srgbClr val="595959"/>
                </a:solidFill>
              </a:rPr>
              <a:t>Distance from journey start</a:t>
            </a:r>
          </a:p>
          <a:p>
            <a:pPr>
              <a:lnSpc>
                <a:spcPct val="200000"/>
              </a:lnSpc>
            </a:pPr>
            <a:r>
              <a:rPr lang="en-GB" sz="1100" b="1" dirty="0">
                <a:solidFill>
                  <a:srgbClr val="595959"/>
                </a:solidFill>
              </a:rPr>
              <a:t>Convenience/accessibility</a:t>
            </a:r>
          </a:p>
          <a:p>
            <a:pPr>
              <a:lnSpc>
                <a:spcPct val="200000"/>
              </a:lnSpc>
            </a:pPr>
            <a:r>
              <a:rPr lang="en-GB" sz="1100" b="1" dirty="0">
                <a:solidFill>
                  <a:srgbClr val="595959"/>
                </a:solidFill>
              </a:rPr>
              <a:t>General condition and maintenance</a:t>
            </a:r>
          </a:p>
          <a:p>
            <a:pPr>
              <a:lnSpc>
                <a:spcPct val="200000"/>
              </a:lnSpc>
            </a:pPr>
            <a:r>
              <a:rPr lang="en-GB" sz="1100" b="1" dirty="0">
                <a:solidFill>
                  <a:srgbClr val="595959"/>
                </a:solidFill>
              </a:rPr>
              <a:t>Freedom from graffiti/vandalism</a:t>
            </a:r>
          </a:p>
          <a:p>
            <a:pPr>
              <a:lnSpc>
                <a:spcPct val="200000"/>
              </a:lnSpc>
            </a:pPr>
            <a:r>
              <a:rPr lang="en-GB" sz="1100" b="1" dirty="0">
                <a:solidFill>
                  <a:srgbClr val="595959"/>
                </a:solidFill>
              </a:rPr>
              <a:t>Freedom from litter</a:t>
            </a:r>
          </a:p>
          <a:p>
            <a:pPr>
              <a:lnSpc>
                <a:spcPct val="200000"/>
              </a:lnSpc>
            </a:pPr>
            <a:r>
              <a:rPr lang="en-GB" sz="1100" b="1" dirty="0">
                <a:solidFill>
                  <a:srgbClr val="595959"/>
                </a:solidFill>
              </a:rPr>
              <a:t>Behaviour of other passengers</a:t>
            </a:r>
          </a:p>
          <a:p>
            <a:pPr>
              <a:lnSpc>
                <a:spcPct val="200000"/>
              </a:lnSpc>
            </a:pPr>
            <a:r>
              <a:rPr lang="en-GB" sz="1100" b="1" dirty="0">
                <a:solidFill>
                  <a:srgbClr val="595959"/>
                </a:solidFill>
              </a:rPr>
              <a:t>Information provided</a:t>
            </a:r>
          </a:p>
          <a:p>
            <a:pPr>
              <a:lnSpc>
                <a:spcPct val="200000"/>
              </a:lnSpc>
            </a:pPr>
            <a:r>
              <a:rPr lang="en-GB" sz="1100" b="1" dirty="0">
                <a:solidFill>
                  <a:srgbClr val="595959"/>
                </a:solidFill>
              </a:rPr>
              <a:t>Personal safety</a:t>
            </a:r>
          </a:p>
        </p:txBody>
      </p:sp>
      <p:sp>
        <p:nvSpPr>
          <p:cNvPr id="71" name="TextBox 70"/>
          <p:cNvSpPr txBox="1"/>
          <p:nvPr/>
        </p:nvSpPr>
        <p:spPr>
          <a:xfrm>
            <a:off x="2595231" y="2052032"/>
            <a:ext cx="883413" cy="3477875"/>
          </a:xfrm>
          <a:prstGeom prst="rect">
            <a:avLst/>
          </a:prstGeom>
          <a:noFill/>
        </p:spPr>
        <p:txBody>
          <a:bodyPr wrap="square" rtlCol="0">
            <a:spAutoFit/>
          </a:bodyPr>
          <a:lstStyle/>
          <a:p>
            <a:pPr algn="ctr">
              <a:lnSpc>
                <a:spcPct val="200000"/>
              </a:lnSpc>
            </a:pPr>
            <a:r>
              <a:rPr lang="en-GB" sz="1100" b="1" dirty="0">
                <a:solidFill>
                  <a:srgbClr val="C00000"/>
                </a:solidFill>
              </a:rPr>
              <a:t>92</a:t>
            </a:r>
          </a:p>
          <a:p>
            <a:pPr algn="ctr">
              <a:lnSpc>
                <a:spcPct val="200000"/>
              </a:lnSpc>
            </a:pPr>
            <a:endParaRPr lang="en-GB" sz="1100" b="1" dirty="0">
              <a:solidFill>
                <a:srgbClr val="C00000"/>
              </a:solidFill>
            </a:endParaRPr>
          </a:p>
          <a:p>
            <a:pPr algn="ctr">
              <a:lnSpc>
                <a:spcPct val="200000"/>
              </a:lnSpc>
            </a:pPr>
            <a:r>
              <a:rPr lang="en-GB" sz="1100" b="1" dirty="0">
                <a:solidFill>
                  <a:srgbClr val="C00000"/>
                </a:solidFill>
              </a:rPr>
              <a:t>83</a:t>
            </a:r>
          </a:p>
          <a:p>
            <a:pPr algn="ctr">
              <a:lnSpc>
                <a:spcPct val="200000"/>
              </a:lnSpc>
            </a:pPr>
            <a:r>
              <a:rPr lang="en-GB" sz="1100" b="1" dirty="0">
                <a:solidFill>
                  <a:srgbClr val="C00000"/>
                </a:solidFill>
              </a:rPr>
              <a:t>87</a:t>
            </a:r>
          </a:p>
          <a:p>
            <a:pPr algn="ctr">
              <a:lnSpc>
                <a:spcPct val="200000"/>
              </a:lnSpc>
            </a:pPr>
            <a:r>
              <a:rPr lang="en-GB" sz="1100" b="1" dirty="0">
                <a:solidFill>
                  <a:srgbClr val="C00000"/>
                </a:solidFill>
              </a:rPr>
              <a:t>86</a:t>
            </a:r>
          </a:p>
          <a:p>
            <a:pPr algn="ctr">
              <a:lnSpc>
                <a:spcPct val="200000"/>
              </a:lnSpc>
            </a:pPr>
            <a:r>
              <a:rPr lang="en-GB" sz="1100" b="1" dirty="0">
                <a:solidFill>
                  <a:srgbClr val="C00000"/>
                </a:solidFill>
              </a:rPr>
              <a:t>89</a:t>
            </a:r>
          </a:p>
          <a:p>
            <a:pPr algn="ctr">
              <a:lnSpc>
                <a:spcPct val="200000"/>
              </a:lnSpc>
            </a:pPr>
            <a:r>
              <a:rPr lang="en-GB" sz="1100" b="1" dirty="0">
                <a:solidFill>
                  <a:srgbClr val="C00000"/>
                </a:solidFill>
              </a:rPr>
              <a:t>80</a:t>
            </a:r>
          </a:p>
          <a:p>
            <a:pPr algn="ctr">
              <a:lnSpc>
                <a:spcPct val="200000"/>
              </a:lnSpc>
            </a:pPr>
            <a:r>
              <a:rPr lang="en-GB" sz="1100" b="1" dirty="0">
                <a:solidFill>
                  <a:srgbClr val="C00000"/>
                </a:solidFill>
              </a:rPr>
              <a:t>85</a:t>
            </a:r>
          </a:p>
          <a:p>
            <a:pPr algn="ctr">
              <a:lnSpc>
                <a:spcPct val="200000"/>
              </a:lnSpc>
            </a:pPr>
            <a:r>
              <a:rPr lang="en-GB" sz="1100" b="1" dirty="0">
                <a:solidFill>
                  <a:srgbClr val="C00000"/>
                </a:solidFill>
              </a:rPr>
              <a:t>82</a:t>
            </a:r>
          </a:p>
          <a:p>
            <a:pPr algn="ctr">
              <a:lnSpc>
                <a:spcPct val="200000"/>
              </a:lnSpc>
            </a:pPr>
            <a:r>
              <a:rPr lang="en-GB" sz="1100" b="1" dirty="0">
                <a:solidFill>
                  <a:srgbClr val="C00000"/>
                </a:solidFill>
              </a:rPr>
              <a:t>81</a:t>
            </a:r>
          </a:p>
        </p:txBody>
      </p:sp>
      <p:sp>
        <p:nvSpPr>
          <p:cNvPr id="73" name="TextBox 72"/>
          <p:cNvSpPr txBox="1"/>
          <p:nvPr/>
        </p:nvSpPr>
        <p:spPr>
          <a:xfrm>
            <a:off x="3167745" y="2050849"/>
            <a:ext cx="883413" cy="3477875"/>
          </a:xfrm>
          <a:prstGeom prst="rect">
            <a:avLst/>
          </a:prstGeom>
          <a:noFill/>
        </p:spPr>
        <p:txBody>
          <a:bodyPr wrap="square" rtlCol="0">
            <a:spAutoFit/>
          </a:bodyPr>
          <a:lstStyle/>
          <a:p>
            <a:pPr algn="ctr">
              <a:lnSpc>
                <a:spcPct val="200000"/>
              </a:lnSpc>
            </a:pPr>
            <a:r>
              <a:rPr lang="en-GB" sz="1100" b="1" dirty="0">
                <a:solidFill>
                  <a:srgbClr val="595959"/>
                </a:solidFill>
              </a:rPr>
              <a:t>77</a:t>
            </a:r>
          </a:p>
          <a:p>
            <a:pPr algn="ctr">
              <a:lnSpc>
                <a:spcPct val="200000"/>
              </a:lnSpc>
            </a:pPr>
            <a:endParaRPr lang="en-GB" sz="1100" b="1" dirty="0">
              <a:solidFill>
                <a:srgbClr val="595959"/>
              </a:solidFill>
            </a:endParaRPr>
          </a:p>
          <a:p>
            <a:pPr algn="ctr">
              <a:lnSpc>
                <a:spcPct val="200000"/>
              </a:lnSpc>
            </a:pPr>
            <a:r>
              <a:rPr lang="en-GB" sz="1100" b="1" dirty="0">
                <a:solidFill>
                  <a:srgbClr val="595959"/>
                </a:solidFill>
              </a:rPr>
              <a:t>83</a:t>
            </a:r>
          </a:p>
          <a:p>
            <a:pPr algn="ctr">
              <a:lnSpc>
                <a:spcPct val="200000"/>
              </a:lnSpc>
            </a:pPr>
            <a:r>
              <a:rPr lang="en-GB" sz="1100" b="1" dirty="0">
                <a:solidFill>
                  <a:srgbClr val="595959"/>
                </a:solidFill>
              </a:rPr>
              <a:t>84</a:t>
            </a:r>
          </a:p>
          <a:p>
            <a:pPr algn="ctr">
              <a:lnSpc>
                <a:spcPct val="200000"/>
              </a:lnSpc>
            </a:pPr>
            <a:r>
              <a:rPr lang="en-GB" sz="1100" b="1" dirty="0">
                <a:solidFill>
                  <a:srgbClr val="595959"/>
                </a:solidFill>
              </a:rPr>
              <a:t>71</a:t>
            </a:r>
          </a:p>
          <a:p>
            <a:pPr algn="ctr">
              <a:lnSpc>
                <a:spcPct val="200000"/>
              </a:lnSpc>
            </a:pPr>
            <a:r>
              <a:rPr lang="en-GB" sz="1100" b="1" dirty="0">
                <a:solidFill>
                  <a:srgbClr val="595959"/>
                </a:solidFill>
              </a:rPr>
              <a:t>72</a:t>
            </a:r>
          </a:p>
          <a:p>
            <a:pPr algn="ctr">
              <a:lnSpc>
                <a:spcPct val="200000"/>
              </a:lnSpc>
            </a:pPr>
            <a:r>
              <a:rPr lang="en-GB" sz="1100" b="1" dirty="0">
                <a:solidFill>
                  <a:srgbClr val="595959"/>
                </a:solidFill>
              </a:rPr>
              <a:t>66</a:t>
            </a:r>
          </a:p>
          <a:p>
            <a:pPr algn="ctr">
              <a:lnSpc>
                <a:spcPct val="200000"/>
              </a:lnSpc>
            </a:pPr>
            <a:r>
              <a:rPr lang="en-GB" sz="1100" b="1" dirty="0">
                <a:solidFill>
                  <a:srgbClr val="595959"/>
                </a:solidFill>
              </a:rPr>
              <a:t>N/A*</a:t>
            </a:r>
          </a:p>
          <a:p>
            <a:pPr algn="ctr">
              <a:lnSpc>
                <a:spcPct val="200000"/>
              </a:lnSpc>
            </a:pPr>
            <a:r>
              <a:rPr lang="en-GB" sz="1100" b="1" dirty="0">
                <a:solidFill>
                  <a:srgbClr val="595959"/>
                </a:solidFill>
              </a:rPr>
              <a:t>71</a:t>
            </a:r>
          </a:p>
          <a:p>
            <a:pPr algn="ctr">
              <a:lnSpc>
                <a:spcPct val="200000"/>
              </a:lnSpc>
            </a:pPr>
            <a:r>
              <a:rPr lang="en-GB" sz="1100" b="1" dirty="0">
                <a:solidFill>
                  <a:srgbClr val="595959"/>
                </a:solidFill>
              </a:rPr>
              <a:t>72</a:t>
            </a:r>
          </a:p>
        </p:txBody>
      </p:sp>
      <p:sp>
        <p:nvSpPr>
          <p:cNvPr id="74" name="TextBox 73"/>
          <p:cNvSpPr txBox="1"/>
          <p:nvPr/>
        </p:nvSpPr>
        <p:spPr>
          <a:xfrm>
            <a:off x="2939015" y="1453783"/>
            <a:ext cx="1358900" cy="738664"/>
          </a:xfrm>
          <a:prstGeom prst="rect">
            <a:avLst/>
          </a:prstGeom>
          <a:noFill/>
        </p:spPr>
        <p:txBody>
          <a:bodyPr wrap="square" rtlCol="0">
            <a:spAutoFit/>
          </a:bodyPr>
          <a:lstStyle/>
          <a:p>
            <a:pPr algn="ctr"/>
            <a:r>
              <a:rPr lang="en-GB" sz="1050" b="1" dirty="0">
                <a:solidFill>
                  <a:srgbClr val="595959"/>
                </a:solidFill>
              </a:rPr>
              <a:t>Buses </a:t>
            </a:r>
          </a:p>
          <a:p>
            <a:pPr algn="ctr"/>
            <a:r>
              <a:rPr lang="en-GB" sz="1050" b="1" dirty="0">
                <a:solidFill>
                  <a:srgbClr val="595959"/>
                </a:solidFill>
              </a:rPr>
              <a:t>In the </a:t>
            </a:r>
          </a:p>
          <a:p>
            <a:pPr algn="ctr"/>
            <a:r>
              <a:rPr lang="en-GB" sz="1050" b="1" dirty="0">
                <a:solidFill>
                  <a:srgbClr val="595959"/>
                </a:solidFill>
              </a:rPr>
              <a:t>West </a:t>
            </a:r>
          </a:p>
          <a:p>
            <a:pPr algn="ctr"/>
            <a:r>
              <a:rPr lang="en-GB" sz="1050" b="1" dirty="0">
                <a:solidFill>
                  <a:srgbClr val="595959"/>
                </a:solidFill>
              </a:rPr>
              <a:t>Midlands</a:t>
            </a:r>
          </a:p>
        </p:txBody>
      </p:sp>
      <p:sp>
        <p:nvSpPr>
          <p:cNvPr id="77" name="TextBox 76"/>
          <p:cNvSpPr txBox="1"/>
          <p:nvPr/>
        </p:nvSpPr>
        <p:spPr>
          <a:xfrm>
            <a:off x="4449422" y="1516088"/>
            <a:ext cx="2303966" cy="246221"/>
          </a:xfrm>
          <a:prstGeom prst="rect">
            <a:avLst/>
          </a:prstGeom>
          <a:noFill/>
        </p:spPr>
        <p:txBody>
          <a:bodyPr wrap="square" rtlCol="0">
            <a:spAutoFit/>
          </a:bodyPr>
          <a:lstStyle/>
          <a:p>
            <a:r>
              <a:rPr lang="en-GB" sz="1000" b="1" dirty="0">
                <a:solidFill>
                  <a:srgbClr val="C00000"/>
                </a:solidFill>
              </a:rPr>
              <a:t>Waiting times:</a:t>
            </a:r>
          </a:p>
        </p:txBody>
      </p:sp>
      <p:pic>
        <p:nvPicPr>
          <p:cNvPr id="78" name="Picture 4" descr="J:\Current Jobs\Transport\Jobs\Transport Focus (non NPS)\2016\22785 TPS Autumn 2016\Deliverables\Reports\Infographics\icon punctuality.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51158" y="1453214"/>
            <a:ext cx="398264" cy="398264"/>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p:cNvSpPr txBox="1"/>
          <p:nvPr/>
        </p:nvSpPr>
        <p:spPr>
          <a:xfrm>
            <a:off x="4449422" y="2371877"/>
            <a:ext cx="1060415" cy="430887"/>
          </a:xfrm>
          <a:prstGeom prst="rect">
            <a:avLst/>
          </a:prstGeom>
          <a:noFill/>
        </p:spPr>
        <p:txBody>
          <a:bodyPr wrap="square" rtlCol="0">
            <a:spAutoFit/>
          </a:bodyPr>
          <a:lstStyle/>
          <a:p>
            <a:pPr algn="ctr"/>
            <a:r>
              <a:rPr lang="en-GB" sz="1100" b="1" dirty="0">
                <a:solidFill>
                  <a:srgbClr val="595959"/>
                </a:solidFill>
              </a:rPr>
              <a:t>Expected wait time</a:t>
            </a:r>
          </a:p>
        </p:txBody>
      </p:sp>
      <p:sp>
        <p:nvSpPr>
          <p:cNvPr id="80" name="TextBox 79"/>
          <p:cNvSpPr txBox="1"/>
          <p:nvPr/>
        </p:nvSpPr>
        <p:spPr>
          <a:xfrm>
            <a:off x="4051158" y="1840937"/>
            <a:ext cx="1856353" cy="430887"/>
          </a:xfrm>
          <a:prstGeom prst="rect">
            <a:avLst/>
          </a:prstGeom>
          <a:noFill/>
        </p:spPr>
        <p:txBody>
          <a:bodyPr wrap="square" rtlCol="0">
            <a:spAutoFit/>
          </a:bodyPr>
          <a:lstStyle/>
          <a:p>
            <a:pPr algn="ctr"/>
            <a:r>
              <a:rPr lang="en-GB" sz="1100" b="1" dirty="0">
                <a:solidFill>
                  <a:srgbClr val="595959"/>
                </a:solidFill>
              </a:rPr>
              <a:t>Satisfaction: </a:t>
            </a:r>
          </a:p>
          <a:p>
            <a:pPr algn="ctr"/>
            <a:r>
              <a:rPr lang="en-GB" sz="1100" b="1" dirty="0">
                <a:solidFill>
                  <a:srgbClr val="595959"/>
                </a:solidFill>
              </a:rPr>
              <a:t>expected waiting time</a:t>
            </a:r>
          </a:p>
        </p:txBody>
      </p:sp>
      <p:sp>
        <p:nvSpPr>
          <p:cNvPr id="81" name="TextBox 80"/>
          <p:cNvSpPr txBox="1"/>
          <p:nvPr/>
        </p:nvSpPr>
        <p:spPr>
          <a:xfrm>
            <a:off x="4308383" y="2989137"/>
            <a:ext cx="1342491" cy="430887"/>
          </a:xfrm>
          <a:prstGeom prst="rect">
            <a:avLst/>
          </a:prstGeom>
          <a:noFill/>
        </p:spPr>
        <p:txBody>
          <a:bodyPr wrap="square" rtlCol="0">
            <a:spAutoFit/>
          </a:bodyPr>
          <a:lstStyle/>
          <a:p>
            <a:pPr algn="ctr"/>
            <a:r>
              <a:rPr lang="en-GB" sz="1100" b="1" dirty="0">
                <a:solidFill>
                  <a:srgbClr val="595959"/>
                </a:solidFill>
              </a:rPr>
              <a:t>Actual reported wait time</a:t>
            </a:r>
          </a:p>
        </p:txBody>
      </p:sp>
      <p:sp>
        <p:nvSpPr>
          <p:cNvPr id="82" name="TextBox 81"/>
          <p:cNvSpPr txBox="1"/>
          <p:nvPr/>
        </p:nvSpPr>
        <p:spPr>
          <a:xfrm>
            <a:off x="7342977" y="1302503"/>
            <a:ext cx="1358900" cy="738664"/>
          </a:xfrm>
          <a:prstGeom prst="rect">
            <a:avLst/>
          </a:prstGeom>
          <a:noFill/>
        </p:spPr>
        <p:txBody>
          <a:bodyPr wrap="square" rtlCol="0">
            <a:spAutoFit/>
          </a:bodyPr>
          <a:lstStyle/>
          <a:p>
            <a:pPr algn="ctr"/>
            <a:r>
              <a:rPr lang="en-GB" sz="1050" b="1" dirty="0">
                <a:solidFill>
                  <a:srgbClr val="595959"/>
                </a:solidFill>
              </a:rPr>
              <a:t>Buses </a:t>
            </a:r>
          </a:p>
          <a:p>
            <a:pPr algn="ctr"/>
            <a:r>
              <a:rPr lang="en-GB" sz="1050" b="1" dirty="0">
                <a:solidFill>
                  <a:srgbClr val="595959"/>
                </a:solidFill>
              </a:rPr>
              <a:t>in the</a:t>
            </a:r>
          </a:p>
          <a:p>
            <a:pPr algn="ctr"/>
            <a:r>
              <a:rPr lang="en-GB" sz="1050" b="1" dirty="0">
                <a:solidFill>
                  <a:srgbClr val="595959"/>
                </a:solidFill>
              </a:rPr>
              <a:t> West </a:t>
            </a:r>
          </a:p>
          <a:p>
            <a:pPr algn="ctr"/>
            <a:r>
              <a:rPr lang="en-GB" sz="1050" b="1" dirty="0">
                <a:solidFill>
                  <a:srgbClr val="595959"/>
                </a:solidFill>
              </a:rPr>
              <a:t>Midlands</a:t>
            </a:r>
          </a:p>
        </p:txBody>
      </p:sp>
      <p:sp>
        <p:nvSpPr>
          <p:cNvPr id="84" name="TextBox 83"/>
          <p:cNvSpPr txBox="1"/>
          <p:nvPr/>
        </p:nvSpPr>
        <p:spPr>
          <a:xfrm>
            <a:off x="6149437" y="1840937"/>
            <a:ext cx="1123469" cy="1569660"/>
          </a:xfrm>
          <a:prstGeom prst="rect">
            <a:avLst/>
          </a:prstGeom>
          <a:noFill/>
        </p:spPr>
        <p:txBody>
          <a:bodyPr wrap="square" rtlCol="0">
            <a:spAutoFit/>
          </a:bodyPr>
          <a:lstStyle/>
          <a:p>
            <a:pPr algn="ctr">
              <a:lnSpc>
                <a:spcPct val="200000"/>
              </a:lnSpc>
            </a:pPr>
            <a:r>
              <a:rPr lang="en-GB" sz="1100" b="1" dirty="0">
                <a:solidFill>
                  <a:srgbClr val="C00000"/>
                </a:solidFill>
              </a:rPr>
              <a:t>92</a:t>
            </a:r>
          </a:p>
          <a:p>
            <a:pPr algn="ctr">
              <a:lnSpc>
                <a:spcPct val="200000"/>
              </a:lnSpc>
            </a:pPr>
            <a:endParaRPr lang="en-GB" sz="600" b="1" dirty="0">
              <a:solidFill>
                <a:srgbClr val="C00000"/>
              </a:solidFill>
            </a:endParaRPr>
          </a:p>
          <a:p>
            <a:pPr algn="ctr">
              <a:lnSpc>
                <a:spcPct val="200000"/>
              </a:lnSpc>
            </a:pPr>
            <a:r>
              <a:rPr lang="en-GB" sz="1100" b="1" dirty="0">
                <a:solidFill>
                  <a:srgbClr val="C00000"/>
                </a:solidFill>
              </a:rPr>
              <a:t>5 </a:t>
            </a:r>
            <a:r>
              <a:rPr lang="en-GB" sz="1100" b="1" dirty="0" err="1">
                <a:solidFill>
                  <a:srgbClr val="C00000"/>
                </a:solidFill>
              </a:rPr>
              <a:t>mins</a:t>
            </a:r>
            <a:endParaRPr lang="en-GB" sz="1100" b="1" dirty="0">
              <a:solidFill>
                <a:srgbClr val="C00000"/>
              </a:solidFill>
            </a:endParaRPr>
          </a:p>
          <a:p>
            <a:pPr algn="ctr">
              <a:lnSpc>
                <a:spcPct val="200000"/>
              </a:lnSpc>
            </a:pPr>
            <a:endParaRPr lang="en-GB" sz="900" b="1" dirty="0">
              <a:solidFill>
                <a:srgbClr val="C00000"/>
              </a:solidFill>
            </a:endParaRPr>
          </a:p>
          <a:p>
            <a:pPr algn="ctr">
              <a:lnSpc>
                <a:spcPct val="200000"/>
              </a:lnSpc>
            </a:pPr>
            <a:r>
              <a:rPr lang="en-GB" sz="1100" b="1" dirty="0">
                <a:solidFill>
                  <a:srgbClr val="C00000"/>
                </a:solidFill>
              </a:rPr>
              <a:t>4 </a:t>
            </a:r>
            <a:r>
              <a:rPr lang="en-GB" sz="1100" b="1" dirty="0" err="1">
                <a:solidFill>
                  <a:srgbClr val="C00000"/>
                </a:solidFill>
              </a:rPr>
              <a:t>mins</a:t>
            </a:r>
            <a:endParaRPr lang="en-GB" sz="1100" b="1" dirty="0">
              <a:solidFill>
                <a:srgbClr val="C00000"/>
              </a:solidFill>
            </a:endParaRPr>
          </a:p>
        </p:txBody>
      </p:sp>
      <p:sp>
        <p:nvSpPr>
          <p:cNvPr id="86" name="TextBox 85"/>
          <p:cNvSpPr txBox="1"/>
          <p:nvPr/>
        </p:nvSpPr>
        <p:spPr>
          <a:xfrm>
            <a:off x="7460692" y="1840937"/>
            <a:ext cx="1123469" cy="1569660"/>
          </a:xfrm>
          <a:prstGeom prst="rect">
            <a:avLst/>
          </a:prstGeom>
          <a:noFill/>
        </p:spPr>
        <p:txBody>
          <a:bodyPr wrap="square" rtlCol="0">
            <a:spAutoFit/>
          </a:bodyPr>
          <a:lstStyle/>
          <a:p>
            <a:pPr algn="ctr">
              <a:lnSpc>
                <a:spcPct val="200000"/>
              </a:lnSpc>
            </a:pPr>
            <a:r>
              <a:rPr lang="en-GB" sz="1100" b="1" dirty="0">
                <a:solidFill>
                  <a:srgbClr val="FFFFFF">
                    <a:lumMod val="50000"/>
                  </a:srgbClr>
                </a:solidFill>
              </a:rPr>
              <a:t>70</a:t>
            </a:r>
          </a:p>
          <a:p>
            <a:pPr algn="ctr">
              <a:lnSpc>
                <a:spcPct val="200000"/>
              </a:lnSpc>
            </a:pPr>
            <a:endParaRPr lang="en-GB" sz="600" b="1" dirty="0">
              <a:solidFill>
                <a:srgbClr val="FFFFFF">
                  <a:lumMod val="50000"/>
                </a:srgbClr>
              </a:solidFill>
            </a:endParaRPr>
          </a:p>
          <a:p>
            <a:pPr algn="ctr">
              <a:lnSpc>
                <a:spcPct val="200000"/>
              </a:lnSpc>
            </a:pPr>
            <a:r>
              <a:rPr lang="en-GB" sz="1100" b="1" dirty="0">
                <a:solidFill>
                  <a:srgbClr val="FFFFFF">
                    <a:lumMod val="50000"/>
                  </a:srgbClr>
                </a:solidFill>
              </a:rPr>
              <a:t>8 </a:t>
            </a:r>
            <a:r>
              <a:rPr lang="en-GB" sz="1100" b="1" dirty="0" err="1">
                <a:solidFill>
                  <a:srgbClr val="FFFFFF">
                    <a:lumMod val="50000"/>
                  </a:srgbClr>
                </a:solidFill>
              </a:rPr>
              <a:t>mins</a:t>
            </a:r>
            <a:endParaRPr lang="en-GB" sz="1100" b="1" dirty="0">
              <a:solidFill>
                <a:srgbClr val="FFFFFF">
                  <a:lumMod val="50000"/>
                </a:srgbClr>
              </a:solidFill>
            </a:endParaRPr>
          </a:p>
          <a:p>
            <a:pPr algn="ctr">
              <a:lnSpc>
                <a:spcPct val="200000"/>
              </a:lnSpc>
            </a:pPr>
            <a:endParaRPr lang="en-GB" sz="900" b="1" dirty="0">
              <a:solidFill>
                <a:srgbClr val="FFFFFF">
                  <a:lumMod val="50000"/>
                </a:srgbClr>
              </a:solidFill>
            </a:endParaRPr>
          </a:p>
          <a:p>
            <a:pPr algn="ctr">
              <a:lnSpc>
                <a:spcPct val="200000"/>
              </a:lnSpc>
            </a:pPr>
            <a:r>
              <a:rPr lang="en-GB" sz="1100" b="1" dirty="0">
                <a:solidFill>
                  <a:srgbClr val="FFFFFF">
                    <a:lumMod val="50000"/>
                  </a:srgbClr>
                </a:solidFill>
              </a:rPr>
              <a:t>8 </a:t>
            </a:r>
            <a:r>
              <a:rPr lang="en-GB" sz="1100" b="1" dirty="0" err="1">
                <a:solidFill>
                  <a:srgbClr val="FFFFFF">
                    <a:lumMod val="50000"/>
                  </a:srgbClr>
                </a:solidFill>
              </a:rPr>
              <a:t>mins</a:t>
            </a:r>
            <a:endParaRPr lang="en-GB" sz="1100" b="1" dirty="0">
              <a:solidFill>
                <a:srgbClr val="FFFFFF">
                  <a:lumMod val="50000"/>
                </a:srgbClr>
              </a:solidFill>
            </a:endParaRPr>
          </a:p>
        </p:txBody>
      </p:sp>
      <p:sp>
        <p:nvSpPr>
          <p:cNvPr id="87" name="TextBox 86"/>
          <p:cNvSpPr txBox="1"/>
          <p:nvPr/>
        </p:nvSpPr>
        <p:spPr>
          <a:xfrm>
            <a:off x="4510295" y="3578709"/>
            <a:ext cx="2303966" cy="246221"/>
          </a:xfrm>
          <a:prstGeom prst="rect">
            <a:avLst/>
          </a:prstGeom>
          <a:noFill/>
        </p:spPr>
        <p:txBody>
          <a:bodyPr wrap="square" rtlCol="0">
            <a:spAutoFit/>
          </a:bodyPr>
          <a:lstStyle/>
          <a:p>
            <a:r>
              <a:rPr lang="en-GB" sz="1000" b="1" dirty="0">
                <a:solidFill>
                  <a:srgbClr val="C00000"/>
                </a:solidFill>
              </a:rPr>
              <a:t>Checking tram information:</a:t>
            </a:r>
          </a:p>
        </p:txBody>
      </p:sp>
      <p:pic>
        <p:nvPicPr>
          <p:cNvPr id="88" name="Picture 87"/>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012432" y="3460917"/>
            <a:ext cx="575128" cy="575128"/>
          </a:xfrm>
          <a:prstGeom prst="rect">
            <a:avLst/>
          </a:prstGeom>
        </p:spPr>
      </p:pic>
      <p:sp>
        <p:nvSpPr>
          <p:cNvPr id="89" name="TextBox 88"/>
          <p:cNvSpPr txBox="1"/>
          <p:nvPr/>
        </p:nvSpPr>
        <p:spPr>
          <a:xfrm>
            <a:off x="3986672" y="4036045"/>
            <a:ext cx="2350628" cy="2292935"/>
          </a:xfrm>
          <a:prstGeom prst="rect">
            <a:avLst/>
          </a:prstGeom>
          <a:noFill/>
        </p:spPr>
        <p:txBody>
          <a:bodyPr wrap="square" rtlCol="0">
            <a:spAutoFit/>
          </a:bodyPr>
          <a:lstStyle/>
          <a:p>
            <a:r>
              <a:rPr lang="en-GB" sz="1100" b="1" dirty="0">
                <a:solidFill>
                  <a:srgbClr val="595959"/>
                </a:solidFill>
              </a:rPr>
              <a:t>Passengers who checked tram time</a:t>
            </a:r>
          </a:p>
          <a:p>
            <a:endParaRPr lang="en-GB" sz="1100" b="1" dirty="0">
              <a:solidFill>
                <a:srgbClr val="595959"/>
              </a:solidFill>
            </a:endParaRPr>
          </a:p>
          <a:p>
            <a:endParaRPr lang="en-GB" sz="1100" b="1" dirty="0">
              <a:solidFill>
                <a:srgbClr val="595959"/>
              </a:solidFill>
            </a:endParaRPr>
          </a:p>
          <a:p>
            <a:r>
              <a:rPr lang="en-GB" sz="1100" b="1" dirty="0">
                <a:solidFill>
                  <a:srgbClr val="595959"/>
                </a:solidFill>
              </a:rPr>
              <a:t>Info sources used before arriving at stop</a:t>
            </a:r>
          </a:p>
          <a:p>
            <a:endParaRPr lang="en-GB" sz="1100" b="1" dirty="0">
              <a:solidFill>
                <a:srgbClr val="595959"/>
              </a:solidFill>
            </a:endParaRPr>
          </a:p>
          <a:p>
            <a:endParaRPr lang="en-GB" sz="1100" b="1" dirty="0">
              <a:solidFill>
                <a:srgbClr val="595959"/>
              </a:solidFill>
            </a:endParaRPr>
          </a:p>
          <a:p>
            <a:r>
              <a:rPr lang="en-GB" sz="1100" b="1" dirty="0">
                <a:solidFill>
                  <a:srgbClr val="595959"/>
                </a:solidFill>
              </a:rPr>
              <a:t>Info sources used at stop</a:t>
            </a:r>
          </a:p>
          <a:p>
            <a:endParaRPr lang="en-GB" sz="1100" b="1" dirty="0">
              <a:solidFill>
                <a:srgbClr val="595959"/>
              </a:solidFill>
            </a:endParaRPr>
          </a:p>
          <a:p>
            <a:endParaRPr lang="en-GB" sz="1100" b="1" dirty="0">
              <a:solidFill>
                <a:srgbClr val="595959"/>
              </a:solidFill>
            </a:endParaRPr>
          </a:p>
          <a:p>
            <a:r>
              <a:rPr lang="en-GB" sz="1100" b="1" dirty="0">
                <a:solidFill>
                  <a:srgbClr val="595959"/>
                </a:solidFill>
              </a:rPr>
              <a:t>Among those that didn’t check…</a:t>
            </a:r>
          </a:p>
        </p:txBody>
      </p:sp>
      <p:sp>
        <p:nvSpPr>
          <p:cNvPr id="90" name="TextBox 89"/>
          <p:cNvSpPr txBox="1"/>
          <p:nvPr/>
        </p:nvSpPr>
        <p:spPr>
          <a:xfrm>
            <a:off x="6149437" y="3960247"/>
            <a:ext cx="1123469" cy="2308324"/>
          </a:xfrm>
          <a:prstGeom prst="rect">
            <a:avLst/>
          </a:prstGeom>
          <a:noFill/>
        </p:spPr>
        <p:txBody>
          <a:bodyPr wrap="square" rtlCol="0">
            <a:spAutoFit/>
          </a:bodyPr>
          <a:lstStyle/>
          <a:p>
            <a:pPr algn="ctr">
              <a:lnSpc>
                <a:spcPct val="200000"/>
              </a:lnSpc>
            </a:pPr>
            <a:r>
              <a:rPr lang="en-GB" sz="1100" b="1" dirty="0">
                <a:solidFill>
                  <a:srgbClr val="C00000"/>
                </a:solidFill>
              </a:rPr>
              <a:t>85</a:t>
            </a:r>
          </a:p>
          <a:p>
            <a:pPr algn="ctr">
              <a:lnSpc>
                <a:spcPct val="200000"/>
              </a:lnSpc>
            </a:pPr>
            <a:endParaRPr lang="en-GB" sz="1200" b="1" dirty="0">
              <a:solidFill>
                <a:srgbClr val="C00000"/>
              </a:solidFill>
            </a:endParaRPr>
          </a:p>
          <a:p>
            <a:pPr algn="ctr">
              <a:lnSpc>
                <a:spcPct val="200000"/>
              </a:lnSpc>
            </a:pPr>
            <a:endParaRPr lang="en-GB" sz="1100" b="1" dirty="0">
              <a:solidFill>
                <a:srgbClr val="C00000"/>
              </a:solidFill>
            </a:endParaRPr>
          </a:p>
          <a:p>
            <a:pPr algn="ctr">
              <a:lnSpc>
                <a:spcPct val="200000"/>
              </a:lnSpc>
            </a:pPr>
            <a:endParaRPr lang="en-GB" sz="900" b="1" dirty="0">
              <a:solidFill>
                <a:srgbClr val="C00000"/>
              </a:solidFill>
            </a:endParaRPr>
          </a:p>
          <a:p>
            <a:pPr algn="ctr">
              <a:lnSpc>
                <a:spcPct val="200000"/>
              </a:lnSpc>
            </a:pPr>
            <a:endParaRPr lang="en-GB" sz="1100" b="1" dirty="0">
              <a:solidFill>
                <a:srgbClr val="C00000"/>
              </a:solidFill>
            </a:endParaRPr>
          </a:p>
          <a:p>
            <a:pPr algn="ctr">
              <a:lnSpc>
                <a:spcPct val="200000"/>
              </a:lnSpc>
            </a:pPr>
            <a:endParaRPr lang="en-GB" sz="700" b="1" dirty="0">
              <a:solidFill>
                <a:srgbClr val="C00000"/>
              </a:solidFill>
            </a:endParaRPr>
          </a:p>
          <a:p>
            <a:pPr algn="ctr">
              <a:lnSpc>
                <a:spcPct val="200000"/>
              </a:lnSpc>
            </a:pPr>
            <a:endParaRPr lang="en-GB" sz="1100" b="1" dirty="0">
              <a:solidFill>
                <a:srgbClr val="C00000"/>
              </a:solidFill>
            </a:endParaRPr>
          </a:p>
        </p:txBody>
      </p:sp>
      <p:sp>
        <p:nvSpPr>
          <p:cNvPr id="91" name="TextBox 90"/>
          <p:cNvSpPr txBox="1"/>
          <p:nvPr/>
        </p:nvSpPr>
        <p:spPr>
          <a:xfrm>
            <a:off x="7460692" y="3960247"/>
            <a:ext cx="1123469" cy="378373"/>
          </a:xfrm>
          <a:prstGeom prst="rect">
            <a:avLst/>
          </a:prstGeom>
          <a:noFill/>
        </p:spPr>
        <p:txBody>
          <a:bodyPr wrap="square" rtlCol="0">
            <a:spAutoFit/>
          </a:bodyPr>
          <a:lstStyle/>
          <a:p>
            <a:pPr algn="ctr">
              <a:lnSpc>
                <a:spcPct val="200000"/>
              </a:lnSpc>
            </a:pPr>
            <a:r>
              <a:rPr lang="en-GB" sz="1100" b="1" dirty="0">
                <a:solidFill>
                  <a:srgbClr val="FFFFFF">
                    <a:lumMod val="50000"/>
                  </a:srgbClr>
                </a:solidFill>
              </a:rPr>
              <a:t>79</a:t>
            </a:r>
          </a:p>
        </p:txBody>
      </p:sp>
      <p:pic>
        <p:nvPicPr>
          <p:cNvPr id="2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1398" y="1712081"/>
            <a:ext cx="1016183" cy="41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833324" y="2006399"/>
            <a:ext cx="147317" cy="1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167055" y="2217005"/>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167055" y="2899001"/>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167051" y="4223605"/>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167745" y="3238421"/>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167050" y="3895511"/>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167052" y="4579205"/>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167053" y="4904478"/>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6"/>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167054" y="5236713"/>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154350" y="3570194"/>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074789" y="3160985"/>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9"/>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074789" y="2548331"/>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0"/>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060436" y="4119533"/>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36352" y="4649655"/>
            <a:ext cx="1132471" cy="553998"/>
          </a:xfrm>
          <a:prstGeom prst="rect">
            <a:avLst/>
          </a:prstGeom>
          <a:noFill/>
        </p:spPr>
        <p:txBody>
          <a:bodyPr wrap="square" rtlCol="0">
            <a:spAutoFit/>
          </a:bodyPr>
          <a:lstStyle/>
          <a:p>
            <a:pPr algn="ctr"/>
            <a:r>
              <a:rPr lang="en-GB" sz="1000" dirty="0"/>
              <a:t>Online tram times and paper timetable</a:t>
            </a:r>
          </a:p>
        </p:txBody>
      </p:sp>
      <p:sp>
        <p:nvSpPr>
          <p:cNvPr id="42" name="TextBox 41"/>
          <p:cNvSpPr txBox="1"/>
          <p:nvPr/>
        </p:nvSpPr>
        <p:spPr>
          <a:xfrm>
            <a:off x="6149437" y="5230876"/>
            <a:ext cx="1132471" cy="553998"/>
          </a:xfrm>
          <a:prstGeom prst="rect">
            <a:avLst/>
          </a:prstGeom>
          <a:noFill/>
        </p:spPr>
        <p:txBody>
          <a:bodyPr wrap="square" rtlCol="0">
            <a:spAutoFit/>
          </a:bodyPr>
          <a:lstStyle/>
          <a:p>
            <a:pPr algn="ctr"/>
            <a:r>
              <a:rPr lang="en-GB" sz="1000" dirty="0"/>
              <a:t>Electronic display at the stop 70%</a:t>
            </a:r>
          </a:p>
        </p:txBody>
      </p:sp>
      <p:sp>
        <p:nvSpPr>
          <p:cNvPr id="43" name="TextBox 42"/>
          <p:cNvSpPr txBox="1"/>
          <p:nvPr/>
        </p:nvSpPr>
        <p:spPr>
          <a:xfrm>
            <a:off x="6135820" y="5808702"/>
            <a:ext cx="1132471" cy="553998"/>
          </a:xfrm>
          <a:prstGeom prst="rect">
            <a:avLst/>
          </a:prstGeom>
          <a:noFill/>
        </p:spPr>
        <p:txBody>
          <a:bodyPr wrap="square" rtlCol="0">
            <a:spAutoFit/>
          </a:bodyPr>
          <a:lstStyle/>
          <a:p>
            <a:pPr algn="ctr"/>
            <a:r>
              <a:rPr lang="en-GB" sz="1000" dirty="0"/>
              <a:t>89% knew the trams ran frequently</a:t>
            </a:r>
          </a:p>
        </p:txBody>
      </p:sp>
      <p:pic>
        <p:nvPicPr>
          <p:cNvPr id="4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2108" y="1556425"/>
            <a:ext cx="1016183" cy="41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23</a:t>
            </a:fld>
            <a:endParaRPr lang="en-US" sz="1200" b="1" dirty="0">
              <a:solidFill>
                <a:srgbClr val="000000"/>
              </a:solidFill>
              <a:latin typeface="Calibri" pitchFamily="34" charset="0"/>
            </a:endParaRPr>
          </a:p>
        </p:txBody>
      </p:sp>
      <p:sp>
        <p:nvSpPr>
          <p:cNvPr id="47" name="Rectangle 13"/>
          <p:cNvSpPr>
            <a:spLocks noChangeArrowheads="1"/>
          </p:cNvSpPr>
          <p:nvPr/>
        </p:nvSpPr>
        <p:spPr bwMode="auto">
          <a:xfrm>
            <a:off x="1984074" y="5947316"/>
            <a:ext cx="2002597" cy="428625"/>
          </a:xfrm>
          <a:prstGeom prst="rect">
            <a:avLst/>
          </a:prstGeom>
          <a:noFill/>
          <a:ln w="9525">
            <a:noFill/>
            <a:miter lim="800000"/>
            <a:headEnd/>
            <a:tailEnd/>
          </a:ln>
          <a:effectLst/>
        </p:spPr>
        <p:txBody>
          <a:bodyPr lIns="0" tIns="0" bIns="0" anchor="b"/>
          <a:lstStyle/>
          <a:p>
            <a:pPr eaLnBrk="0" fontAlgn="base" hangingPunct="0">
              <a:spcBef>
                <a:spcPct val="0"/>
              </a:spcBef>
              <a:spcAft>
                <a:spcPct val="0"/>
              </a:spcAft>
            </a:pPr>
            <a:r>
              <a:rPr lang="en-GB" sz="800" dirty="0">
                <a:solidFill>
                  <a:srgbClr val="B9B8B8"/>
                </a:solidFill>
              </a:rPr>
              <a:t>*Not asked in BPS</a:t>
            </a:r>
          </a:p>
        </p:txBody>
      </p:sp>
      <p:sp>
        <p:nvSpPr>
          <p:cNvPr id="48" name="TextBox 47"/>
          <p:cNvSpPr txBox="1"/>
          <p:nvPr/>
        </p:nvSpPr>
        <p:spPr>
          <a:xfrm>
            <a:off x="7435933" y="4573455"/>
            <a:ext cx="1132471" cy="707886"/>
          </a:xfrm>
          <a:prstGeom prst="rect">
            <a:avLst/>
          </a:prstGeom>
          <a:noFill/>
        </p:spPr>
        <p:txBody>
          <a:bodyPr wrap="square" rtlCol="0">
            <a:spAutoFit/>
          </a:bodyPr>
          <a:lstStyle/>
          <a:p>
            <a:pPr algn="ctr"/>
            <a:r>
              <a:rPr lang="en-GB" sz="1000" b="1" dirty="0">
                <a:solidFill>
                  <a:srgbClr val="FFFFFF">
                    <a:lumMod val="50000"/>
                  </a:srgbClr>
                </a:solidFill>
              </a:rPr>
              <a:t>Live position updates and online timetable</a:t>
            </a:r>
          </a:p>
        </p:txBody>
      </p:sp>
      <p:sp>
        <p:nvSpPr>
          <p:cNvPr id="49" name="TextBox 48"/>
          <p:cNvSpPr txBox="1"/>
          <p:nvPr/>
        </p:nvSpPr>
        <p:spPr>
          <a:xfrm>
            <a:off x="7449018" y="5384764"/>
            <a:ext cx="1132471" cy="246221"/>
          </a:xfrm>
          <a:prstGeom prst="rect">
            <a:avLst/>
          </a:prstGeom>
          <a:noFill/>
        </p:spPr>
        <p:txBody>
          <a:bodyPr wrap="square" rtlCol="0">
            <a:spAutoFit/>
          </a:bodyPr>
          <a:lstStyle/>
          <a:p>
            <a:pPr algn="ctr"/>
            <a:r>
              <a:rPr lang="en-GB" sz="1000" b="1" dirty="0">
                <a:solidFill>
                  <a:srgbClr val="FFFFFF">
                    <a:lumMod val="50000"/>
                  </a:srgbClr>
                </a:solidFill>
              </a:rPr>
              <a:t>Digital display</a:t>
            </a:r>
          </a:p>
        </p:txBody>
      </p:sp>
      <p:sp>
        <p:nvSpPr>
          <p:cNvPr id="50" name="TextBox 49"/>
          <p:cNvSpPr txBox="1"/>
          <p:nvPr/>
        </p:nvSpPr>
        <p:spPr>
          <a:xfrm>
            <a:off x="7435401" y="5808702"/>
            <a:ext cx="1132471" cy="553998"/>
          </a:xfrm>
          <a:prstGeom prst="rect">
            <a:avLst/>
          </a:prstGeom>
          <a:noFill/>
        </p:spPr>
        <p:txBody>
          <a:bodyPr wrap="square" rtlCol="0">
            <a:spAutoFit/>
          </a:bodyPr>
          <a:lstStyle/>
          <a:p>
            <a:pPr algn="ctr"/>
            <a:r>
              <a:rPr lang="en-GB" sz="1000" b="1" dirty="0">
                <a:solidFill>
                  <a:srgbClr val="FFFFFF">
                    <a:lumMod val="50000"/>
                  </a:srgbClr>
                </a:solidFill>
              </a:rPr>
              <a:t>50% knew the buses ran frequently</a:t>
            </a:r>
          </a:p>
        </p:txBody>
      </p:sp>
    </p:spTree>
    <p:extLst>
      <p:ext uri="{BB962C8B-B14F-4D97-AF65-F5344CB8AC3E}">
        <p14:creationId xmlns:p14="http://schemas.microsoft.com/office/powerpoint/2010/main" val="2569069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p:cNvGraphicFramePr/>
          <p:nvPr>
            <p:extLst>
              <p:ext uri="{D42A27DB-BD31-4B8C-83A1-F6EECF244321}">
                <p14:modId xmlns:p14="http://schemas.microsoft.com/office/powerpoint/2010/main" val="1084919916"/>
              </p:ext>
            </p:extLst>
          </p:nvPr>
        </p:nvGraphicFramePr>
        <p:xfrm>
          <a:off x="514350" y="2018271"/>
          <a:ext cx="6677025" cy="4190808"/>
        </p:xfrm>
        <a:graphic>
          <a:graphicData uri="http://schemas.openxmlformats.org/drawingml/2006/chart">
            <c:chart xmlns:c="http://schemas.openxmlformats.org/drawingml/2006/chart" xmlns:r="http://schemas.openxmlformats.org/officeDocument/2006/relationships" r:id="rId2"/>
          </a:graphicData>
        </a:graphic>
      </p:graphicFrame>
      <p:sp>
        <p:nvSpPr>
          <p:cNvPr id="26626" name="Line 3"/>
          <p:cNvSpPr>
            <a:spLocks noChangeShapeType="1"/>
          </p:cNvSpPr>
          <p:nvPr/>
        </p:nvSpPr>
        <p:spPr bwMode="auto">
          <a:xfrm>
            <a:off x="0" y="6505551"/>
            <a:ext cx="9144000" cy="0"/>
          </a:xfrm>
          <a:prstGeom prst="line">
            <a:avLst/>
          </a:prstGeom>
          <a:noFill/>
          <a:ln w="6350">
            <a:noFill/>
            <a:round/>
            <a:headEnd/>
            <a:tailEnd/>
          </a:ln>
        </p:spPr>
        <p:txBody>
          <a:bodyPr wrap="none">
            <a:spAutoFit/>
          </a:bodyPr>
          <a:lstStyle/>
          <a:p>
            <a:pPr eaLnBrk="0" fontAlgn="base" hangingPunct="0">
              <a:spcBef>
                <a:spcPct val="0"/>
              </a:spcBef>
              <a:spcAft>
                <a:spcPct val="0"/>
              </a:spcAft>
            </a:pPr>
            <a:endParaRPr lang="en-GB" sz="1100" dirty="0">
              <a:solidFill>
                <a:srgbClr val="667366"/>
              </a:solidFill>
            </a:endParaRPr>
          </a:p>
        </p:txBody>
      </p:sp>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sp>
        <p:nvSpPr>
          <p:cNvPr id="26632" name="Rectangle 8"/>
          <p:cNvSpPr>
            <a:spLocks noChangeArrowheads="1"/>
          </p:cNvSpPr>
          <p:nvPr/>
        </p:nvSpPr>
        <p:spPr bwMode="auto">
          <a:xfrm>
            <a:off x="381000" y="188640"/>
            <a:ext cx="7429500" cy="476250"/>
          </a:xfrm>
          <a:prstGeom prst="rect">
            <a:avLst/>
          </a:prstGeom>
          <a:noFill/>
          <a:ln w="9525">
            <a:noFill/>
            <a:miter lim="800000"/>
            <a:headEnd/>
            <a:tailEnd/>
          </a:ln>
          <a:effectLst/>
        </p:spPr>
        <p:txBody>
          <a:bodyPr lIns="0" tIns="0" bIns="0"/>
          <a:lstStyle/>
          <a:p>
            <a:pPr eaLnBrk="0" fontAlgn="base" hangingPunct="0">
              <a:spcBef>
                <a:spcPct val="0"/>
              </a:spcBef>
              <a:spcAft>
                <a:spcPct val="0"/>
              </a:spcAft>
            </a:pPr>
            <a:endParaRPr lang="en-US" sz="2000" dirty="0">
              <a:solidFill>
                <a:srgbClr val="000000"/>
              </a:solidFill>
            </a:endParaRPr>
          </a:p>
        </p:txBody>
      </p:sp>
      <p:sp>
        <p:nvSpPr>
          <p:cNvPr id="40" name="Rectangle 13"/>
          <p:cNvSpPr>
            <a:spLocks noChangeArrowheads="1"/>
          </p:cNvSpPr>
          <p:nvPr/>
        </p:nvSpPr>
        <p:spPr bwMode="auto">
          <a:xfrm>
            <a:off x="1984075" y="5994941"/>
            <a:ext cx="5207300"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GB" sz="800" dirty="0">
                <a:solidFill>
                  <a:srgbClr val="B9B8B8"/>
                </a:solidFill>
              </a:rPr>
              <a:t>Q. Overall, how satisfied were you with the tram stop?  &amp; Q. Thinking about the tram stop itself, how satisfied were you with the following:</a:t>
            </a:r>
          </a:p>
          <a:p>
            <a:pPr eaLnBrk="0" fontAlgn="base" hangingPunct="0">
              <a:spcBef>
                <a:spcPct val="0"/>
              </a:spcBef>
              <a:spcAft>
                <a:spcPct val="0"/>
              </a:spcAft>
            </a:pPr>
            <a:r>
              <a:rPr lang="en-GB" sz="800" dirty="0">
                <a:solidFill>
                  <a:srgbClr val="B9B8B8"/>
                </a:solidFill>
              </a:rPr>
              <a:t>Base: All passengers – 478</a:t>
            </a:r>
          </a:p>
        </p:txBody>
      </p:sp>
      <p:sp>
        <p:nvSpPr>
          <p:cNvPr id="53" name="TextBox 52"/>
          <p:cNvSpPr txBox="1"/>
          <p:nvPr/>
        </p:nvSpPr>
        <p:spPr>
          <a:xfrm>
            <a:off x="7303562" y="4066712"/>
            <a:ext cx="432048" cy="1682512"/>
          </a:xfrm>
          <a:prstGeom prst="rect">
            <a:avLst/>
          </a:prstGeom>
          <a:noFill/>
        </p:spPr>
        <p:txBody>
          <a:bodyPr wrap="square" rtlCol="0">
            <a:spAutoFit/>
          </a:bodyPr>
          <a:lstStyle/>
          <a:p>
            <a:pPr algn="ctr">
              <a:spcBef>
                <a:spcPts val="350"/>
              </a:spcBef>
            </a:pPr>
            <a:endParaRPr sz="1000">
              <a:solidFill>
                <a:srgbClr val="2C2227"/>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p:txBody>
      </p:sp>
      <p:sp>
        <p:nvSpPr>
          <p:cNvPr id="2" name="Title 1"/>
          <p:cNvSpPr>
            <a:spLocks noGrp="1"/>
          </p:cNvSpPr>
          <p:nvPr>
            <p:ph type="title"/>
          </p:nvPr>
        </p:nvSpPr>
        <p:spPr/>
        <p:txBody>
          <a:bodyPr anchor="ctr">
            <a:noAutofit/>
          </a:bodyPr>
          <a:lstStyle/>
          <a:p>
            <a:r>
              <a:rPr lang="en-GB" sz="2400" dirty="0"/>
              <a:t>Satisfaction – with the tram stop (%)</a:t>
            </a:r>
            <a:endParaRPr lang="en-US" sz="2400" dirty="0"/>
          </a:p>
        </p:txBody>
      </p:sp>
      <p:pic>
        <p:nvPicPr>
          <p:cNvPr id="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 name="TextBox 80"/>
          <p:cNvSpPr txBox="1"/>
          <p:nvPr/>
        </p:nvSpPr>
        <p:spPr>
          <a:xfrm>
            <a:off x="6512433"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2016</a:t>
            </a:r>
          </a:p>
        </p:txBody>
      </p:sp>
      <p:sp>
        <p:nvSpPr>
          <p:cNvPr id="82" name="TextBox 81"/>
          <p:cNvSpPr txBox="1"/>
          <p:nvPr/>
        </p:nvSpPr>
        <p:spPr>
          <a:xfrm>
            <a:off x="8025535"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83" name="TextBox 82"/>
          <p:cNvSpPr txBox="1"/>
          <p:nvPr/>
        </p:nvSpPr>
        <p:spPr>
          <a:xfrm>
            <a:off x="7301263" y="1463753"/>
            <a:ext cx="432048" cy="1682512"/>
          </a:xfrm>
          <a:prstGeom prst="rect">
            <a:avLst/>
          </a:prstGeom>
          <a:noFill/>
        </p:spPr>
        <p:txBody>
          <a:bodyPr wrap="square" rtlCol="0">
            <a:spAutoFit/>
          </a:bodyPr>
          <a:lstStyle/>
          <a:p>
            <a:pPr algn="ctr">
              <a:spcBef>
                <a:spcPts val="350"/>
              </a:spcBef>
            </a:pPr>
            <a:endParaRPr sz="1000">
              <a:solidFill>
                <a:srgbClr val="2C2227"/>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p:txBody>
      </p:sp>
      <p:sp>
        <p:nvSpPr>
          <p:cNvPr id="86" name="TextBox 85"/>
          <p:cNvSpPr txBox="1"/>
          <p:nvPr/>
        </p:nvSpPr>
        <p:spPr>
          <a:xfrm>
            <a:off x="7521167"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2014</a:t>
            </a:r>
          </a:p>
        </p:txBody>
      </p:sp>
      <p:sp>
        <p:nvSpPr>
          <p:cNvPr id="88" name="TextBox 87"/>
          <p:cNvSpPr txBox="1"/>
          <p:nvPr/>
        </p:nvSpPr>
        <p:spPr>
          <a:xfrm>
            <a:off x="7016800"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89" name="TextBox 88"/>
          <p:cNvSpPr txBox="1"/>
          <p:nvPr/>
        </p:nvSpPr>
        <p:spPr>
          <a:xfrm>
            <a:off x="6008066" y="1577154"/>
            <a:ext cx="2641358" cy="246221"/>
          </a:xfrm>
          <a:prstGeom prst="rect">
            <a:avLst/>
          </a:prstGeom>
          <a:noFill/>
        </p:spPr>
        <p:txBody>
          <a:bodyPr wrap="square" rtlCol="0">
            <a:spAutoFit/>
          </a:bodyPr>
          <a:lstStyle/>
          <a:p>
            <a:pPr algn="ctr"/>
            <a:r>
              <a:rPr lang="en-GB" sz="1000" dirty="0">
                <a:solidFill>
                  <a:srgbClr val="000000"/>
                </a:solidFill>
              </a:rPr>
              <a:t>Total fairly/very satisfied </a:t>
            </a:r>
          </a:p>
        </p:txBody>
      </p:sp>
      <p:sp>
        <p:nvSpPr>
          <p:cNvPr id="97" name="TextBox 96"/>
          <p:cNvSpPr txBox="1"/>
          <p:nvPr/>
        </p:nvSpPr>
        <p:spPr>
          <a:xfrm>
            <a:off x="6008066"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2017</a:t>
            </a:r>
          </a:p>
        </p:txBody>
      </p:sp>
      <p:sp>
        <p:nvSpPr>
          <p:cNvPr id="26" name="TextBox 25"/>
          <p:cNvSpPr txBox="1"/>
          <p:nvPr/>
        </p:nvSpPr>
        <p:spPr>
          <a:xfrm>
            <a:off x="6128297" y="2142981"/>
            <a:ext cx="432048" cy="3309304"/>
          </a:xfrm>
          <a:prstGeom prst="rect">
            <a:avLst/>
          </a:prstGeom>
          <a:noFill/>
        </p:spPr>
        <p:txBody>
          <a:bodyPr wrap="square" rtlCol="0">
            <a:spAutoFit/>
          </a:bodyPr>
          <a:lstStyle/>
          <a:p>
            <a:pPr algn="ctr">
              <a:lnSpc>
                <a:spcPct val="156000"/>
              </a:lnSpc>
            </a:pPr>
            <a:endParaRPr lang="en-GB" sz="400" dirty="0">
              <a:solidFill>
                <a:srgbClr val="000000"/>
              </a:solidFill>
            </a:endParaRPr>
          </a:p>
          <a:p>
            <a:pPr algn="ctr">
              <a:lnSpc>
                <a:spcPct val="156000"/>
              </a:lnSpc>
            </a:pPr>
            <a:r>
              <a:rPr lang="en-GB" sz="1000" dirty="0">
                <a:solidFill>
                  <a:srgbClr val="000000"/>
                </a:solidFill>
              </a:rPr>
              <a:t>92</a:t>
            </a:r>
          </a:p>
          <a:p>
            <a:pPr algn="ctr">
              <a:lnSpc>
                <a:spcPct val="156000"/>
              </a:lnSpc>
            </a:pPr>
            <a:endParaRPr lang="en-GB" sz="400" dirty="0">
              <a:solidFill>
                <a:srgbClr val="000000"/>
              </a:solidFill>
            </a:endParaRPr>
          </a:p>
          <a:p>
            <a:pPr algn="ctr">
              <a:lnSpc>
                <a:spcPct val="156000"/>
              </a:lnSpc>
            </a:pPr>
            <a:endParaRPr lang="en-GB" sz="1200" dirty="0">
              <a:solidFill>
                <a:srgbClr val="000000"/>
              </a:solidFill>
            </a:endParaRPr>
          </a:p>
          <a:p>
            <a:pPr algn="ctr">
              <a:lnSpc>
                <a:spcPct val="156000"/>
              </a:lnSpc>
            </a:pPr>
            <a:r>
              <a:rPr lang="en-GB" sz="1000" dirty="0">
                <a:solidFill>
                  <a:srgbClr val="000000"/>
                </a:solidFill>
              </a:rPr>
              <a:t>89</a:t>
            </a:r>
          </a:p>
          <a:p>
            <a:pPr algn="ctr">
              <a:lnSpc>
                <a:spcPct val="156000"/>
              </a:lnSpc>
            </a:pPr>
            <a:endParaRPr lang="en-GB" sz="100" dirty="0">
              <a:solidFill>
                <a:srgbClr val="000000"/>
              </a:solidFill>
            </a:endParaRPr>
          </a:p>
          <a:p>
            <a:pPr algn="ctr">
              <a:lnSpc>
                <a:spcPct val="156000"/>
              </a:lnSpc>
            </a:pPr>
            <a:endParaRPr lang="en-GB" sz="200" dirty="0">
              <a:solidFill>
                <a:srgbClr val="000000"/>
              </a:solidFill>
            </a:endParaRPr>
          </a:p>
          <a:p>
            <a:pPr algn="ctr">
              <a:lnSpc>
                <a:spcPct val="156000"/>
              </a:lnSpc>
            </a:pPr>
            <a:r>
              <a:rPr lang="en-GB" sz="1000" dirty="0">
                <a:solidFill>
                  <a:srgbClr val="000000"/>
                </a:solidFill>
              </a:rPr>
              <a:t>87</a:t>
            </a:r>
          </a:p>
          <a:p>
            <a:pPr algn="ctr">
              <a:lnSpc>
                <a:spcPct val="156000"/>
              </a:lnSpc>
            </a:pPr>
            <a:endParaRPr lang="en-GB" sz="300" dirty="0">
              <a:solidFill>
                <a:srgbClr val="000000"/>
              </a:solidFill>
            </a:endParaRPr>
          </a:p>
          <a:p>
            <a:pPr algn="ctr">
              <a:lnSpc>
                <a:spcPct val="156000"/>
              </a:lnSpc>
            </a:pPr>
            <a:r>
              <a:rPr lang="en-GB" sz="1000" dirty="0">
                <a:solidFill>
                  <a:srgbClr val="000000"/>
                </a:solidFill>
              </a:rPr>
              <a:t>86</a:t>
            </a:r>
          </a:p>
          <a:p>
            <a:pPr algn="ctr">
              <a:lnSpc>
                <a:spcPct val="156000"/>
              </a:lnSpc>
            </a:pPr>
            <a:endParaRPr lang="en-GB" sz="400" dirty="0">
              <a:solidFill>
                <a:srgbClr val="000000"/>
              </a:solidFill>
            </a:endParaRPr>
          </a:p>
          <a:p>
            <a:pPr algn="ctr">
              <a:lnSpc>
                <a:spcPct val="156000"/>
              </a:lnSpc>
            </a:pPr>
            <a:r>
              <a:rPr lang="en-GB" sz="1000" dirty="0">
                <a:solidFill>
                  <a:srgbClr val="000000"/>
                </a:solidFill>
              </a:rPr>
              <a:t>85</a:t>
            </a:r>
          </a:p>
          <a:p>
            <a:pPr algn="ctr">
              <a:lnSpc>
                <a:spcPct val="156000"/>
              </a:lnSpc>
            </a:pPr>
            <a:endParaRPr lang="en-GB" sz="200" dirty="0">
              <a:solidFill>
                <a:srgbClr val="000000"/>
              </a:solidFill>
            </a:endParaRPr>
          </a:p>
          <a:p>
            <a:pPr algn="ctr">
              <a:lnSpc>
                <a:spcPct val="156000"/>
              </a:lnSpc>
            </a:pPr>
            <a:r>
              <a:rPr lang="en-GB" sz="1000" dirty="0">
                <a:solidFill>
                  <a:srgbClr val="000000"/>
                </a:solidFill>
              </a:rPr>
              <a:t>83</a:t>
            </a:r>
          </a:p>
          <a:p>
            <a:pPr algn="ctr">
              <a:lnSpc>
                <a:spcPct val="156000"/>
              </a:lnSpc>
            </a:pPr>
            <a:endParaRPr lang="en-GB" sz="300" dirty="0">
              <a:solidFill>
                <a:srgbClr val="000000"/>
              </a:solidFill>
            </a:endParaRPr>
          </a:p>
          <a:p>
            <a:pPr algn="ctr">
              <a:lnSpc>
                <a:spcPct val="156000"/>
              </a:lnSpc>
            </a:pPr>
            <a:r>
              <a:rPr lang="en-GB" sz="1000" dirty="0">
                <a:solidFill>
                  <a:srgbClr val="000000"/>
                </a:solidFill>
              </a:rPr>
              <a:t>82</a:t>
            </a:r>
          </a:p>
          <a:p>
            <a:pPr algn="ctr">
              <a:lnSpc>
                <a:spcPct val="156000"/>
              </a:lnSpc>
            </a:pPr>
            <a:endParaRPr lang="en-GB" sz="400" dirty="0">
              <a:solidFill>
                <a:srgbClr val="000000"/>
              </a:solidFill>
            </a:endParaRPr>
          </a:p>
          <a:p>
            <a:pPr algn="ctr">
              <a:lnSpc>
                <a:spcPct val="156000"/>
              </a:lnSpc>
            </a:pPr>
            <a:r>
              <a:rPr lang="en-GB" sz="1000" dirty="0">
                <a:solidFill>
                  <a:srgbClr val="000000"/>
                </a:solidFill>
              </a:rPr>
              <a:t>81</a:t>
            </a:r>
          </a:p>
          <a:p>
            <a:pPr algn="ctr">
              <a:lnSpc>
                <a:spcPct val="156000"/>
              </a:lnSpc>
            </a:pPr>
            <a:endParaRPr lang="en-GB" sz="400" dirty="0">
              <a:solidFill>
                <a:srgbClr val="000000"/>
              </a:solidFill>
            </a:endParaRPr>
          </a:p>
          <a:p>
            <a:pPr algn="ctr">
              <a:lnSpc>
                <a:spcPct val="156000"/>
              </a:lnSpc>
            </a:pPr>
            <a:r>
              <a:rPr lang="en-GB" sz="1000" dirty="0">
                <a:solidFill>
                  <a:srgbClr val="000000"/>
                </a:solidFill>
              </a:rPr>
              <a:t>80</a:t>
            </a:r>
          </a:p>
        </p:txBody>
      </p:sp>
      <p:sp>
        <p:nvSpPr>
          <p:cNvPr id="28" name="TextBox 27"/>
          <p:cNvSpPr txBox="1"/>
          <p:nvPr/>
        </p:nvSpPr>
        <p:spPr>
          <a:xfrm>
            <a:off x="6631955" y="2142981"/>
            <a:ext cx="432048" cy="3309304"/>
          </a:xfrm>
          <a:prstGeom prst="rect">
            <a:avLst/>
          </a:prstGeom>
          <a:noFill/>
        </p:spPr>
        <p:txBody>
          <a:bodyPr wrap="square" rtlCol="0">
            <a:spAutoFit/>
          </a:bodyPr>
          <a:lstStyle/>
          <a:p>
            <a:pPr algn="ctr">
              <a:lnSpc>
                <a:spcPct val="156000"/>
              </a:lnSpc>
            </a:pPr>
            <a:endParaRPr lang="en-GB" sz="400" dirty="0">
              <a:solidFill>
                <a:srgbClr val="000000"/>
              </a:solidFill>
            </a:endParaRPr>
          </a:p>
          <a:p>
            <a:pPr algn="ctr">
              <a:lnSpc>
                <a:spcPct val="156000"/>
              </a:lnSpc>
            </a:pPr>
            <a:r>
              <a:rPr lang="en-GB" sz="1000" dirty="0">
                <a:solidFill>
                  <a:srgbClr val="000000"/>
                </a:solidFill>
              </a:rPr>
              <a:t>88</a:t>
            </a:r>
          </a:p>
          <a:p>
            <a:pPr algn="ctr">
              <a:lnSpc>
                <a:spcPct val="156000"/>
              </a:lnSpc>
            </a:pPr>
            <a:endParaRPr lang="en-GB" sz="400" dirty="0">
              <a:solidFill>
                <a:srgbClr val="000000"/>
              </a:solidFill>
            </a:endParaRPr>
          </a:p>
          <a:p>
            <a:pPr algn="ctr">
              <a:lnSpc>
                <a:spcPct val="156000"/>
              </a:lnSpc>
            </a:pPr>
            <a:endParaRPr lang="en-GB" sz="1200" dirty="0">
              <a:solidFill>
                <a:srgbClr val="000000"/>
              </a:solidFill>
            </a:endParaRPr>
          </a:p>
          <a:p>
            <a:pPr algn="ctr">
              <a:lnSpc>
                <a:spcPct val="156000"/>
              </a:lnSpc>
            </a:pPr>
            <a:r>
              <a:rPr lang="en-GB" sz="1000" dirty="0">
                <a:solidFill>
                  <a:srgbClr val="000000"/>
                </a:solidFill>
              </a:rPr>
              <a:t>90</a:t>
            </a:r>
          </a:p>
          <a:p>
            <a:pPr algn="ctr">
              <a:lnSpc>
                <a:spcPct val="156000"/>
              </a:lnSpc>
            </a:pPr>
            <a:endParaRPr lang="en-GB" sz="100" dirty="0">
              <a:solidFill>
                <a:srgbClr val="000000"/>
              </a:solidFill>
            </a:endParaRPr>
          </a:p>
          <a:p>
            <a:pPr algn="ctr">
              <a:lnSpc>
                <a:spcPct val="156000"/>
              </a:lnSpc>
            </a:pPr>
            <a:endParaRPr lang="en-GB" sz="200" dirty="0">
              <a:solidFill>
                <a:srgbClr val="000000"/>
              </a:solidFill>
            </a:endParaRPr>
          </a:p>
          <a:p>
            <a:pPr algn="ctr">
              <a:lnSpc>
                <a:spcPct val="156000"/>
              </a:lnSpc>
            </a:pPr>
            <a:r>
              <a:rPr lang="en-GB" sz="1000" dirty="0">
                <a:solidFill>
                  <a:srgbClr val="000000"/>
                </a:solidFill>
              </a:rPr>
              <a:t>89</a:t>
            </a:r>
          </a:p>
          <a:p>
            <a:pPr algn="ctr">
              <a:lnSpc>
                <a:spcPct val="156000"/>
              </a:lnSpc>
            </a:pPr>
            <a:endParaRPr lang="en-GB" sz="300" dirty="0">
              <a:solidFill>
                <a:srgbClr val="000000"/>
              </a:solidFill>
            </a:endParaRPr>
          </a:p>
          <a:p>
            <a:pPr algn="ctr">
              <a:lnSpc>
                <a:spcPct val="156000"/>
              </a:lnSpc>
            </a:pPr>
            <a:r>
              <a:rPr lang="en-GB" sz="1000" dirty="0">
                <a:solidFill>
                  <a:srgbClr val="000000"/>
                </a:solidFill>
              </a:rPr>
              <a:t>89</a:t>
            </a:r>
          </a:p>
          <a:p>
            <a:pPr algn="ctr">
              <a:lnSpc>
                <a:spcPct val="156000"/>
              </a:lnSpc>
            </a:pPr>
            <a:endParaRPr lang="en-GB" sz="400" dirty="0">
              <a:solidFill>
                <a:srgbClr val="000000"/>
              </a:solidFill>
            </a:endParaRPr>
          </a:p>
          <a:p>
            <a:pPr algn="ctr">
              <a:lnSpc>
                <a:spcPct val="156000"/>
              </a:lnSpc>
            </a:pPr>
            <a:r>
              <a:rPr lang="en-GB" sz="1000" dirty="0">
                <a:solidFill>
                  <a:srgbClr val="000000"/>
                </a:solidFill>
              </a:rPr>
              <a:t>83</a:t>
            </a:r>
          </a:p>
          <a:p>
            <a:pPr algn="ctr">
              <a:lnSpc>
                <a:spcPct val="156000"/>
              </a:lnSpc>
            </a:pPr>
            <a:endParaRPr lang="en-GB" sz="200" dirty="0">
              <a:solidFill>
                <a:srgbClr val="000000"/>
              </a:solidFill>
            </a:endParaRPr>
          </a:p>
          <a:p>
            <a:pPr algn="ctr">
              <a:lnSpc>
                <a:spcPct val="156000"/>
              </a:lnSpc>
            </a:pPr>
            <a:r>
              <a:rPr lang="en-GB" sz="1000" dirty="0">
                <a:solidFill>
                  <a:srgbClr val="000000"/>
                </a:solidFill>
              </a:rPr>
              <a:t>85</a:t>
            </a:r>
          </a:p>
          <a:p>
            <a:pPr algn="ctr">
              <a:lnSpc>
                <a:spcPct val="156000"/>
              </a:lnSpc>
            </a:pPr>
            <a:endParaRPr lang="en-GB" sz="300" dirty="0">
              <a:solidFill>
                <a:srgbClr val="000000"/>
              </a:solidFill>
            </a:endParaRPr>
          </a:p>
          <a:p>
            <a:pPr algn="ctr">
              <a:lnSpc>
                <a:spcPct val="156000"/>
              </a:lnSpc>
            </a:pPr>
            <a:r>
              <a:rPr lang="en-GB" sz="1000" dirty="0">
                <a:solidFill>
                  <a:srgbClr val="000000"/>
                </a:solidFill>
              </a:rPr>
              <a:t>79</a:t>
            </a:r>
          </a:p>
          <a:p>
            <a:pPr algn="ctr">
              <a:lnSpc>
                <a:spcPct val="156000"/>
              </a:lnSpc>
            </a:pPr>
            <a:endParaRPr lang="en-GB" sz="400" dirty="0">
              <a:solidFill>
                <a:srgbClr val="000000"/>
              </a:solidFill>
            </a:endParaRPr>
          </a:p>
          <a:p>
            <a:pPr algn="ctr">
              <a:lnSpc>
                <a:spcPct val="156000"/>
              </a:lnSpc>
            </a:pPr>
            <a:r>
              <a:rPr lang="en-GB" sz="1000" dirty="0">
                <a:solidFill>
                  <a:srgbClr val="000000"/>
                </a:solidFill>
              </a:rPr>
              <a:t>80</a:t>
            </a:r>
          </a:p>
          <a:p>
            <a:pPr algn="ctr">
              <a:lnSpc>
                <a:spcPct val="156000"/>
              </a:lnSpc>
            </a:pPr>
            <a:endParaRPr lang="en-GB" sz="400" dirty="0">
              <a:solidFill>
                <a:srgbClr val="000000"/>
              </a:solidFill>
            </a:endParaRPr>
          </a:p>
          <a:p>
            <a:pPr algn="ctr">
              <a:lnSpc>
                <a:spcPct val="156000"/>
              </a:lnSpc>
            </a:pPr>
            <a:r>
              <a:rPr lang="en-GB" sz="1000" dirty="0">
                <a:solidFill>
                  <a:srgbClr val="000000"/>
                </a:solidFill>
              </a:rPr>
              <a:t>84</a:t>
            </a:r>
          </a:p>
        </p:txBody>
      </p:sp>
      <p:sp>
        <p:nvSpPr>
          <p:cNvPr id="29" name="TextBox 28"/>
          <p:cNvSpPr txBox="1"/>
          <p:nvPr/>
        </p:nvSpPr>
        <p:spPr>
          <a:xfrm>
            <a:off x="7137032" y="2142981"/>
            <a:ext cx="432048" cy="3309304"/>
          </a:xfrm>
          <a:prstGeom prst="rect">
            <a:avLst/>
          </a:prstGeom>
          <a:noFill/>
        </p:spPr>
        <p:txBody>
          <a:bodyPr wrap="square" rtlCol="0">
            <a:spAutoFit/>
          </a:bodyPr>
          <a:lstStyle/>
          <a:p>
            <a:pPr algn="ctr">
              <a:lnSpc>
                <a:spcPct val="156000"/>
              </a:lnSpc>
            </a:pPr>
            <a:endParaRPr lang="en-GB" sz="400" dirty="0">
              <a:solidFill>
                <a:srgbClr val="000000"/>
              </a:solidFill>
            </a:endParaRPr>
          </a:p>
          <a:p>
            <a:pPr algn="ctr">
              <a:lnSpc>
                <a:spcPct val="156000"/>
              </a:lnSpc>
            </a:pPr>
            <a:r>
              <a:rPr lang="en-GB" sz="1000" dirty="0">
                <a:solidFill>
                  <a:srgbClr val="000000"/>
                </a:solidFill>
              </a:rPr>
              <a:t>90</a:t>
            </a:r>
          </a:p>
          <a:p>
            <a:pPr algn="ctr">
              <a:lnSpc>
                <a:spcPct val="156000"/>
              </a:lnSpc>
            </a:pPr>
            <a:endParaRPr lang="en-GB" sz="400" dirty="0">
              <a:solidFill>
                <a:srgbClr val="000000"/>
              </a:solidFill>
            </a:endParaRPr>
          </a:p>
          <a:p>
            <a:pPr algn="ctr">
              <a:lnSpc>
                <a:spcPct val="156000"/>
              </a:lnSpc>
            </a:pPr>
            <a:endParaRPr lang="en-GB" sz="1200" dirty="0">
              <a:solidFill>
                <a:srgbClr val="000000"/>
              </a:solidFill>
            </a:endParaRPr>
          </a:p>
          <a:p>
            <a:pPr algn="ctr">
              <a:lnSpc>
                <a:spcPct val="156000"/>
              </a:lnSpc>
            </a:pPr>
            <a:r>
              <a:rPr lang="en-GB" sz="1000" dirty="0">
                <a:solidFill>
                  <a:srgbClr val="000000"/>
                </a:solidFill>
              </a:rPr>
              <a:t>91</a:t>
            </a:r>
          </a:p>
          <a:p>
            <a:pPr algn="ctr">
              <a:lnSpc>
                <a:spcPct val="156000"/>
              </a:lnSpc>
            </a:pPr>
            <a:endParaRPr lang="en-GB" sz="100" dirty="0">
              <a:solidFill>
                <a:srgbClr val="000000"/>
              </a:solidFill>
            </a:endParaRPr>
          </a:p>
          <a:p>
            <a:pPr algn="ctr">
              <a:lnSpc>
                <a:spcPct val="156000"/>
              </a:lnSpc>
            </a:pPr>
            <a:endParaRPr lang="en-GB" sz="200" dirty="0">
              <a:solidFill>
                <a:srgbClr val="000000"/>
              </a:solidFill>
            </a:endParaRPr>
          </a:p>
          <a:p>
            <a:pPr algn="ctr">
              <a:lnSpc>
                <a:spcPct val="156000"/>
              </a:lnSpc>
            </a:pPr>
            <a:r>
              <a:rPr lang="en-GB" sz="1000" dirty="0">
                <a:solidFill>
                  <a:srgbClr val="000000"/>
                </a:solidFill>
              </a:rPr>
              <a:t>86</a:t>
            </a:r>
          </a:p>
          <a:p>
            <a:pPr algn="ctr">
              <a:lnSpc>
                <a:spcPct val="156000"/>
              </a:lnSpc>
            </a:pPr>
            <a:endParaRPr lang="en-GB" sz="300" dirty="0">
              <a:solidFill>
                <a:srgbClr val="000000"/>
              </a:solidFill>
            </a:endParaRPr>
          </a:p>
          <a:p>
            <a:pPr algn="ctr">
              <a:lnSpc>
                <a:spcPct val="156000"/>
              </a:lnSpc>
            </a:pPr>
            <a:r>
              <a:rPr lang="en-GB" sz="1000" dirty="0">
                <a:solidFill>
                  <a:srgbClr val="000000"/>
                </a:solidFill>
              </a:rPr>
              <a:t>85</a:t>
            </a:r>
          </a:p>
          <a:p>
            <a:pPr algn="ctr">
              <a:lnSpc>
                <a:spcPct val="156000"/>
              </a:lnSpc>
            </a:pPr>
            <a:endParaRPr lang="en-GB" sz="400" dirty="0">
              <a:solidFill>
                <a:srgbClr val="000000"/>
              </a:solidFill>
            </a:endParaRPr>
          </a:p>
          <a:p>
            <a:pPr algn="ctr">
              <a:lnSpc>
                <a:spcPct val="156000"/>
              </a:lnSpc>
            </a:pPr>
            <a:r>
              <a:rPr lang="en-GB" sz="1000" dirty="0">
                <a:solidFill>
                  <a:srgbClr val="000000"/>
                </a:solidFill>
              </a:rPr>
              <a:t>86</a:t>
            </a:r>
          </a:p>
          <a:p>
            <a:pPr algn="ctr">
              <a:lnSpc>
                <a:spcPct val="156000"/>
              </a:lnSpc>
            </a:pPr>
            <a:endParaRPr lang="en-GB" sz="200" dirty="0">
              <a:solidFill>
                <a:srgbClr val="000000"/>
              </a:solidFill>
            </a:endParaRPr>
          </a:p>
          <a:p>
            <a:pPr algn="ctr">
              <a:lnSpc>
                <a:spcPct val="156000"/>
              </a:lnSpc>
            </a:pPr>
            <a:r>
              <a:rPr lang="en-GB" sz="1000" dirty="0">
                <a:solidFill>
                  <a:srgbClr val="000000"/>
                </a:solidFill>
              </a:rPr>
              <a:t>82</a:t>
            </a:r>
          </a:p>
          <a:p>
            <a:pPr algn="ctr">
              <a:lnSpc>
                <a:spcPct val="156000"/>
              </a:lnSpc>
            </a:pPr>
            <a:endParaRPr lang="en-GB" sz="300" dirty="0">
              <a:solidFill>
                <a:srgbClr val="000000"/>
              </a:solidFill>
            </a:endParaRPr>
          </a:p>
          <a:p>
            <a:pPr algn="ctr">
              <a:lnSpc>
                <a:spcPct val="156000"/>
              </a:lnSpc>
            </a:pPr>
            <a:r>
              <a:rPr lang="en-GB" sz="1000" dirty="0">
                <a:solidFill>
                  <a:srgbClr val="000000"/>
                </a:solidFill>
              </a:rPr>
              <a:t>80</a:t>
            </a:r>
          </a:p>
          <a:p>
            <a:pPr algn="ctr">
              <a:lnSpc>
                <a:spcPct val="156000"/>
              </a:lnSpc>
            </a:pPr>
            <a:endParaRPr lang="en-GB" sz="400" dirty="0">
              <a:solidFill>
                <a:srgbClr val="000000"/>
              </a:solidFill>
            </a:endParaRPr>
          </a:p>
          <a:p>
            <a:pPr algn="ctr">
              <a:lnSpc>
                <a:spcPct val="156000"/>
              </a:lnSpc>
            </a:pPr>
            <a:r>
              <a:rPr lang="en-GB" sz="1000" dirty="0">
                <a:solidFill>
                  <a:srgbClr val="000000"/>
                </a:solidFill>
              </a:rPr>
              <a:t>85</a:t>
            </a:r>
          </a:p>
          <a:p>
            <a:pPr algn="ctr">
              <a:lnSpc>
                <a:spcPct val="156000"/>
              </a:lnSpc>
            </a:pPr>
            <a:endParaRPr lang="en-GB" sz="400" dirty="0">
              <a:solidFill>
                <a:srgbClr val="000000"/>
              </a:solidFill>
            </a:endParaRPr>
          </a:p>
          <a:p>
            <a:pPr algn="ctr">
              <a:lnSpc>
                <a:spcPct val="156000"/>
              </a:lnSpc>
            </a:pPr>
            <a:r>
              <a:rPr lang="en-GB" sz="1000" dirty="0">
                <a:solidFill>
                  <a:srgbClr val="000000"/>
                </a:solidFill>
              </a:rPr>
              <a:t>85</a:t>
            </a:r>
          </a:p>
        </p:txBody>
      </p:sp>
      <p:sp>
        <p:nvSpPr>
          <p:cNvPr id="31" name="TextBox 30"/>
          <p:cNvSpPr txBox="1"/>
          <p:nvPr/>
        </p:nvSpPr>
        <p:spPr>
          <a:xfrm>
            <a:off x="7641398" y="2142981"/>
            <a:ext cx="432048" cy="3309304"/>
          </a:xfrm>
          <a:prstGeom prst="rect">
            <a:avLst/>
          </a:prstGeom>
          <a:noFill/>
        </p:spPr>
        <p:txBody>
          <a:bodyPr wrap="square" rtlCol="0">
            <a:spAutoFit/>
          </a:bodyPr>
          <a:lstStyle/>
          <a:p>
            <a:pPr algn="ctr">
              <a:lnSpc>
                <a:spcPct val="156000"/>
              </a:lnSpc>
            </a:pPr>
            <a:endParaRPr lang="en-GB" sz="400" dirty="0">
              <a:solidFill>
                <a:srgbClr val="000000"/>
              </a:solidFill>
            </a:endParaRPr>
          </a:p>
          <a:p>
            <a:pPr algn="ctr">
              <a:lnSpc>
                <a:spcPct val="156000"/>
              </a:lnSpc>
            </a:pPr>
            <a:r>
              <a:rPr lang="en-GB" sz="1000" dirty="0">
                <a:solidFill>
                  <a:srgbClr val="000000"/>
                </a:solidFill>
              </a:rPr>
              <a:t>88</a:t>
            </a:r>
          </a:p>
          <a:p>
            <a:pPr algn="ctr">
              <a:lnSpc>
                <a:spcPct val="156000"/>
              </a:lnSpc>
            </a:pPr>
            <a:endParaRPr lang="en-GB" sz="400" dirty="0">
              <a:solidFill>
                <a:srgbClr val="000000"/>
              </a:solidFill>
            </a:endParaRPr>
          </a:p>
          <a:p>
            <a:pPr algn="ctr">
              <a:lnSpc>
                <a:spcPct val="156000"/>
              </a:lnSpc>
            </a:pPr>
            <a:endParaRPr lang="en-GB" sz="1200" dirty="0">
              <a:solidFill>
                <a:srgbClr val="000000"/>
              </a:solidFill>
            </a:endParaRPr>
          </a:p>
          <a:p>
            <a:pPr algn="ctr">
              <a:lnSpc>
                <a:spcPct val="156000"/>
              </a:lnSpc>
            </a:pPr>
            <a:r>
              <a:rPr lang="en-GB" sz="1000" dirty="0">
                <a:solidFill>
                  <a:srgbClr val="000000"/>
                </a:solidFill>
              </a:rPr>
              <a:t>88</a:t>
            </a:r>
          </a:p>
          <a:p>
            <a:pPr algn="ctr">
              <a:lnSpc>
                <a:spcPct val="156000"/>
              </a:lnSpc>
            </a:pPr>
            <a:endParaRPr lang="en-GB" sz="100" dirty="0">
              <a:solidFill>
                <a:srgbClr val="000000"/>
              </a:solidFill>
            </a:endParaRPr>
          </a:p>
          <a:p>
            <a:pPr algn="ctr">
              <a:lnSpc>
                <a:spcPct val="156000"/>
              </a:lnSpc>
            </a:pPr>
            <a:endParaRPr lang="en-GB" sz="200" dirty="0">
              <a:solidFill>
                <a:srgbClr val="000000"/>
              </a:solidFill>
            </a:endParaRPr>
          </a:p>
          <a:p>
            <a:pPr algn="ctr">
              <a:lnSpc>
                <a:spcPct val="156000"/>
              </a:lnSpc>
            </a:pPr>
            <a:r>
              <a:rPr lang="en-GB" sz="1000" dirty="0">
                <a:solidFill>
                  <a:srgbClr val="000000"/>
                </a:solidFill>
              </a:rPr>
              <a:t>81</a:t>
            </a:r>
          </a:p>
          <a:p>
            <a:pPr algn="ctr">
              <a:lnSpc>
                <a:spcPct val="156000"/>
              </a:lnSpc>
            </a:pPr>
            <a:endParaRPr lang="en-GB" sz="300" dirty="0">
              <a:solidFill>
                <a:srgbClr val="000000"/>
              </a:solidFill>
            </a:endParaRPr>
          </a:p>
          <a:p>
            <a:pPr algn="ctr">
              <a:lnSpc>
                <a:spcPct val="156000"/>
              </a:lnSpc>
            </a:pPr>
            <a:r>
              <a:rPr lang="en-GB" sz="1000" dirty="0">
                <a:solidFill>
                  <a:srgbClr val="000000"/>
                </a:solidFill>
              </a:rPr>
              <a:t>84</a:t>
            </a:r>
          </a:p>
          <a:p>
            <a:pPr algn="ctr">
              <a:lnSpc>
                <a:spcPct val="156000"/>
              </a:lnSpc>
            </a:pPr>
            <a:endParaRPr lang="en-GB" sz="400" dirty="0">
              <a:solidFill>
                <a:srgbClr val="000000"/>
              </a:solidFill>
            </a:endParaRPr>
          </a:p>
          <a:p>
            <a:pPr algn="ctr">
              <a:lnSpc>
                <a:spcPct val="156000"/>
              </a:lnSpc>
            </a:pPr>
            <a:r>
              <a:rPr lang="en-GB" sz="1000" dirty="0">
                <a:solidFill>
                  <a:srgbClr val="000000"/>
                </a:solidFill>
              </a:rPr>
              <a:t>87</a:t>
            </a:r>
          </a:p>
          <a:p>
            <a:pPr algn="ctr">
              <a:lnSpc>
                <a:spcPct val="156000"/>
              </a:lnSpc>
            </a:pPr>
            <a:endParaRPr lang="en-GB" sz="200" dirty="0">
              <a:solidFill>
                <a:srgbClr val="000000"/>
              </a:solidFill>
            </a:endParaRPr>
          </a:p>
          <a:p>
            <a:pPr algn="ctr">
              <a:lnSpc>
                <a:spcPct val="156000"/>
              </a:lnSpc>
            </a:pPr>
            <a:r>
              <a:rPr lang="en-GB" sz="1000" dirty="0">
                <a:solidFill>
                  <a:srgbClr val="000000"/>
                </a:solidFill>
              </a:rPr>
              <a:t>78</a:t>
            </a:r>
          </a:p>
          <a:p>
            <a:pPr algn="ctr">
              <a:lnSpc>
                <a:spcPct val="156000"/>
              </a:lnSpc>
            </a:pPr>
            <a:endParaRPr lang="en-GB" sz="300" dirty="0">
              <a:solidFill>
                <a:srgbClr val="000000"/>
              </a:solidFill>
            </a:endParaRPr>
          </a:p>
          <a:p>
            <a:pPr algn="ctr">
              <a:lnSpc>
                <a:spcPct val="156000"/>
              </a:lnSpc>
            </a:pPr>
            <a:r>
              <a:rPr lang="en-GB" sz="1000" dirty="0">
                <a:solidFill>
                  <a:srgbClr val="000000"/>
                </a:solidFill>
              </a:rPr>
              <a:t>78</a:t>
            </a:r>
          </a:p>
          <a:p>
            <a:pPr algn="ctr">
              <a:lnSpc>
                <a:spcPct val="156000"/>
              </a:lnSpc>
            </a:pPr>
            <a:endParaRPr lang="en-GB" sz="400" dirty="0">
              <a:solidFill>
                <a:srgbClr val="000000"/>
              </a:solidFill>
            </a:endParaRPr>
          </a:p>
          <a:p>
            <a:pPr algn="ctr">
              <a:lnSpc>
                <a:spcPct val="156000"/>
              </a:lnSpc>
            </a:pPr>
            <a:r>
              <a:rPr lang="en-GB" sz="1000" dirty="0">
                <a:solidFill>
                  <a:srgbClr val="000000"/>
                </a:solidFill>
              </a:rPr>
              <a:t>80</a:t>
            </a:r>
          </a:p>
          <a:p>
            <a:pPr algn="ctr">
              <a:lnSpc>
                <a:spcPct val="156000"/>
              </a:lnSpc>
            </a:pPr>
            <a:endParaRPr lang="en-GB" sz="400" dirty="0">
              <a:solidFill>
                <a:srgbClr val="000000"/>
              </a:solidFill>
            </a:endParaRPr>
          </a:p>
          <a:p>
            <a:pPr algn="ctr">
              <a:lnSpc>
                <a:spcPct val="156000"/>
              </a:lnSpc>
            </a:pPr>
            <a:r>
              <a:rPr lang="en-GB" sz="1000" dirty="0">
                <a:solidFill>
                  <a:srgbClr val="000000"/>
                </a:solidFill>
              </a:rPr>
              <a:t>88</a:t>
            </a:r>
          </a:p>
        </p:txBody>
      </p:sp>
      <p:sp>
        <p:nvSpPr>
          <p:cNvPr id="32" name="TextBox 31"/>
          <p:cNvSpPr txBox="1"/>
          <p:nvPr/>
        </p:nvSpPr>
        <p:spPr>
          <a:xfrm>
            <a:off x="8145766" y="2142981"/>
            <a:ext cx="432048" cy="3309304"/>
          </a:xfrm>
          <a:prstGeom prst="rect">
            <a:avLst/>
          </a:prstGeom>
          <a:noFill/>
        </p:spPr>
        <p:txBody>
          <a:bodyPr wrap="square" rtlCol="0">
            <a:spAutoFit/>
          </a:bodyPr>
          <a:lstStyle/>
          <a:p>
            <a:pPr algn="ctr">
              <a:lnSpc>
                <a:spcPct val="156000"/>
              </a:lnSpc>
            </a:pPr>
            <a:endParaRPr lang="en-GB" sz="400" dirty="0">
              <a:solidFill>
                <a:srgbClr val="000000"/>
              </a:solidFill>
            </a:endParaRPr>
          </a:p>
          <a:p>
            <a:pPr algn="ctr">
              <a:lnSpc>
                <a:spcPct val="156000"/>
              </a:lnSpc>
            </a:pPr>
            <a:r>
              <a:rPr lang="en-GB" sz="1000" dirty="0">
                <a:solidFill>
                  <a:srgbClr val="000000"/>
                </a:solidFill>
              </a:rPr>
              <a:t>90</a:t>
            </a:r>
          </a:p>
          <a:p>
            <a:pPr algn="ctr">
              <a:lnSpc>
                <a:spcPct val="156000"/>
              </a:lnSpc>
            </a:pPr>
            <a:endParaRPr lang="en-GB" sz="400" dirty="0">
              <a:solidFill>
                <a:srgbClr val="000000"/>
              </a:solidFill>
            </a:endParaRPr>
          </a:p>
          <a:p>
            <a:pPr algn="ctr">
              <a:lnSpc>
                <a:spcPct val="156000"/>
              </a:lnSpc>
            </a:pPr>
            <a:endParaRPr lang="en-GB" sz="1200" dirty="0">
              <a:solidFill>
                <a:srgbClr val="000000"/>
              </a:solidFill>
            </a:endParaRPr>
          </a:p>
          <a:p>
            <a:pPr algn="ctr">
              <a:lnSpc>
                <a:spcPct val="156000"/>
              </a:lnSpc>
            </a:pPr>
            <a:r>
              <a:rPr lang="en-GB" sz="1000" dirty="0">
                <a:solidFill>
                  <a:srgbClr val="000000"/>
                </a:solidFill>
              </a:rPr>
              <a:t>87</a:t>
            </a:r>
          </a:p>
          <a:p>
            <a:pPr algn="ctr">
              <a:lnSpc>
                <a:spcPct val="156000"/>
              </a:lnSpc>
            </a:pPr>
            <a:endParaRPr lang="en-GB" sz="100" dirty="0">
              <a:solidFill>
                <a:srgbClr val="000000"/>
              </a:solidFill>
            </a:endParaRPr>
          </a:p>
          <a:p>
            <a:pPr algn="ctr">
              <a:lnSpc>
                <a:spcPct val="156000"/>
              </a:lnSpc>
            </a:pPr>
            <a:endParaRPr lang="en-GB" sz="200" dirty="0">
              <a:solidFill>
                <a:srgbClr val="000000"/>
              </a:solidFill>
            </a:endParaRPr>
          </a:p>
          <a:p>
            <a:pPr algn="ctr">
              <a:lnSpc>
                <a:spcPct val="156000"/>
              </a:lnSpc>
            </a:pPr>
            <a:r>
              <a:rPr lang="en-GB" sz="1000" dirty="0">
                <a:solidFill>
                  <a:srgbClr val="000000"/>
                </a:solidFill>
              </a:rPr>
              <a:t>88</a:t>
            </a:r>
          </a:p>
          <a:p>
            <a:pPr algn="ctr">
              <a:lnSpc>
                <a:spcPct val="156000"/>
              </a:lnSpc>
            </a:pPr>
            <a:endParaRPr lang="en-GB" sz="300" dirty="0">
              <a:solidFill>
                <a:srgbClr val="000000"/>
              </a:solidFill>
            </a:endParaRPr>
          </a:p>
          <a:p>
            <a:pPr algn="ctr">
              <a:lnSpc>
                <a:spcPct val="156000"/>
              </a:lnSpc>
            </a:pPr>
            <a:r>
              <a:rPr lang="en-GB" sz="1000" dirty="0">
                <a:solidFill>
                  <a:srgbClr val="000000"/>
                </a:solidFill>
              </a:rPr>
              <a:t>83</a:t>
            </a:r>
          </a:p>
          <a:p>
            <a:pPr algn="ctr">
              <a:lnSpc>
                <a:spcPct val="156000"/>
              </a:lnSpc>
            </a:pPr>
            <a:endParaRPr lang="en-GB" sz="400" dirty="0">
              <a:solidFill>
                <a:srgbClr val="000000"/>
              </a:solidFill>
            </a:endParaRPr>
          </a:p>
          <a:p>
            <a:pPr algn="ctr">
              <a:lnSpc>
                <a:spcPct val="156000"/>
              </a:lnSpc>
            </a:pPr>
            <a:r>
              <a:rPr lang="en-GB" sz="1000" dirty="0">
                <a:solidFill>
                  <a:srgbClr val="000000"/>
                </a:solidFill>
              </a:rPr>
              <a:t>84</a:t>
            </a:r>
          </a:p>
          <a:p>
            <a:pPr algn="ctr">
              <a:lnSpc>
                <a:spcPct val="156000"/>
              </a:lnSpc>
            </a:pPr>
            <a:endParaRPr lang="en-GB" sz="200" dirty="0">
              <a:solidFill>
                <a:srgbClr val="000000"/>
              </a:solidFill>
            </a:endParaRPr>
          </a:p>
          <a:p>
            <a:pPr algn="ctr">
              <a:lnSpc>
                <a:spcPct val="156000"/>
              </a:lnSpc>
            </a:pPr>
            <a:r>
              <a:rPr lang="en-GB" sz="1000" dirty="0">
                <a:solidFill>
                  <a:srgbClr val="000000"/>
                </a:solidFill>
              </a:rPr>
              <a:t>83</a:t>
            </a:r>
          </a:p>
          <a:p>
            <a:pPr algn="ctr">
              <a:lnSpc>
                <a:spcPct val="156000"/>
              </a:lnSpc>
            </a:pPr>
            <a:endParaRPr lang="en-GB" sz="300" dirty="0">
              <a:solidFill>
                <a:srgbClr val="000000"/>
              </a:solidFill>
            </a:endParaRPr>
          </a:p>
          <a:p>
            <a:pPr algn="ctr">
              <a:lnSpc>
                <a:spcPct val="156000"/>
              </a:lnSpc>
            </a:pPr>
            <a:r>
              <a:rPr lang="en-GB" sz="1000" dirty="0">
                <a:solidFill>
                  <a:srgbClr val="000000"/>
                </a:solidFill>
              </a:rPr>
              <a:t>79</a:t>
            </a:r>
          </a:p>
          <a:p>
            <a:pPr algn="ctr">
              <a:lnSpc>
                <a:spcPct val="156000"/>
              </a:lnSpc>
            </a:pPr>
            <a:endParaRPr lang="en-GB" sz="400" dirty="0">
              <a:solidFill>
                <a:srgbClr val="000000"/>
              </a:solidFill>
            </a:endParaRPr>
          </a:p>
          <a:p>
            <a:pPr algn="ctr">
              <a:lnSpc>
                <a:spcPct val="156000"/>
              </a:lnSpc>
            </a:pPr>
            <a:r>
              <a:rPr lang="en-GB" sz="1000" dirty="0">
                <a:solidFill>
                  <a:srgbClr val="000000"/>
                </a:solidFill>
              </a:rPr>
              <a:t>79</a:t>
            </a:r>
          </a:p>
          <a:p>
            <a:pPr algn="ctr">
              <a:lnSpc>
                <a:spcPct val="156000"/>
              </a:lnSpc>
            </a:pPr>
            <a:endParaRPr lang="en-GB" sz="400" dirty="0">
              <a:solidFill>
                <a:srgbClr val="000000"/>
              </a:solidFill>
            </a:endParaRPr>
          </a:p>
          <a:p>
            <a:pPr algn="ctr">
              <a:lnSpc>
                <a:spcPct val="156000"/>
              </a:lnSpc>
            </a:pPr>
            <a:r>
              <a:rPr lang="en-GB" sz="1000" dirty="0">
                <a:solidFill>
                  <a:srgbClr val="000000"/>
                </a:solidFill>
              </a:rPr>
              <a:t>83</a:t>
            </a:r>
          </a:p>
        </p:txBody>
      </p:sp>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76874" y="2352226"/>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81970" y="3279326"/>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73986" y="3583223"/>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76874" y="391184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76873" y="4206426"/>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76874" y="4511226"/>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76874" y="4843232"/>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76874" y="5171626"/>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73985" y="2982655"/>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24</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2259061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Chart 38"/>
          <p:cNvGraphicFramePr/>
          <p:nvPr>
            <p:extLst>
              <p:ext uri="{D42A27DB-BD31-4B8C-83A1-F6EECF244321}">
                <p14:modId xmlns:p14="http://schemas.microsoft.com/office/powerpoint/2010/main" val="1117339900"/>
              </p:ext>
            </p:extLst>
          </p:nvPr>
        </p:nvGraphicFramePr>
        <p:xfrm>
          <a:off x="634999" y="1548419"/>
          <a:ext cx="5468987" cy="19076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8" name="Chart 37"/>
          <p:cNvGraphicFramePr/>
          <p:nvPr>
            <p:extLst>
              <p:ext uri="{D42A27DB-BD31-4B8C-83A1-F6EECF244321}">
                <p14:modId xmlns:p14="http://schemas.microsoft.com/office/powerpoint/2010/main" val="3077835783"/>
              </p:ext>
            </p:extLst>
          </p:nvPr>
        </p:nvGraphicFramePr>
        <p:xfrm>
          <a:off x="735292" y="3871809"/>
          <a:ext cx="5272774" cy="8798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p:cNvGraphicFramePr/>
          <p:nvPr>
            <p:extLst>
              <p:ext uri="{D42A27DB-BD31-4B8C-83A1-F6EECF244321}">
                <p14:modId xmlns:p14="http://schemas.microsoft.com/office/powerpoint/2010/main" val="648244549"/>
              </p:ext>
            </p:extLst>
          </p:nvPr>
        </p:nvGraphicFramePr>
        <p:xfrm>
          <a:off x="595001" y="1869464"/>
          <a:ext cx="5508985" cy="3259515"/>
        </p:xfrm>
        <a:graphic>
          <a:graphicData uri="http://schemas.openxmlformats.org/drawingml/2006/chart">
            <c:chart xmlns:c="http://schemas.openxmlformats.org/drawingml/2006/chart" xmlns:r="http://schemas.openxmlformats.org/officeDocument/2006/relationships" r:id="rId4"/>
          </a:graphicData>
        </a:graphic>
      </p:graphicFrame>
      <p:sp>
        <p:nvSpPr>
          <p:cNvPr id="26626" name="Line 3"/>
          <p:cNvSpPr>
            <a:spLocks noChangeShapeType="1"/>
          </p:cNvSpPr>
          <p:nvPr/>
        </p:nvSpPr>
        <p:spPr bwMode="auto">
          <a:xfrm>
            <a:off x="0" y="6505551"/>
            <a:ext cx="9144000" cy="0"/>
          </a:xfrm>
          <a:prstGeom prst="line">
            <a:avLst/>
          </a:prstGeom>
          <a:noFill/>
          <a:ln w="6350">
            <a:noFill/>
            <a:round/>
            <a:headEnd/>
            <a:tailEnd/>
          </a:ln>
        </p:spPr>
        <p:txBody>
          <a:bodyPr wrap="none">
            <a:spAutoFit/>
          </a:bodyPr>
          <a:lstStyle/>
          <a:p>
            <a:pPr eaLnBrk="0" fontAlgn="base" hangingPunct="0">
              <a:spcBef>
                <a:spcPct val="0"/>
              </a:spcBef>
              <a:spcAft>
                <a:spcPct val="0"/>
              </a:spcAft>
            </a:pPr>
            <a:endParaRPr lang="en-GB" sz="1100" dirty="0">
              <a:solidFill>
                <a:srgbClr val="667366"/>
              </a:solidFill>
            </a:endParaRPr>
          </a:p>
        </p:txBody>
      </p:sp>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sp>
        <p:nvSpPr>
          <p:cNvPr id="26632" name="Rectangle 8"/>
          <p:cNvSpPr>
            <a:spLocks noChangeArrowheads="1"/>
          </p:cNvSpPr>
          <p:nvPr/>
        </p:nvSpPr>
        <p:spPr bwMode="auto">
          <a:xfrm>
            <a:off x="381000" y="188640"/>
            <a:ext cx="7429500" cy="476250"/>
          </a:xfrm>
          <a:prstGeom prst="rect">
            <a:avLst/>
          </a:prstGeom>
          <a:noFill/>
          <a:ln w="9525">
            <a:noFill/>
            <a:miter lim="800000"/>
            <a:headEnd/>
            <a:tailEnd/>
          </a:ln>
          <a:effectLst/>
        </p:spPr>
        <p:txBody>
          <a:bodyPr lIns="0" tIns="0" bIns="0"/>
          <a:lstStyle/>
          <a:p>
            <a:pPr eaLnBrk="0" fontAlgn="base" hangingPunct="0">
              <a:spcBef>
                <a:spcPct val="0"/>
              </a:spcBef>
              <a:spcAft>
                <a:spcPct val="0"/>
              </a:spcAft>
            </a:pPr>
            <a:endParaRPr lang="en-US" sz="2000" dirty="0">
              <a:solidFill>
                <a:srgbClr val="000000"/>
              </a:solidFill>
            </a:endParaRPr>
          </a:p>
        </p:txBody>
      </p:sp>
      <p:sp>
        <p:nvSpPr>
          <p:cNvPr id="40" name="Rectangle 13"/>
          <p:cNvSpPr>
            <a:spLocks noChangeArrowheads="1"/>
          </p:cNvSpPr>
          <p:nvPr/>
        </p:nvSpPr>
        <p:spPr bwMode="auto">
          <a:xfrm>
            <a:off x="1984075" y="5994941"/>
            <a:ext cx="5207300"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GB" sz="800" i="1" dirty="0">
                <a:solidFill>
                  <a:srgbClr val="B9B8B8"/>
                </a:solidFill>
              </a:rPr>
              <a:t>Q. How satisfied were you with each of the following? &amp; Q. Thinking about the time you waited for the tram today, was it […] than expected? </a:t>
            </a:r>
          </a:p>
          <a:p>
            <a:pPr eaLnBrk="0" fontAlgn="base" hangingPunct="0">
              <a:spcBef>
                <a:spcPct val="0"/>
              </a:spcBef>
              <a:spcAft>
                <a:spcPct val="0"/>
              </a:spcAft>
            </a:pPr>
            <a:r>
              <a:rPr lang="en-GB" sz="800" i="1" dirty="0">
                <a:solidFill>
                  <a:srgbClr val="B9B8B8"/>
                </a:solidFill>
              </a:rPr>
              <a:t>Base: All passengers – 482 </a:t>
            </a:r>
          </a:p>
        </p:txBody>
      </p:sp>
      <p:sp>
        <p:nvSpPr>
          <p:cNvPr id="53" name="TextBox 52"/>
          <p:cNvSpPr txBox="1"/>
          <p:nvPr/>
        </p:nvSpPr>
        <p:spPr>
          <a:xfrm>
            <a:off x="7303562" y="4066712"/>
            <a:ext cx="432048" cy="1682512"/>
          </a:xfrm>
          <a:prstGeom prst="rect">
            <a:avLst/>
          </a:prstGeom>
          <a:noFill/>
        </p:spPr>
        <p:txBody>
          <a:bodyPr wrap="square" rtlCol="0">
            <a:spAutoFit/>
          </a:bodyPr>
          <a:lstStyle/>
          <a:p>
            <a:pPr algn="ctr">
              <a:spcBef>
                <a:spcPts val="350"/>
              </a:spcBef>
            </a:pPr>
            <a:endParaRPr sz="1000">
              <a:solidFill>
                <a:srgbClr val="2C2227"/>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p:txBody>
      </p:sp>
      <p:sp>
        <p:nvSpPr>
          <p:cNvPr id="2" name="Title 1"/>
          <p:cNvSpPr>
            <a:spLocks noGrp="1"/>
          </p:cNvSpPr>
          <p:nvPr>
            <p:ph type="title"/>
          </p:nvPr>
        </p:nvSpPr>
        <p:spPr/>
        <p:txBody>
          <a:bodyPr anchor="ctr">
            <a:noAutofit/>
          </a:bodyPr>
          <a:lstStyle/>
          <a:p>
            <a:r>
              <a:rPr lang="en-GB" sz="2400" dirty="0"/>
              <a:t>Satisfaction with waiting time (%)</a:t>
            </a:r>
          </a:p>
        </p:txBody>
      </p:sp>
      <p:pic>
        <p:nvPicPr>
          <p:cNvPr id="6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 name="TextBox 80"/>
          <p:cNvSpPr txBox="1"/>
          <p:nvPr/>
        </p:nvSpPr>
        <p:spPr>
          <a:xfrm>
            <a:off x="6512433" y="1991522"/>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2016</a:t>
            </a:r>
          </a:p>
        </p:txBody>
      </p:sp>
      <p:sp>
        <p:nvSpPr>
          <p:cNvPr id="82" name="TextBox 81"/>
          <p:cNvSpPr txBox="1"/>
          <p:nvPr/>
        </p:nvSpPr>
        <p:spPr>
          <a:xfrm>
            <a:off x="8025535" y="1991522"/>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83" name="TextBox 82"/>
          <p:cNvSpPr txBox="1"/>
          <p:nvPr/>
        </p:nvSpPr>
        <p:spPr>
          <a:xfrm>
            <a:off x="7301263" y="1463753"/>
            <a:ext cx="432048" cy="1682512"/>
          </a:xfrm>
          <a:prstGeom prst="rect">
            <a:avLst/>
          </a:prstGeom>
          <a:noFill/>
        </p:spPr>
        <p:txBody>
          <a:bodyPr wrap="square" rtlCol="0">
            <a:spAutoFit/>
          </a:bodyPr>
          <a:lstStyle/>
          <a:p>
            <a:pPr algn="ctr">
              <a:spcBef>
                <a:spcPts val="350"/>
              </a:spcBef>
            </a:pPr>
            <a:endParaRPr sz="1000">
              <a:solidFill>
                <a:srgbClr val="2C2227"/>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p:txBody>
      </p:sp>
      <p:sp>
        <p:nvSpPr>
          <p:cNvPr id="86" name="TextBox 85"/>
          <p:cNvSpPr txBox="1"/>
          <p:nvPr/>
        </p:nvSpPr>
        <p:spPr>
          <a:xfrm>
            <a:off x="7521167" y="1991522"/>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2014</a:t>
            </a:r>
          </a:p>
        </p:txBody>
      </p:sp>
      <p:sp>
        <p:nvSpPr>
          <p:cNvPr id="88" name="TextBox 87"/>
          <p:cNvSpPr txBox="1"/>
          <p:nvPr/>
        </p:nvSpPr>
        <p:spPr>
          <a:xfrm>
            <a:off x="7016800" y="1991522"/>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89" name="TextBox 88"/>
          <p:cNvSpPr txBox="1"/>
          <p:nvPr/>
        </p:nvSpPr>
        <p:spPr>
          <a:xfrm>
            <a:off x="6008066" y="1825805"/>
            <a:ext cx="2641358" cy="246221"/>
          </a:xfrm>
          <a:prstGeom prst="rect">
            <a:avLst/>
          </a:prstGeom>
          <a:noFill/>
        </p:spPr>
        <p:txBody>
          <a:bodyPr wrap="square" rtlCol="0">
            <a:spAutoFit/>
          </a:bodyPr>
          <a:lstStyle/>
          <a:p>
            <a:pPr algn="ctr"/>
            <a:r>
              <a:rPr lang="en-GB" sz="1000" dirty="0">
                <a:solidFill>
                  <a:srgbClr val="000000"/>
                </a:solidFill>
              </a:rPr>
              <a:t>Total fairly/very satisfied </a:t>
            </a:r>
          </a:p>
        </p:txBody>
      </p:sp>
      <p:sp>
        <p:nvSpPr>
          <p:cNvPr id="97" name="TextBox 96"/>
          <p:cNvSpPr txBox="1"/>
          <p:nvPr/>
        </p:nvSpPr>
        <p:spPr>
          <a:xfrm>
            <a:off x="6008066" y="1991522"/>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2017</a:t>
            </a:r>
          </a:p>
        </p:txBody>
      </p:sp>
      <p:sp>
        <p:nvSpPr>
          <p:cNvPr id="49" name="TextBox 48"/>
          <p:cNvSpPr txBox="1"/>
          <p:nvPr/>
        </p:nvSpPr>
        <p:spPr>
          <a:xfrm>
            <a:off x="6103986" y="2665318"/>
            <a:ext cx="432048" cy="1826141"/>
          </a:xfrm>
          <a:prstGeom prst="rect">
            <a:avLst/>
          </a:prstGeom>
          <a:noFill/>
        </p:spPr>
        <p:txBody>
          <a:bodyPr wrap="square" rtlCol="0">
            <a:spAutoFit/>
          </a:bodyPr>
          <a:lstStyle/>
          <a:p>
            <a:pPr algn="ctr">
              <a:spcBef>
                <a:spcPts val="350"/>
              </a:spcBef>
            </a:pPr>
            <a:r>
              <a:rPr lang="fr-FR" sz="1000" dirty="0">
                <a:solidFill>
                  <a:srgbClr val="000000"/>
                </a:solidFill>
              </a:rPr>
              <a:t>92</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endParaRPr lang="fr-FR" sz="1000" dirty="0">
              <a:solidFill>
                <a:srgbClr val="000000"/>
              </a:solidFill>
            </a:endParaRPr>
          </a:p>
          <a:p>
            <a:pPr algn="ctr">
              <a:spcBef>
                <a:spcPts val="350"/>
              </a:spcBef>
            </a:pPr>
            <a:endParaRPr lang="fr-FR" sz="1400" dirty="0">
              <a:solidFill>
                <a:srgbClr val="000000"/>
              </a:solidFill>
            </a:endParaRPr>
          </a:p>
          <a:p>
            <a:pPr algn="ctr">
              <a:spcBef>
                <a:spcPts val="350"/>
              </a:spcBef>
            </a:pPr>
            <a:endParaRPr lang="fr-FR" sz="800" dirty="0">
              <a:solidFill>
                <a:srgbClr val="000000"/>
              </a:solidFill>
            </a:endParaRPr>
          </a:p>
          <a:p>
            <a:pPr algn="ctr">
              <a:spcBef>
                <a:spcPts val="350"/>
              </a:spcBef>
            </a:pPr>
            <a:r>
              <a:rPr lang="fr-FR" sz="1000" dirty="0">
                <a:solidFill>
                  <a:srgbClr val="000000"/>
                </a:solidFill>
              </a:rPr>
              <a:t>90</a:t>
            </a:r>
            <a:endParaRPr lang="fr-FR" sz="700" dirty="0">
              <a:solidFill>
                <a:srgbClr val="000000"/>
              </a:solidFill>
            </a:endParaRPr>
          </a:p>
          <a:p>
            <a:pPr algn="ctr">
              <a:spcBef>
                <a:spcPts val="350"/>
              </a:spcBef>
            </a:pPr>
            <a:endParaRPr lang="fr-FR" sz="1000" dirty="0">
              <a:solidFill>
                <a:srgbClr val="000000"/>
              </a:solidFill>
            </a:endParaRPr>
          </a:p>
        </p:txBody>
      </p:sp>
      <p:sp>
        <p:nvSpPr>
          <p:cNvPr id="27" name="TextBox 26"/>
          <p:cNvSpPr txBox="1"/>
          <p:nvPr/>
        </p:nvSpPr>
        <p:spPr>
          <a:xfrm>
            <a:off x="200946" y="2569552"/>
            <a:ext cx="1514540" cy="369332"/>
          </a:xfrm>
          <a:prstGeom prst="rect">
            <a:avLst/>
          </a:prstGeom>
          <a:noFill/>
        </p:spPr>
        <p:txBody>
          <a:bodyPr wrap="square" rtlCol="0">
            <a:spAutoFit/>
          </a:bodyPr>
          <a:lstStyle/>
          <a:p>
            <a:pPr algn="r"/>
            <a:r>
              <a:rPr lang="en-GB" sz="900" b="1" dirty="0">
                <a:solidFill>
                  <a:srgbClr val="404040"/>
                </a:solidFill>
              </a:rPr>
              <a:t>Length of time</a:t>
            </a:r>
          </a:p>
          <a:p>
            <a:pPr algn="r"/>
            <a:r>
              <a:rPr lang="en-GB" sz="900" b="1" dirty="0">
                <a:solidFill>
                  <a:srgbClr val="404040"/>
                </a:solidFill>
              </a:rPr>
              <a:t> had to wait</a:t>
            </a:r>
          </a:p>
        </p:txBody>
      </p:sp>
      <p:sp>
        <p:nvSpPr>
          <p:cNvPr id="28" name="TextBox 27"/>
          <p:cNvSpPr txBox="1"/>
          <p:nvPr/>
        </p:nvSpPr>
        <p:spPr>
          <a:xfrm>
            <a:off x="174303" y="3922277"/>
            <a:ext cx="1514541" cy="507831"/>
          </a:xfrm>
          <a:prstGeom prst="rect">
            <a:avLst/>
          </a:prstGeom>
          <a:noFill/>
        </p:spPr>
        <p:txBody>
          <a:bodyPr wrap="square" rtlCol="0">
            <a:spAutoFit/>
          </a:bodyPr>
          <a:lstStyle/>
          <a:p>
            <a:pPr algn="r"/>
            <a:r>
              <a:rPr lang="en-GB" sz="900" b="1" dirty="0">
                <a:solidFill>
                  <a:srgbClr val="404040"/>
                </a:solidFill>
              </a:rPr>
              <a:t>Actual versus </a:t>
            </a:r>
          </a:p>
          <a:p>
            <a:pPr algn="r"/>
            <a:r>
              <a:rPr lang="en-GB" sz="900" b="1" dirty="0">
                <a:solidFill>
                  <a:srgbClr val="404040"/>
                </a:solidFill>
              </a:rPr>
              <a:t>expected              waiting time</a:t>
            </a:r>
          </a:p>
        </p:txBody>
      </p:sp>
      <p:sp>
        <p:nvSpPr>
          <p:cNvPr id="29" name="TextBox 28"/>
          <p:cNvSpPr txBox="1"/>
          <p:nvPr/>
        </p:nvSpPr>
        <p:spPr>
          <a:xfrm>
            <a:off x="6631955" y="2665318"/>
            <a:ext cx="432048" cy="2046714"/>
          </a:xfrm>
          <a:prstGeom prst="rect">
            <a:avLst/>
          </a:prstGeom>
          <a:noFill/>
        </p:spPr>
        <p:txBody>
          <a:bodyPr wrap="square" rtlCol="0">
            <a:spAutoFit/>
          </a:bodyPr>
          <a:lstStyle/>
          <a:p>
            <a:pPr algn="ctr">
              <a:spcBef>
                <a:spcPts val="350"/>
              </a:spcBef>
            </a:pPr>
            <a:r>
              <a:rPr lang="fr-FR" sz="1000" dirty="0">
                <a:solidFill>
                  <a:srgbClr val="000000"/>
                </a:solidFill>
              </a:rPr>
              <a:t>86</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endParaRPr lang="fr-FR" sz="1000" dirty="0">
              <a:solidFill>
                <a:srgbClr val="000000"/>
              </a:solidFill>
            </a:endParaRPr>
          </a:p>
          <a:p>
            <a:pPr algn="ctr">
              <a:spcBef>
                <a:spcPts val="350"/>
              </a:spcBef>
            </a:pPr>
            <a:endParaRPr lang="fr-FR" sz="1400" dirty="0">
              <a:solidFill>
                <a:srgbClr val="000000"/>
              </a:solidFill>
            </a:endParaRPr>
          </a:p>
          <a:p>
            <a:pPr algn="ctr">
              <a:spcBef>
                <a:spcPts val="350"/>
              </a:spcBef>
            </a:pPr>
            <a:endParaRPr lang="fr-FR" sz="800" dirty="0">
              <a:solidFill>
                <a:srgbClr val="000000"/>
              </a:solidFill>
            </a:endParaRPr>
          </a:p>
          <a:p>
            <a:pPr algn="ctr">
              <a:spcBef>
                <a:spcPts val="350"/>
              </a:spcBef>
            </a:pPr>
            <a:r>
              <a:rPr lang="fr-FR" sz="1000" dirty="0">
                <a:solidFill>
                  <a:srgbClr val="000000"/>
                </a:solidFill>
              </a:rPr>
              <a:t>83</a:t>
            </a:r>
          </a:p>
          <a:p>
            <a:pPr algn="ctr">
              <a:spcBef>
                <a:spcPts val="350"/>
              </a:spcBef>
            </a:pPr>
            <a:endParaRPr lang="fr-FR" sz="700" dirty="0">
              <a:solidFill>
                <a:srgbClr val="000000"/>
              </a:solidFill>
            </a:endParaRPr>
          </a:p>
          <a:p>
            <a:pPr algn="ctr">
              <a:spcBef>
                <a:spcPts val="350"/>
              </a:spcBef>
            </a:pPr>
            <a:endParaRPr lang="fr-FR" sz="1000" dirty="0">
              <a:solidFill>
                <a:srgbClr val="000000"/>
              </a:solidFill>
            </a:endParaRPr>
          </a:p>
        </p:txBody>
      </p:sp>
      <p:sp>
        <p:nvSpPr>
          <p:cNvPr id="31" name="TextBox 30"/>
          <p:cNvSpPr txBox="1"/>
          <p:nvPr/>
        </p:nvSpPr>
        <p:spPr>
          <a:xfrm>
            <a:off x="7594476" y="2665318"/>
            <a:ext cx="432048" cy="2046714"/>
          </a:xfrm>
          <a:prstGeom prst="rect">
            <a:avLst/>
          </a:prstGeom>
          <a:noFill/>
        </p:spPr>
        <p:txBody>
          <a:bodyPr wrap="square" rtlCol="0">
            <a:spAutoFit/>
          </a:bodyPr>
          <a:lstStyle/>
          <a:p>
            <a:pPr algn="ctr">
              <a:spcBef>
                <a:spcPts val="350"/>
              </a:spcBef>
            </a:pPr>
            <a:r>
              <a:rPr lang="fr-FR" sz="1000" dirty="0">
                <a:solidFill>
                  <a:srgbClr val="000000"/>
                </a:solidFill>
              </a:rPr>
              <a:t>87</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endParaRPr lang="fr-FR" sz="1000" dirty="0">
              <a:solidFill>
                <a:srgbClr val="000000"/>
              </a:solidFill>
            </a:endParaRPr>
          </a:p>
          <a:p>
            <a:pPr algn="ctr">
              <a:spcBef>
                <a:spcPts val="350"/>
              </a:spcBef>
            </a:pPr>
            <a:endParaRPr lang="fr-FR" sz="1400" dirty="0">
              <a:solidFill>
                <a:srgbClr val="000000"/>
              </a:solidFill>
            </a:endParaRPr>
          </a:p>
          <a:p>
            <a:pPr algn="ctr">
              <a:spcBef>
                <a:spcPts val="350"/>
              </a:spcBef>
            </a:pPr>
            <a:endParaRPr lang="fr-FR" sz="800" dirty="0">
              <a:solidFill>
                <a:srgbClr val="000000"/>
              </a:solidFill>
            </a:endParaRPr>
          </a:p>
          <a:p>
            <a:pPr algn="ctr">
              <a:spcBef>
                <a:spcPts val="350"/>
              </a:spcBef>
            </a:pPr>
            <a:r>
              <a:rPr lang="fr-FR" sz="1000" dirty="0">
                <a:solidFill>
                  <a:srgbClr val="000000"/>
                </a:solidFill>
              </a:rPr>
              <a:t>83</a:t>
            </a:r>
          </a:p>
          <a:p>
            <a:pPr algn="ctr">
              <a:spcBef>
                <a:spcPts val="350"/>
              </a:spcBef>
            </a:pPr>
            <a:endParaRPr lang="fr-FR" sz="700" dirty="0">
              <a:solidFill>
                <a:srgbClr val="000000"/>
              </a:solidFill>
            </a:endParaRPr>
          </a:p>
          <a:p>
            <a:pPr algn="ctr">
              <a:spcBef>
                <a:spcPts val="350"/>
              </a:spcBef>
            </a:pPr>
            <a:endParaRPr lang="fr-FR" sz="1000" dirty="0">
              <a:solidFill>
                <a:srgbClr val="000000"/>
              </a:solidFill>
            </a:endParaRPr>
          </a:p>
        </p:txBody>
      </p:sp>
      <p:sp>
        <p:nvSpPr>
          <p:cNvPr id="32" name="TextBox 31"/>
          <p:cNvSpPr txBox="1"/>
          <p:nvPr/>
        </p:nvSpPr>
        <p:spPr>
          <a:xfrm>
            <a:off x="7100741" y="2665318"/>
            <a:ext cx="432048" cy="2046714"/>
          </a:xfrm>
          <a:prstGeom prst="rect">
            <a:avLst/>
          </a:prstGeom>
          <a:noFill/>
        </p:spPr>
        <p:txBody>
          <a:bodyPr wrap="square" rtlCol="0">
            <a:spAutoFit/>
          </a:bodyPr>
          <a:lstStyle/>
          <a:p>
            <a:pPr algn="ctr">
              <a:spcBef>
                <a:spcPts val="350"/>
              </a:spcBef>
            </a:pPr>
            <a:r>
              <a:rPr lang="fr-FR" sz="1000" dirty="0">
                <a:solidFill>
                  <a:srgbClr val="000000"/>
                </a:solidFill>
              </a:rPr>
              <a:t>86</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endParaRPr lang="fr-FR" sz="1000" dirty="0">
              <a:solidFill>
                <a:srgbClr val="000000"/>
              </a:solidFill>
            </a:endParaRPr>
          </a:p>
          <a:p>
            <a:pPr algn="ctr">
              <a:spcBef>
                <a:spcPts val="350"/>
              </a:spcBef>
            </a:pPr>
            <a:endParaRPr lang="fr-FR" sz="1400" dirty="0">
              <a:solidFill>
                <a:srgbClr val="000000"/>
              </a:solidFill>
            </a:endParaRPr>
          </a:p>
          <a:p>
            <a:pPr algn="ctr">
              <a:spcBef>
                <a:spcPts val="350"/>
              </a:spcBef>
            </a:pPr>
            <a:endParaRPr lang="fr-FR" sz="800" dirty="0">
              <a:solidFill>
                <a:srgbClr val="000000"/>
              </a:solidFill>
            </a:endParaRPr>
          </a:p>
          <a:p>
            <a:pPr algn="ctr">
              <a:spcBef>
                <a:spcPts val="350"/>
              </a:spcBef>
            </a:pPr>
            <a:r>
              <a:rPr lang="fr-FR" sz="1000" dirty="0">
                <a:solidFill>
                  <a:srgbClr val="000000"/>
                </a:solidFill>
              </a:rPr>
              <a:t>83</a:t>
            </a:r>
          </a:p>
          <a:p>
            <a:pPr algn="ctr">
              <a:spcBef>
                <a:spcPts val="350"/>
              </a:spcBef>
            </a:pPr>
            <a:endParaRPr lang="fr-FR" sz="700" dirty="0">
              <a:solidFill>
                <a:srgbClr val="000000"/>
              </a:solidFill>
            </a:endParaRPr>
          </a:p>
          <a:p>
            <a:pPr algn="ctr">
              <a:spcBef>
                <a:spcPts val="350"/>
              </a:spcBef>
            </a:pPr>
            <a:endParaRPr lang="fr-FR" sz="1000" dirty="0">
              <a:solidFill>
                <a:srgbClr val="000000"/>
              </a:solidFill>
            </a:endParaRPr>
          </a:p>
        </p:txBody>
      </p:sp>
      <p:sp>
        <p:nvSpPr>
          <p:cNvPr id="34" name="TextBox 33"/>
          <p:cNvSpPr txBox="1"/>
          <p:nvPr/>
        </p:nvSpPr>
        <p:spPr>
          <a:xfrm>
            <a:off x="8121455" y="2665318"/>
            <a:ext cx="432048" cy="2046714"/>
          </a:xfrm>
          <a:prstGeom prst="rect">
            <a:avLst/>
          </a:prstGeom>
          <a:noFill/>
        </p:spPr>
        <p:txBody>
          <a:bodyPr wrap="square" rtlCol="0">
            <a:spAutoFit/>
          </a:bodyPr>
          <a:lstStyle/>
          <a:p>
            <a:pPr algn="ctr">
              <a:spcBef>
                <a:spcPts val="350"/>
              </a:spcBef>
            </a:pPr>
            <a:r>
              <a:rPr lang="fr-FR" sz="1000" dirty="0">
                <a:solidFill>
                  <a:srgbClr val="000000"/>
                </a:solidFill>
              </a:rPr>
              <a:t>87</a:t>
            </a:r>
          </a:p>
          <a:p>
            <a:pPr algn="ctr">
              <a:spcBef>
                <a:spcPts val="350"/>
              </a:spcBef>
            </a:pPr>
            <a:endParaRPr lang="fr-FR" sz="1000" dirty="0">
              <a:solidFill>
                <a:srgbClr val="000000"/>
              </a:solidFill>
            </a:endParaRPr>
          </a:p>
          <a:p>
            <a:pPr algn="ctr">
              <a:spcBef>
                <a:spcPts val="350"/>
              </a:spcBef>
            </a:pPr>
            <a:endParaRPr lang="fr-FR" sz="400" dirty="0">
              <a:solidFill>
                <a:srgbClr val="000000"/>
              </a:solidFill>
            </a:endParaRPr>
          </a:p>
          <a:p>
            <a:pPr algn="ctr">
              <a:spcBef>
                <a:spcPts val="350"/>
              </a:spcBef>
            </a:pPr>
            <a:endParaRPr lang="fr-FR" sz="1000" dirty="0">
              <a:solidFill>
                <a:srgbClr val="000000"/>
              </a:solidFill>
            </a:endParaRPr>
          </a:p>
          <a:p>
            <a:pPr algn="ctr">
              <a:spcBef>
                <a:spcPts val="350"/>
              </a:spcBef>
            </a:pPr>
            <a:endParaRPr lang="fr-FR" sz="1000" dirty="0">
              <a:solidFill>
                <a:srgbClr val="000000"/>
              </a:solidFill>
            </a:endParaRPr>
          </a:p>
          <a:p>
            <a:pPr algn="ctr">
              <a:spcBef>
                <a:spcPts val="350"/>
              </a:spcBef>
            </a:pPr>
            <a:endParaRPr lang="fr-FR" sz="1400" dirty="0">
              <a:solidFill>
                <a:srgbClr val="000000"/>
              </a:solidFill>
            </a:endParaRPr>
          </a:p>
          <a:p>
            <a:pPr algn="ctr">
              <a:spcBef>
                <a:spcPts val="350"/>
              </a:spcBef>
            </a:pPr>
            <a:endParaRPr lang="fr-FR" sz="800" dirty="0">
              <a:solidFill>
                <a:srgbClr val="000000"/>
              </a:solidFill>
            </a:endParaRPr>
          </a:p>
          <a:p>
            <a:pPr algn="ctr">
              <a:spcBef>
                <a:spcPts val="350"/>
              </a:spcBef>
            </a:pPr>
            <a:r>
              <a:rPr lang="fr-FR" sz="1000" dirty="0">
                <a:solidFill>
                  <a:srgbClr val="000000"/>
                </a:solidFill>
              </a:rPr>
              <a:t>89</a:t>
            </a:r>
          </a:p>
          <a:p>
            <a:pPr algn="ctr">
              <a:spcBef>
                <a:spcPts val="350"/>
              </a:spcBef>
            </a:pPr>
            <a:endParaRPr lang="fr-FR" sz="700" dirty="0">
              <a:solidFill>
                <a:srgbClr val="000000"/>
              </a:solidFill>
            </a:endParaRPr>
          </a:p>
          <a:p>
            <a:pPr algn="ctr">
              <a:spcBef>
                <a:spcPts val="350"/>
              </a:spcBef>
            </a:pPr>
            <a:endParaRPr lang="fr-FR" sz="1000" dirty="0">
              <a:solidFill>
                <a:srgbClr val="000000"/>
              </a:solidFill>
            </a:endParaRPr>
          </a:p>
        </p:txBody>
      </p:sp>
      <p:pic>
        <p:nvPicPr>
          <p:cNvPr id="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495520" y="2728818"/>
            <a:ext cx="147317" cy="1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6470857" y="3377092"/>
            <a:ext cx="2015539" cy="400110"/>
          </a:xfrm>
          <a:prstGeom prst="rect">
            <a:avLst/>
          </a:prstGeom>
          <a:noFill/>
        </p:spPr>
        <p:txBody>
          <a:bodyPr wrap="square" rtlCol="0">
            <a:spAutoFit/>
          </a:bodyPr>
          <a:lstStyle/>
          <a:p>
            <a:pPr algn="ctr"/>
            <a:r>
              <a:rPr lang="en-GB" sz="1000" dirty="0">
                <a:solidFill>
                  <a:srgbClr val="000000"/>
                </a:solidFill>
              </a:rPr>
              <a:t>Total about the same or a little/much less than expected</a:t>
            </a:r>
          </a:p>
        </p:txBody>
      </p:sp>
      <p:pic>
        <p:nvPicPr>
          <p:cNvPr id="41" name="Picture 40"/>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470120" y="4079412"/>
            <a:ext cx="147317" cy="1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25</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1520447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3"/>
          <p:cNvSpPr>
            <a:spLocks noChangeShapeType="1"/>
          </p:cNvSpPr>
          <p:nvPr/>
        </p:nvSpPr>
        <p:spPr bwMode="auto">
          <a:xfrm>
            <a:off x="0" y="6505551"/>
            <a:ext cx="9144000" cy="0"/>
          </a:xfrm>
          <a:prstGeom prst="line">
            <a:avLst/>
          </a:prstGeom>
          <a:noFill/>
          <a:ln w="6350">
            <a:noFill/>
            <a:round/>
            <a:headEnd/>
            <a:tailEnd/>
          </a:ln>
        </p:spPr>
        <p:txBody>
          <a:bodyPr wrap="none">
            <a:spAutoFit/>
          </a:bodyPr>
          <a:lstStyle/>
          <a:p>
            <a:pPr eaLnBrk="0" fontAlgn="base" hangingPunct="0">
              <a:spcBef>
                <a:spcPct val="0"/>
              </a:spcBef>
              <a:spcAft>
                <a:spcPct val="0"/>
              </a:spcAft>
            </a:pPr>
            <a:endParaRPr lang="en-GB" sz="1100" dirty="0">
              <a:solidFill>
                <a:srgbClr val="667366"/>
              </a:solidFill>
            </a:endParaRPr>
          </a:p>
        </p:txBody>
      </p:sp>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sp>
        <p:nvSpPr>
          <p:cNvPr id="26632" name="Rectangle 8"/>
          <p:cNvSpPr>
            <a:spLocks noChangeArrowheads="1"/>
          </p:cNvSpPr>
          <p:nvPr/>
        </p:nvSpPr>
        <p:spPr bwMode="auto">
          <a:xfrm>
            <a:off x="381000" y="188640"/>
            <a:ext cx="7429500" cy="476250"/>
          </a:xfrm>
          <a:prstGeom prst="rect">
            <a:avLst/>
          </a:prstGeom>
          <a:noFill/>
          <a:ln w="9525">
            <a:noFill/>
            <a:miter lim="800000"/>
            <a:headEnd/>
            <a:tailEnd/>
          </a:ln>
          <a:effectLst/>
        </p:spPr>
        <p:txBody>
          <a:bodyPr lIns="0" tIns="0" bIns="0"/>
          <a:lstStyle/>
          <a:p>
            <a:pPr eaLnBrk="0" fontAlgn="base" hangingPunct="0">
              <a:spcBef>
                <a:spcPct val="0"/>
              </a:spcBef>
              <a:spcAft>
                <a:spcPct val="0"/>
              </a:spcAft>
            </a:pPr>
            <a:endParaRPr lang="en-US" sz="2000" dirty="0">
              <a:solidFill>
                <a:srgbClr val="000000"/>
              </a:solidFill>
            </a:endParaRPr>
          </a:p>
        </p:txBody>
      </p:sp>
      <p:sp>
        <p:nvSpPr>
          <p:cNvPr id="40" name="Rectangle 13"/>
          <p:cNvSpPr>
            <a:spLocks noChangeArrowheads="1"/>
          </p:cNvSpPr>
          <p:nvPr/>
        </p:nvSpPr>
        <p:spPr bwMode="auto">
          <a:xfrm>
            <a:off x="1984075" y="5994941"/>
            <a:ext cx="5207300"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GB" sz="800" i="1" dirty="0">
                <a:solidFill>
                  <a:srgbClr val="B9B8B8"/>
                </a:solidFill>
              </a:rPr>
              <a:t>Q. Approximately how long did you expect to wait for the tram? &amp; Q. Approximately, how long did you wait for your tram</a:t>
            </a:r>
          </a:p>
          <a:p>
            <a:pPr eaLnBrk="0" fontAlgn="base" hangingPunct="0">
              <a:spcBef>
                <a:spcPct val="0"/>
              </a:spcBef>
              <a:spcAft>
                <a:spcPct val="0"/>
              </a:spcAft>
            </a:pPr>
            <a:r>
              <a:rPr lang="en-GB" sz="800" i="1" dirty="0">
                <a:solidFill>
                  <a:srgbClr val="B9B8B8"/>
                </a:solidFill>
              </a:rPr>
              <a:t>Base: All passengers – 501</a:t>
            </a:r>
          </a:p>
        </p:txBody>
      </p:sp>
      <p:sp>
        <p:nvSpPr>
          <p:cNvPr id="53" name="TextBox 52"/>
          <p:cNvSpPr txBox="1"/>
          <p:nvPr/>
        </p:nvSpPr>
        <p:spPr>
          <a:xfrm>
            <a:off x="7303562" y="4066712"/>
            <a:ext cx="432048" cy="1682512"/>
          </a:xfrm>
          <a:prstGeom prst="rect">
            <a:avLst/>
          </a:prstGeom>
          <a:noFill/>
        </p:spPr>
        <p:txBody>
          <a:bodyPr wrap="square" rtlCol="0">
            <a:spAutoFit/>
          </a:bodyPr>
          <a:lstStyle/>
          <a:p>
            <a:pPr algn="ctr">
              <a:spcBef>
                <a:spcPts val="350"/>
              </a:spcBef>
            </a:pPr>
            <a:endParaRPr sz="1000">
              <a:solidFill>
                <a:srgbClr val="2C2227"/>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p:txBody>
      </p:sp>
      <p:sp>
        <p:nvSpPr>
          <p:cNvPr id="2" name="Title 1"/>
          <p:cNvSpPr>
            <a:spLocks noGrp="1"/>
          </p:cNvSpPr>
          <p:nvPr>
            <p:ph type="title"/>
          </p:nvPr>
        </p:nvSpPr>
        <p:spPr/>
        <p:txBody>
          <a:bodyPr anchor="ctr">
            <a:noAutofit/>
          </a:bodyPr>
          <a:lstStyle/>
          <a:p>
            <a:r>
              <a:rPr lang="en-GB" sz="2400" dirty="0"/>
              <a:t>Expected and reported waiting times</a:t>
            </a:r>
          </a:p>
        </p:txBody>
      </p:sp>
      <p:pic>
        <p:nvPicPr>
          <p:cNvPr id="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3" name="Chart 32"/>
          <p:cNvGraphicFramePr/>
          <p:nvPr>
            <p:extLst>
              <p:ext uri="{D42A27DB-BD31-4B8C-83A1-F6EECF244321}">
                <p14:modId xmlns:p14="http://schemas.microsoft.com/office/powerpoint/2010/main" val="947419501"/>
              </p:ext>
            </p:extLst>
          </p:nvPr>
        </p:nvGraphicFramePr>
        <p:xfrm>
          <a:off x="2977722" y="1244600"/>
          <a:ext cx="3672469" cy="2512837"/>
        </p:xfrm>
        <a:graphic>
          <a:graphicData uri="http://schemas.openxmlformats.org/drawingml/2006/chart">
            <c:chart xmlns:c="http://schemas.openxmlformats.org/drawingml/2006/chart" xmlns:r="http://schemas.openxmlformats.org/officeDocument/2006/relationships" r:id="rId3"/>
          </a:graphicData>
        </a:graphic>
      </p:graphicFrame>
      <p:sp>
        <p:nvSpPr>
          <p:cNvPr id="35" name="TextBox 34"/>
          <p:cNvSpPr txBox="1"/>
          <p:nvPr/>
        </p:nvSpPr>
        <p:spPr>
          <a:xfrm>
            <a:off x="860683" y="4668473"/>
            <a:ext cx="2246784" cy="261610"/>
          </a:xfrm>
          <a:prstGeom prst="rect">
            <a:avLst/>
          </a:prstGeom>
          <a:noFill/>
        </p:spPr>
        <p:txBody>
          <a:bodyPr wrap="square" rtlCol="0">
            <a:spAutoFit/>
          </a:bodyPr>
          <a:lstStyle/>
          <a:p>
            <a:r>
              <a:rPr lang="en-GB" sz="1100" b="1" dirty="0">
                <a:solidFill>
                  <a:srgbClr val="C00000"/>
                </a:solidFill>
              </a:rPr>
              <a:t>Reported tram waiting time</a:t>
            </a:r>
          </a:p>
        </p:txBody>
      </p:sp>
      <p:sp>
        <p:nvSpPr>
          <p:cNvPr id="36" name="TextBox 35"/>
          <p:cNvSpPr txBox="1"/>
          <p:nvPr/>
        </p:nvSpPr>
        <p:spPr>
          <a:xfrm>
            <a:off x="860683" y="2587887"/>
            <a:ext cx="2246784" cy="261610"/>
          </a:xfrm>
          <a:prstGeom prst="rect">
            <a:avLst/>
          </a:prstGeom>
          <a:noFill/>
        </p:spPr>
        <p:txBody>
          <a:bodyPr wrap="square" rtlCol="0">
            <a:spAutoFit/>
          </a:bodyPr>
          <a:lstStyle/>
          <a:p>
            <a:r>
              <a:rPr lang="en-GB" sz="1100" b="1" dirty="0">
                <a:solidFill>
                  <a:srgbClr val="C00000"/>
                </a:solidFill>
              </a:rPr>
              <a:t>Expected tram waiting time</a:t>
            </a:r>
          </a:p>
        </p:txBody>
      </p:sp>
      <p:sp>
        <p:nvSpPr>
          <p:cNvPr id="37" name="TextBox 36"/>
          <p:cNvSpPr txBox="1"/>
          <p:nvPr/>
        </p:nvSpPr>
        <p:spPr>
          <a:xfrm>
            <a:off x="781477" y="3009282"/>
            <a:ext cx="2428448" cy="400110"/>
          </a:xfrm>
          <a:prstGeom prst="rect">
            <a:avLst/>
          </a:prstGeom>
          <a:noFill/>
        </p:spPr>
        <p:txBody>
          <a:bodyPr wrap="square" rtlCol="0">
            <a:spAutoFit/>
          </a:bodyPr>
          <a:lstStyle/>
          <a:p>
            <a:r>
              <a:rPr lang="en-GB" sz="1000" b="1" i="1" dirty="0">
                <a:solidFill>
                  <a:srgbClr val="000000"/>
                </a:solidFill>
              </a:rPr>
              <a:t>Average expected waiting </a:t>
            </a:r>
          </a:p>
          <a:p>
            <a:r>
              <a:rPr lang="en-GB" sz="1000" b="1" i="1" dirty="0">
                <a:solidFill>
                  <a:srgbClr val="000000"/>
                </a:solidFill>
              </a:rPr>
              <a:t>time 5.4 minutes (2016: 5.8 minutes)</a:t>
            </a:r>
          </a:p>
        </p:txBody>
      </p:sp>
      <p:sp>
        <p:nvSpPr>
          <p:cNvPr id="38" name="TextBox 37"/>
          <p:cNvSpPr txBox="1"/>
          <p:nvPr/>
        </p:nvSpPr>
        <p:spPr>
          <a:xfrm>
            <a:off x="812757" y="5064972"/>
            <a:ext cx="2473367" cy="400110"/>
          </a:xfrm>
          <a:prstGeom prst="rect">
            <a:avLst/>
          </a:prstGeom>
          <a:noFill/>
        </p:spPr>
        <p:txBody>
          <a:bodyPr wrap="square" rtlCol="0">
            <a:spAutoFit/>
          </a:bodyPr>
          <a:lstStyle/>
          <a:p>
            <a:r>
              <a:rPr lang="en-GB" sz="1000" b="1" i="1" dirty="0">
                <a:solidFill>
                  <a:srgbClr val="000000"/>
                </a:solidFill>
              </a:rPr>
              <a:t>Average reported waiting </a:t>
            </a:r>
          </a:p>
          <a:p>
            <a:r>
              <a:rPr lang="en-GB" sz="1000" b="1" i="1" dirty="0">
                <a:solidFill>
                  <a:srgbClr val="000000"/>
                </a:solidFill>
              </a:rPr>
              <a:t>time 4.3 minutes (2015: 4.9 minutes)</a:t>
            </a:r>
          </a:p>
        </p:txBody>
      </p:sp>
      <p:sp>
        <p:nvSpPr>
          <p:cNvPr id="42" name="TextBox 41"/>
          <p:cNvSpPr txBox="1"/>
          <p:nvPr/>
        </p:nvSpPr>
        <p:spPr>
          <a:xfrm>
            <a:off x="7535927" y="1667246"/>
            <a:ext cx="432048" cy="2077492"/>
          </a:xfrm>
          <a:prstGeom prst="rect">
            <a:avLst/>
          </a:prstGeom>
          <a:noFill/>
        </p:spPr>
        <p:txBody>
          <a:bodyPr wrap="square" rtlCol="0">
            <a:spAutoFit/>
          </a:bodyPr>
          <a:lstStyle/>
          <a:p>
            <a:pPr algn="ctr">
              <a:lnSpc>
                <a:spcPct val="258000"/>
              </a:lnSpc>
            </a:pPr>
            <a:r>
              <a:rPr lang="en-GB" sz="1000" dirty="0">
                <a:solidFill>
                  <a:srgbClr val="000000"/>
                </a:solidFill>
              </a:rPr>
              <a:t>7</a:t>
            </a:r>
          </a:p>
          <a:p>
            <a:pPr algn="ctr">
              <a:lnSpc>
                <a:spcPct val="258000"/>
              </a:lnSpc>
            </a:pPr>
            <a:r>
              <a:rPr lang="en-GB" sz="1000" dirty="0">
                <a:solidFill>
                  <a:srgbClr val="000000"/>
                </a:solidFill>
              </a:rPr>
              <a:t>55</a:t>
            </a:r>
          </a:p>
          <a:p>
            <a:pPr algn="ctr">
              <a:lnSpc>
                <a:spcPct val="258000"/>
              </a:lnSpc>
            </a:pPr>
            <a:r>
              <a:rPr lang="en-GB" sz="1000" dirty="0">
                <a:solidFill>
                  <a:srgbClr val="000000"/>
                </a:solidFill>
              </a:rPr>
              <a:t>35</a:t>
            </a:r>
          </a:p>
          <a:p>
            <a:pPr algn="ctr">
              <a:lnSpc>
                <a:spcPct val="258000"/>
              </a:lnSpc>
            </a:pPr>
            <a:r>
              <a:rPr lang="en-GB" sz="1000" dirty="0">
                <a:solidFill>
                  <a:srgbClr val="000000"/>
                </a:solidFill>
              </a:rPr>
              <a:t>1</a:t>
            </a:r>
          </a:p>
          <a:p>
            <a:pPr algn="ctr">
              <a:lnSpc>
                <a:spcPct val="258000"/>
              </a:lnSpc>
            </a:pPr>
            <a:r>
              <a:rPr lang="en-GB" sz="1000" dirty="0">
                <a:solidFill>
                  <a:srgbClr val="000000"/>
                </a:solidFill>
              </a:rPr>
              <a:t>2</a:t>
            </a:r>
          </a:p>
        </p:txBody>
      </p:sp>
      <p:sp>
        <p:nvSpPr>
          <p:cNvPr id="48" name="TextBox 47"/>
          <p:cNvSpPr txBox="1"/>
          <p:nvPr/>
        </p:nvSpPr>
        <p:spPr>
          <a:xfrm>
            <a:off x="7023996" y="1667246"/>
            <a:ext cx="432048" cy="2077492"/>
          </a:xfrm>
          <a:prstGeom prst="rect">
            <a:avLst/>
          </a:prstGeom>
          <a:noFill/>
        </p:spPr>
        <p:txBody>
          <a:bodyPr wrap="square" rtlCol="0">
            <a:spAutoFit/>
          </a:bodyPr>
          <a:lstStyle/>
          <a:p>
            <a:pPr algn="ctr">
              <a:lnSpc>
                <a:spcPct val="258000"/>
              </a:lnSpc>
            </a:pPr>
            <a:r>
              <a:rPr lang="en-GB" sz="1000" dirty="0">
                <a:solidFill>
                  <a:srgbClr val="000000"/>
                </a:solidFill>
              </a:rPr>
              <a:t>9</a:t>
            </a:r>
          </a:p>
          <a:p>
            <a:pPr algn="ctr">
              <a:lnSpc>
                <a:spcPct val="258000"/>
              </a:lnSpc>
            </a:pPr>
            <a:r>
              <a:rPr lang="en-GB" sz="1000" dirty="0">
                <a:solidFill>
                  <a:srgbClr val="000000"/>
                </a:solidFill>
              </a:rPr>
              <a:t>56</a:t>
            </a:r>
          </a:p>
          <a:p>
            <a:pPr algn="ctr">
              <a:lnSpc>
                <a:spcPct val="258000"/>
              </a:lnSpc>
            </a:pPr>
            <a:r>
              <a:rPr lang="en-GB" sz="1000" dirty="0">
                <a:solidFill>
                  <a:srgbClr val="000000"/>
                </a:solidFill>
              </a:rPr>
              <a:t>30</a:t>
            </a:r>
          </a:p>
          <a:p>
            <a:pPr algn="ctr">
              <a:lnSpc>
                <a:spcPct val="258000"/>
              </a:lnSpc>
            </a:pPr>
            <a:r>
              <a:rPr lang="en-GB" sz="1000" dirty="0">
                <a:solidFill>
                  <a:srgbClr val="000000"/>
                </a:solidFill>
              </a:rPr>
              <a:t>4</a:t>
            </a:r>
          </a:p>
          <a:p>
            <a:pPr algn="ctr">
              <a:lnSpc>
                <a:spcPct val="258000"/>
              </a:lnSpc>
            </a:pPr>
            <a:r>
              <a:rPr lang="en-GB" sz="1000" dirty="0">
                <a:solidFill>
                  <a:srgbClr val="000000"/>
                </a:solidFill>
              </a:rPr>
              <a:t>2</a:t>
            </a:r>
          </a:p>
        </p:txBody>
      </p:sp>
      <p:sp>
        <p:nvSpPr>
          <p:cNvPr id="51" name="TextBox 50"/>
          <p:cNvSpPr txBox="1"/>
          <p:nvPr/>
        </p:nvSpPr>
        <p:spPr>
          <a:xfrm>
            <a:off x="6536537" y="1667246"/>
            <a:ext cx="432048" cy="2077492"/>
          </a:xfrm>
          <a:prstGeom prst="rect">
            <a:avLst/>
          </a:prstGeom>
          <a:noFill/>
        </p:spPr>
        <p:txBody>
          <a:bodyPr wrap="square" rtlCol="0">
            <a:spAutoFit/>
          </a:bodyPr>
          <a:lstStyle/>
          <a:p>
            <a:pPr algn="ctr">
              <a:lnSpc>
                <a:spcPct val="258000"/>
              </a:lnSpc>
            </a:pPr>
            <a:r>
              <a:rPr lang="en-GB" sz="1000" dirty="0">
                <a:solidFill>
                  <a:srgbClr val="000000"/>
                </a:solidFill>
              </a:rPr>
              <a:t>12</a:t>
            </a:r>
          </a:p>
          <a:p>
            <a:pPr algn="ctr">
              <a:lnSpc>
                <a:spcPct val="258000"/>
              </a:lnSpc>
            </a:pPr>
            <a:r>
              <a:rPr lang="en-GB" sz="1000" dirty="0">
                <a:solidFill>
                  <a:srgbClr val="000000"/>
                </a:solidFill>
              </a:rPr>
              <a:t>51</a:t>
            </a:r>
          </a:p>
          <a:p>
            <a:pPr algn="ctr">
              <a:lnSpc>
                <a:spcPct val="258000"/>
              </a:lnSpc>
            </a:pPr>
            <a:r>
              <a:rPr lang="en-GB" sz="1000" dirty="0">
                <a:solidFill>
                  <a:srgbClr val="000000"/>
                </a:solidFill>
              </a:rPr>
              <a:t>34</a:t>
            </a:r>
          </a:p>
          <a:p>
            <a:pPr algn="ctr">
              <a:lnSpc>
                <a:spcPct val="258000"/>
              </a:lnSpc>
            </a:pPr>
            <a:r>
              <a:rPr lang="en-GB" sz="1000" dirty="0">
                <a:solidFill>
                  <a:srgbClr val="000000"/>
                </a:solidFill>
              </a:rPr>
              <a:t>3</a:t>
            </a:r>
          </a:p>
          <a:p>
            <a:pPr algn="ctr">
              <a:lnSpc>
                <a:spcPct val="258000"/>
              </a:lnSpc>
            </a:pPr>
            <a:r>
              <a:rPr lang="en-GB" sz="1000" dirty="0">
                <a:solidFill>
                  <a:srgbClr val="000000"/>
                </a:solidFill>
              </a:rPr>
              <a:t>1</a:t>
            </a:r>
          </a:p>
        </p:txBody>
      </p:sp>
      <p:sp>
        <p:nvSpPr>
          <p:cNvPr id="56" name="TextBox 55"/>
          <p:cNvSpPr txBox="1"/>
          <p:nvPr/>
        </p:nvSpPr>
        <p:spPr>
          <a:xfrm>
            <a:off x="8063895" y="1667246"/>
            <a:ext cx="432048" cy="2077492"/>
          </a:xfrm>
          <a:prstGeom prst="rect">
            <a:avLst/>
          </a:prstGeom>
          <a:noFill/>
        </p:spPr>
        <p:txBody>
          <a:bodyPr wrap="square" rtlCol="0">
            <a:spAutoFit/>
          </a:bodyPr>
          <a:lstStyle/>
          <a:p>
            <a:pPr algn="ctr">
              <a:lnSpc>
                <a:spcPct val="258000"/>
              </a:lnSpc>
            </a:pPr>
            <a:r>
              <a:rPr lang="en-GB" sz="1000" dirty="0">
                <a:solidFill>
                  <a:srgbClr val="000000"/>
                </a:solidFill>
              </a:rPr>
              <a:t>9</a:t>
            </a:r>
          </a:p>
          <a:p>
            <a:pPr algn="ctr">
              <a:lnSpc>
                <a:spcPct val="258000"/>
              </a:lnSpc>
            </a:pPr>
            <a:r>
              <a:rPr lang="en-GB" sz="1000" dirty="0">
                <a:solidFill>
                  <a:srgbClr val="000000"/>
                </a:solidFill>
              </a:rPr>
              <a:t>51</a:t>
            </a:r>
          </a:p>
          <a:p>
            <a:pPr algn="ctr">
              <a:lnSpc>
                <a:spcPct val="258000"/>
              </a:lnSpc>
            </a:pPr>
            <a:r>
              <a:rPr lang="en-GB" sz="1000" dirty="0">
                <a:solidFill>
                  <a:srgbClr val="000000"/>
                </a:solidFill>
              </a:rPr>
              <a:t>37</a:t>
            </a:r>
          </a:p>
          <a:p>
            <a:pPr algn="ctr">
              <a:lnSpc>
                <a:spcPct val="258000"/>
              </a:lnSpc>
            </a:pPr>
            <a:r>
              <a:rPr lang="en-GB" sz="1000" dirty="0">
                <a:solidFill>
                  <a:srgbClr val="000000"/>
                </a:solidFill>
              </a:rPr>
              <a:t>2</a:t>
            </a:r>
          </a:p>
          <a:p>
            <a:pPr algn="ctr">
              <a:lnSpc>
                <a:spcPct val="258000"/>
              </a:lnSpc>
            </a:pPr>
            <a:r>
              <a:rPr lang="en-GB" sz="1000" dirty="0">
                <a:solidFill>
                  <a:srgbClr val="000000"/>
                </a:solidFill>
              </a:rPr>
              <a:t>2</a:t>
            </a:r>
          </a:p>
        </p:txBody>
      </p:sp>
      <p:sp>
        <p:nvSpPr>
          <p:cNvPr id="57" name="TextBox 56"/>
          <p:cNvSpPr txBox="1"/>
          <p:nvPr/>
        </p:nvSpPr>
        <p:spPr>
          <a:xfrm>
            <a:off x="6431272" y="1372760"/>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2016</a:t>
            </a:r>
          </a:p>
        </p:txBody>
      </p:sp>
      <p:sp>
        <p:nvSpPr>
          <p:cNvPr id="58" name="TextBox 57"/>
          <p:cNvSpPr txBox="1"/>
          <p:nvPr/>
        </p:nvSpPr>
        <p:spPr>
          <a:xfrm>
            <a:off x="7944374" y="1372760"/>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59" name="TextBox 58"/>
          <p:cNvSpPr txBox="1"/>
          <p:nvPr/>
        </p:nvSpPr>
        <p:spPr>
          <a:xfrm>
            <a:off x="7440006" y="1372760"/>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2014</a:t>
            </a:r>
          </a:p>
        </p:txBody>
      </p:sp>
      <p:sp>
        <p:nvSpPr>
          <p:cNvPr id="61" name="TextBox 60"/>
          <p:cNvSpPr txBox="1"/>
          <p:nvPr/>
        </p:nvSpPr>
        <p:spPr>
          <a:xfrm>
            <a:off x="6935639" y="1372760"/>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62" name="TextBox 61"/>
          <p:cNvSpPr txBox="1"/>
          <p:nvPr/>
        </p:nvSpPr>
        <p:spPr>
          <a:xfrm>
            <a:off x="4587725" y="1372760"/>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2017</a:t>
            </a:r>
          </a:p>
        </p:txBody>
      </p:sp>
      <p:graphicFrame>
        <p:nvGraphicFramePr>
          <p:cNvPr id="63" name="Chart 62"/>
          <p:cNvGraphicFramePr/>
          <p:nvPr>
            <p:extLst>
              <p:ext uri="{D42A27DB-BD31-4B8C-83A1-F6EECF244321}">
                <p14:modId xmlns:p14="http://schemas.microsoft.com/office/powerpoint/2010/main" val="2676344168"/>
              </p:ext>
            </p:extLst>
          </p:nvPr>
        </p:nvGraphicFramePr>
        <p:xfrm>
          <a:off x="2977722" y="3325187"/>
          <a:ext cx="3672469" cy="2512837"/>
        </p:xfrm>
        <a:graphic>
          <a:graphicData uri="http://schemas.openxmlformats.org/drawingml/2006/chart">
            <c:chart xmlns:c="http://schemas.openxmlformats.org/drawingml/2006/chart" xmlns:r="http://schemas.openxmlformats.org/officeDocument/2006/relationships" r:id="rId4"/>
          </a:graphicData>
        </a:graphic>
      </p:graphicFrame>
      <p:sp>
        <p:nvSpPr>
          <p:cNvPr id="64" name="TextBox 63"/>
          <p:cNvSpPr txBox="1"/>
          <p:nvPr/>
        </p:nvSpPr>
        <p:spPr>
          <a:xfrm>
            <a:off x="7554549" y="3744738"/>
            <a:ext cx="432048" cy="2077492"/>
          </a:xfrm>
          <a:prstGeom prst="rect">
            <a:avLst/>
          </a:prstGeom>
          <a:noFill/>
        </p:spPr>
        <p:txBody>
          <a:bodyPr wrap="square" rtlCol="0">
            <a:spAutoFit/>
          </a:bodyPr>
          <a:lstStyle/>
          <a:p>
            <a:pPr algn="ctr">
              <a:lnSpc>
                <a:spcPct val="258000"/>
              </a:lnSpc>
            </a:pPr>
            <a:r>
              <a:rPr lang="en-GB" sz="1000" dirty="0">
                <a:solidFill>
                  <a:srgbClr val="000000"/>
                </a:solidFill>
              </a:rPr>
              <a:t>24</a:t>
            </a:r>
          </a:p>
          <a:p>
            <a:pPr algn="ctr">
              <a:lnSpc>
                <a:spcPct val="258000"/>
              </a:lnSpc>
            </a:pPr>
            <a:r>
              <a:rPr lang="en-GB" sz="1000" dirty="0">
                <a:solidFill>
                  <a:srgbClr val="000000"/>
                </a:solidFill>
              </a:rPr>
              <a:t>47</a:t>
            </a:r>
          </a:p>
          <a:p>
            <a:pPr algn="ctr">
              <a:lnSpc>
                <a:spcPct val="258000"/>
              </a:lnSpc>
            </a:pPr>
            <a:r>
              <a:rPr lang="en-GB" sz="1000" dirty="0">
                <a:solidFill>
                  <a:srgbClr val="000000"/>
                </a:solidFill>
              </a:rPr>
              <a:t>24</a:t>
            </a:r>
          </a:p>
          <a:p>
            <a:pPr algn="ctr">
              <a:lnSpc>
                <a:spcPct val="258000"/>
              </a:lnSpc>
            </a:pPr>
            <a:r>
              <a:rPr lang="en-GB" sz="1000" dirty="0">
                <a:solidFill>
                  <a:srgbClr val="000000"/>
                </a:solidFill>
              </a:rPr>
              <a:t>1</a:t>
            </a:r>
          </a:p>
          <a:p>
            <a:pPr algn="ctr">
              <a:lnSpc>
                <a:spcPct val="258000"/>
              </a:lnSpc>
            </a:pPr>
            <a:r>
              <a:rPr lang="en-GB" sz="1000" dirty="0">
                <a:solidFill>
                  <a:srgbClr val="000000"/>
                </a:solidFill>
              </a:rPr>
              <a:t>3</a:t>
            </a:r>
          </a:p>
        </p:txBody>
      </p:sp>
      <p:sp>
        <p:nvSpPr>
          <p:cNvPr id="65" name="TextBox 64"/>
          <p:cNvSpPr txBox="1"/>
          <p:nvPr/>
        </p:nvSpPr>
        <p:spPr>
          <a:xfrm>
            <a:off x="7042618" y="3744738"/>
            <a:ext cx="432048" cy="2077492"/>
          </a:xfrm>
          <a:prstGeom prst="rect">
            <a:avLst/>
          </a:prstGeom>
          <a:noFill/>
        </p:spPr>
        <p:txBody>
          <a:bodyPr wrap="square" rtlCol="0">
            <a:spAutoFit/>
          </a:bodyPr>
          <a:lstStyle/>
          <a:p>
            <a:pPr algn="ctr">
              <a:lnSpc>
                <a:spcPct val="258000"/>
              </a:lnSpc>
            </a:pPr>
            <a:r>
              <a:rPr lang="en-GB" sz="1000" dirty="0">
                <a:solidFill>
                  <a:srgbClr val="000000"/>
                </a:solidFill>
              </a:rPr>
              <a:t>27</a:t>
            </a:r>
          </a:p>
          <a:p>
            <a:pPr algn="ctr">
              <a:lnSpc>
                <a:spcPct val="258000"/>
              </a:lnSpc>
            </a:pPr>
            <a:r>
              <a:rPr lang="en-GB" sz="1000" dirty="0">
                <a:solidFill>
                  <a:srgbClr val="000000"/>
                </a:solidFill>
              </a:rPr>
              <a:t>44</a:t>
            </a:r>
          </a:p>
          <a:p>
            <a:pPr algn="ctr">
              <a:lnSpc>
                <a:spcPct val="258000"/>
              </a:lnSpc>
            </a:pPr>
            <a:r>
              <a:rPr lang="en-GB" sz="1000" dirty="0">
                <a:solidFill>
                  <a:srgbClr val="000000"/>
                </a:solidFill>
              </a:rPr>
              <a:t>22</a:t>
            </a:r>
          </a:p>
          <a:p>
            <a:pPr algn="ctr">
              <a:lnSpc>
                <a:spcPct val="258000"/>
              </a:lnSpc>
            </a:pPr>
            <a:r>
              <a:rPr lang="en-GB" sz="1000" dirty="0">
                <a:solidFill>
                  <a:srgbClr val="000000"/>
                </a:solidFill>
              </a:rPr>
              <a:t>4</a:t>
            </a:r>
          </a:p>
          <a:p>
            <a:pPr algn="ctr">
              <a:lnSpc>
                <a:spcPct val="258000"/>
              </a:lnSpc>
            </a:pPr>
            <a:r>
              <a:rPr lang="en-GB" sz="1000" dirty="0">
                <a:solidFill>
                  <a:srgbClr val="000000"/>
                </a:solidFill>
              </a:rPr>
              <a:t>4</a:t>
            </a:r>
          </a:p>
        </p:txBody>
      </p:sp>
      <p:sp>
        <p:nvSpPr>
          <p:cNvPr id="67" name="TextBox 66"/>
          <p:cNvSpPr txBox="1"/>
          <p:nvPr/>
        </p:nvSpPr>
        <p:spPr>
          <a:xfrm>
            <a:off x="8082517" y="3744738"/>
            <a:ext cx="432048" cy="2077492"/>
          </a:xfrm>
          <a:prstGeom prst="rect">
            <a:avLst/>
          </a:prstGeom>
          <a:noFill/>
        </p:spPr>
        <p:txBody>
          <a:bodyPr wrap="square" rtlCol="0">
            <a:spAutoFit/>
          </a:bodyPr>
          <a:lstStyle/>
          <a:p>
            <a:pPr algn="ctr">
              <a:lnSpc>
                <a:spcPct val="258000"/>
              </a:lnSpc>
            </a:pPr>
            <a:r>
              <a:rPr lang="en-GB" sz="1000" dirty="0">
                <a:solidFill>
                  <a:srgbClr val="000000"/>
                </a:solidFill>
              </a:rPr>
              <a:t>25</a:t>
            </a:r>
          </a:p>
          <a:p>
            <a:pPr algn="ctr">
              <a:lnSpc>
                <a:spcPct val="258000"/>
              </a:lnSpc>
            </a:pPr>
            <a:r>
              <a:rPr lang="en-GB" sz="1000" dirty="0">
                <a:solidFill>
                  <a:srgbClr val="000000"/>
                </a:solidFill>
              </a:rPr>
              <a:t>45</a:t>
            </a:r>
          </a:p>
          <a:p>
            <a:pPr algn="ctr">
              <a:lnSpc>
                <a:spcPct val="258000"/>
              </a:lnSpc>
            </a:pPr>
            <a:r>
              <a:rPr lang="en-GB" sz="1000" dirty="0">
                <a:solidFill>
                  <a:srgbClr val="000000"/>
                </a:solidFill>
              </a:rPr>
              <a:t>26</a:t>
            </a:r>
          </a:p>
          <a:p>
            <a:pPr algn="ctr">
              <a:lnSpc>
                <a:spcPct val="258000"/>
              </a:lnSpc>
            </a:pPr>
            <a:r>
              <a:rPr lang="en-GB" sz="1000" dirty="0">
                <a:solidFill>
                  <a:srgbClr val="000000"/>
                </a:solidFill>
              </a:rPr>
              <a:t>2</a:t>
            </a:r>
          </a:p>
          <a:p>
            <a:pPr algn="ctr">
              <a:lnSpc>
                <a:spcPct val="258000"/>
              </a:lnSpc>
            </a:pPr>
            <a:r>
              <a:rPr lang="en-GB" sz="1000" dirty="0">
                <a:solidFill>
                  <a:srgbClr val="000000"/>
                </a:solidFill>
              </a:rPr>
              <a:t>2</a:t>
            </a:r>
          </a:p>
        </p:txBody>
      </p:sp>
      <p:cxnSp>
        <p:nvCxnSpPr>
          <p:cNvPr id="68" name="Straight Connector 67"/>
          <p:cNvCxnSpPr/>
          <p:nvPr/>
        </p:nvCxnSpPr>
        <p:spPr bwMode="auto">
          <a:xfrm>
            <a:off x="433070" y="3757438"/>
            <a:ext cx="8277859" cy="0"/>
          </a:xfrm>
          <a:prstGeom prst="line">
            <a:avLst/>
          </a:prstGeom>
          <a:noFill/>
          <a:ln w="9525" cap="flat" cmpd="sng" algn="ctr">
            <a:solidFill>
              <a:schemeClr val="bg1">
                <a:lumMod val="75000"/>
              </a:schemeClr>
            </a:solidFill>
            <a:prstDash val="sysDash"/>
            <a:round/>
            <a:headEnd type="none" w="med" len="med"/>
            <a:tailEnd type="none" w="med" len="med"/>
          </a:ln>
          <a:effectLst/>
        </p:spPr>
      </p:cxnSp>
      <p:sp>
        <p:nvSpPr>
          <p:cNvPr id="69" name="TextBox 68"/>
          <p:cNvSpPr txBox="1"/>
          <p:nvPr/>
        </p:nvSpPr>
        <p:spPr>
          <a:xfrm>
            <a:off x="6523229" y="3744738"/>
            <a:ext cx="432048" cy="2077492"/>
          </a:xfrm>
          <a:prstGeom prst="rect">
            <a:avLst/>
          </a:prstGeom>
          <a:noFill/>
        </p:spPr>
        <p:txBody>
          <a:bodyPr wrap="square" rtlCol="0">
            <a:spAutoFit/>
          </a:bodyPr>
          <a:lstStyle/>
          <a:p>
            <a:pPr algn="ctr">
              <a:lnSpc>
                <a:spcPct val="258000"/>
              </a:lnSpc>
            </a:pPr>
            <a:r>
              <a:rPr lang="en-GB" sz="1000" dirty="0">
                <a:solidFill>
                  <a:srgbClr val="000000"/>
                </a:solidFill>
              </a:rPr>
              <a:t>27</a:t>
            </a:r>
          </a:p>
          <a:p>
            <a:pPr algn="ctr">
              <a:lnSpc>
                <a:spcPct val="258000"/>
              </a:lnSpc>
            </a:pPr>
            <a:r>
              <a:rPr lang="en-GB" sz="1000" dirty="0">
                <a:solidFill>
                  <a:srgbClr val="000000"/>
                </a:solidFill>
              </a:rPr>
              <a:t>45</a:t>
            </a:r>
          </a:p>
          <a:p>
            <a:pPr algn="ctr">
              <a:lnSpc>
                <a:spcPct val="258000"/>
              </a:lnSpc>
            </a:pPr>
            <a:r>
              <a:rPr lang="en-GB" sz="1000" dirty="0">
                <a:solidFill>
                  <a:srgbClr val="000000"/>
                </a:solidFill>
              </a:rPr>
              <a:t>23</a:t>
            </a:r>
          </a:p>
          <a:p>
            <a:pPr algn="ctr">
              <a:lnSpc>
                <a:spcPct val="258000"/>
              </a:lnSpc>
            </a:pPr>
            <a:r>
              <a:rPr lang="en-GB" sz="1000" dirty="0">
                <a:solidFill>
                  <a:srgbClr val="000000"/>
                </a:solidFill>
              </a:rPr>
              <a:t>3</a:t>
            </a:r>
          </a:p>
          <a:p>
            <a:pPr algn="ctr">
              <a:lnSpc>
                <a:spcPct val="258000"/>
              </a:lnSpc>
            </a:pPr>
            <a:r>
              <a:rPr lang="en-GB" sz="1000" dirty="0">
                <a:solidFill>
                  <a:srgbClr val="000000"/>
                </a:solidFill>
              </a:rPr>
              <a:t>1</a:t>
            </a:r>
          </a:p>
        </p:txBody>
      </p:sp>
      <p:pic>
        <p:nvPicPr>
          <p:cNvPr id="3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636255" y="3949653"/>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0"/>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00978" y="4358729"/>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4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924649" y="4773351"/>
            <a:ext cx="147317" cy="1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282022" y="5153268"/>
            <a:ext cx="147317" cy="1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64416" y="5556252"/>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5"/>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292180" y="3083029"/>
            <a:ext cx="147317" cy="1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4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295825" y="3474081"/>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4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834368" y="2669225"/>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375912" y="2260553"/>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1"/>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993220" y="1895669"/>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26</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179745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3"/>
          <p:cNvSpPr>
            <a:spLocks noChangeShapeType="1"/>
          </p:cNvSpPr>
          <p:nvPr/>
        </p:nvSpPr>
        <p:spPr bwMode="auto">
          <a:xfrm>
            <a:off x="0" y="6505551"/>
            <a:ext cx="9144000" cy="0"/>
          </a:xfrm>
          <a:prstGeom prst="line">
            <a:avLst/>
          </a:prstGeom>
          <a:noFill/>
          <a:ln w="6350">
            <a:noFill/>
            <a:round/>
            <a:headEnd/>
            <a:tailEnd/>
          </a:ln>
        </p:spPr>
        <p:txBody>
          <a:bodyPr wrap="none">
            <a:spAutoFit/>
          </a:bodyPr>
          <a:lstStyle/>
          <a:p>
            <a:pPr eaLnBrk="0" fontAlgn="base" hangingPunct="0">
              <a:spcBef>
                <a:spcPct val="0"/>
              </a:spcBef>
              <a:spcAft>
                <a:spcPct val="0"/>
              </a:spcAft>
            </a:pPr>
            <a:endParaRPr lang="en-GB" sz="1100" dirty="0">
              <a:solidFill>
                <a:srgbClr val="667366"/>
              </a:solidFill>
            </a:endParaRPr>
          </a:p>
        </p:txBody>
      </p:sp>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sp>
        <p:nvSpPr>
          <p:cNvPr id="26632" name="Rectangle 8"/>
          <p:cNvSpPr>
            <a:spLocks noChangeArrowheads="1"/>
          </p:cNvSpPr>
          <p:nvPr/>
        </p:nvSpPr>
        <p:spPr bwMode="auto">
          <a:xfrm>
            <a:off x="381000" y="188640"/>
            <a:ext cx="7429500" cy="476250"/>
          </a:xfrm>
          <a:prstGeom prst="rect">
            <a:avLst/>
          </a:prstGeom>
          <a:noFill/>
          <a:ln w="9525">
            <a:noFill/>
            <a:miter lim="800000"/>
            <a:headEnd/>
            <a:tailEnd/>
          </a:ln>
          <a:effectLst/>
        </p:spPr>
        <p:txBody>
          <a:bodyPr lIns="0" tIns="0" bIns="0"/>
          <a:lstStyle/>
          <a:p>
            <a:pPr eaLnBrk="0" fontAlgn="base" hangingPunct="0">
              <a:spcBef>
                <a:spcPct val="0"/>
              </a:spcBef>
              <a:spcAft>
                <a:spcPct val="0"/>
              </a:spcAft>
            </a:pPr>
            <a:endParaRPr lang="en-US" sz="2000" dirty="0">
              <a:solidFill>
                <a:srgbClr val="000000"/>
              </a:solidFill>
            </a:endParaRPr>
          </a:p>
        </p:txBody>
      </p:sp>
      <p:sp>
        <p:nvSpPr>
          <p:cNvPr id="40" name="Rectangle 13"/>
          <p:cNvSpPr>
            <a:spLocks noChangeArrowheads="1"/>
          </p:cNvSpPr>
          <p:nvPr/>
        </p:nvSpPr>
        <p:spPr bwMode="auto">
          <a:xfrm>
            <a:off x="1984075" y="5994941"/>
            <a:ext cx="5207300"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GB" sz="800" i="1" dirty="0">
                <a:solidFill>
                  <a:srgbClr val="B9B8B8"/>
                </a:solidFill>
              </a:rPr>
              <a:t>Q. Did you check any of the following to find out when the tram was meant to arrive?</a:t>
            </a:r>
          </a:p>
          <a:p>
            <a:pPr eaLnBrk="0" fontAlgn="base" hangingPunct="0">
              <a:spcBef>
                <a:spcPct val="0"/>
              </a:spcBef>
              <a:spcAft>
                <a:spcPct val="0"/>
              </a:spcAft>
            </a:pPr>
            <a:r>
              <a:rPr lang="en-GB" sz="800" i="1" dirty="0">
                <a:solidFill>
                  <a:srgbClr val="B9B8B8"/>
                </a:solidFill>
              </a:rPr>
              <a:t>Base: All passengers – 501 </a:t>
            </a:r>
          </a:p>
        </p:txBody>
      </p:sp>
      <p:sp>
        <p:nvSpPr>
          <p:cNvPr id="53" name="TextBox 52"/>
          <p:cNvSpPr txBox="1"/>
          <p:nvPr/>
        </p:nvSpPr>
        <p:spPr>
          <a:xfrm>
            <a:off x="7303562" y="4066712"/>
            <a:ext cx="432048" cy="1682512"/>
          </a:xfrm>
          <a:prstGeom prst="rect">
            <a:avLst/>
          </a:prstGeom>
          <a:noFill/>
        </p:spPr>
        <p:txBody>
          <a:bodyPr wrap="square" rtlCol="0">
            <a:spAutoFit/>
          </a:bodyPr>
          <a:lstStyle/>
          <a:p>
            <a:pPr algn="ctr">
              <a:spcBef>
                <a:spcPts val="350"/>
              </a:spcBef>
            </a:pPr>
            <a:endParaRPr sz="1000">
              <a:solidFill>
                <a:srgbClr val="2C2227"/>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p:txBody>
      </p:sp>
      <p:sp>
        <p:nvSpPr>
          <p:cNvPr id="2" name="Title 1"/>
          <p:cNvSpPr>
            <a:spLocks noGrp="1"/>
          </p:cNvSpPr>
          <p:nvPr>
            <p:ph type="title"/>
          </p:nvPr>
        </p:nvSpPr>
        <p:spPr/>
        <p:txBody>
          <a:bodyPr anchor="ctr">
            <a:noAutofit/>
          </a:bodyPr>
          <a:lstStyle/>
          <a:p>
            <a:r>
              <a:rPr lang="en-GB" sz="2400" dirty="0"/>
              <a:t>How passengers checked tram times</a:t>
            </a:r>
          </a:p>
        </p:txBody>
      </p:sp>
      <p:pic>
        <p:nvPicPr>
          <p:cNvPr id="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3" name="Chart 32"/>
          <p:cNvGraphicFramePr/>
          <p:nvPr>
            <p:extLst>
              <p:ext uri="{D42A27DB-BD31-4B8C-83A1-F6EECF244321}">
                <p14:modId xmlns:p14="http://schemas.microsoft.com/office/powerpoint/2010/main" val="1217032735"/>
              </p:ext>
            </p:extLst>
          </p:nvPr>
        </p:nvGraphicFramePr>
        <p:xfrm>
          <a:off x="2977722" y="1244600"/>
          <a:ext cx="3672469" cy="2512837"/>
        </p:xfrm>
        <a:graphic>
          <a:graphicData uri="http://schemas.openxmlformats.org/drawingml/2006/chart">
            <c:chart xmlns:c="http://schemas.openxmlformats.org/drawingml/2006/chart" xmlns:r="http://schemas.openxmlformats.org/officeDocument/2006/relationships" r:id="rId3"/>
          </a:graphicData>
        </a:graphic>
      </p:graphicFrame>
      <p:sp>
        <p:nvSpPr>
          <p:cNvPr id="35" name="TextBox 34"/>
          <p:cNvSpPr txBox="1"/>
          <p:nvPr/>
        </p:nvSpPr>
        <p:spPr>
          <a:xfrm>
            <a:off x="860683" y="4668473"/>
            <a:ext cx="2246784" cy="261610"/>
          </a:xfrm>
          <a:prstGeom prst="rect">
            <a:avLst/>
          </a:prstGeom>
          <a:noFill/>
        </p:spPr>
        <p:txBody>
          <a:bodyPr wrap="square" rtlCol="0">
            <a:spAutoFit/>
          </a:bodyPr>
          <a:lstStyle/>
          <a:p>
            <a:r>
              <a:rPr lang="en-GB" sz="1100" b="1" dirty="0">
                <a:solidFill>
                  <a:srgbClr val="C00000"/>
                </a:solidFill>
              </a:rPr>
              <a:t>At the tram stop</a:t>
            </a:r>
          </a:p>
        </p:txBody>
      </p:sp>
      <p:sp>
        <p:nvSpPr>
          <p:cNvPr id="36" name="TextBox 35"/>
          <p:cNvSpPr txBox="1"/>
          <p:nvPr/>
        </p:nvSpPr>
        <p:spPr>
          <a:xfrm>
            <a:off x="860683" y="2587887"/>
            <a:ext cx="2246784" cy="261610"/>
          </a:xfrm>
          <a:prstGeom prst="rect">
            <a:avLst/>
          </a:prstGeom>
          <a:noFill/>
        </p:spPr>
        <p:txBody>
          <a:bodyPr wrap="square" rtlCol="0">
            <a:spAutoFit/>
          </a:bodyPr>
          <a:lstStyle/>
          <a:p>
            <a:r>
              <a:rPr lang="en-GB" sz="1100" b="1" dirty="0">
                <a:solidFill>
                  <a:srgbClr val="C00000"/>
                </a:solidFill>
              </a:rPr>
              <a:t>Before Leaving the tram stop</a:t>
            </a:r>
          </a:p>
        </p:txBody>
      </p:sp>
      <p:sp>
        <p:nvSpPr>
          <p:cNvPr id="42" name="TextBox 41"/>
          <p:cNvSpPr txBox="1"/>
          <p:nvPr/>
        </p:nvSpPr>
        <p:spPr>
          <a:xfrm>
            <a:off x="7535927" y="1679946"/>
            <a:ext cx="432048" cy="2077492"/>
          </a:xfrm>
          <a:prstGeom prst="rect">
            <a:avLst/>
          </a:prstGeom>
          <a:noFill/>
        </p:spPr>
        <p:txBody>
          <a:bodyPr wrap="square" rtlCol="0">
            <a:spAutoFit/>
          </a:bodyPr>
          <a:lstStyle/>
          <a:p>
            <a:pPr algn="ctr">
              <a:lnSpc>
                <a:spcPct val="258000"/>
              </a:lnSpc>
            </a:pPr>
            <a:r>
              <a:rPr lang="en-GB" sz="1000" dirty="0">
                <a:solidFill>
                  <a:srgbClr val="000000"/>
                </a:solidFill>
              </a:rPr>
              <a:t>4</a:t>
            </a:r>
          </a:p>
          <a:p>
            <a:pPr algn="ctr">
              <a:lnSpc>
                <a:spcPct val="258000"/>
              </a:lnSpc>
            </a:pPr>
            <a:r>
              <a:rPr lang="en-GB" sz="1000" dirty="0">
                <a:solidFill>
                  <a:srgbClr val="000000"/>
                </a:solidFill>
              </a:rPr>
              <a:t>8</a:t>
            </a:r>
          </a:p>
          <a:p>
            <a:pPr algn="ctr">
              <a:lnSpc>
                <a:spcPct val="258000"/>
              </a:lnSpc>
            </a:pPr>
            <a:r>
              <a:rPr lang="en-GB" sz="1000" dirty="0">
                <a:solidFill>
                  <a:srgbClr val="000000"/>
                </a:solidFill>
              </a:rPr>
              <a:t>6</a:t>
            </a:r>
          </a:p>
          <a:p>
            <a:pPr algn="ctr">
              <a:lnSpc>
                <a:spcPct val="258000"/>
              </a:lnSpc>
            </a:pPr>
            <a:r>
              <a:rPr lang="en-GB" sz="1000" dirty="0">
                <a:solidFill>
                  <a:srgbClr val="000000"/>
                </a:solidFill>
              </a:rPr>
              <a:t>3</a:t>
            </a:r>
          </a:p>
          <a:p>
            <a:pPr algn="ctr">
              <a:lnSpc>
                <a:spcPct val="258000"/>
              </a:lnSpc>
            </a:pPr>
            <a:r>
              <a:rPr lang="en-GB" sz="1000" dirty="0">
                <a:solidFill>
                  <a:srgbClr val="000000"/>
                </a:solidFill>
              </a:rPr>
              <a:t>11</a:t>
            </a:r>
          </a:p>
        </p:txBody>
      </p:sp>
      <p:sp>
        <p:nvSpPr>
          <p:cNvPr id="48" name="TextBox 47"/>
          <p:cNvSpPr txBox="1"/>
          <p:nvPr/>
        </p:nvSpPr>
        <p:spPr>
          <a:xfrm>
            <a:off x="7023996" y="1679946"/>
            <a:ext cx="432048" cy="2077492"/>
          </a:xfrm>
          <a:prstGeom prst="rect">
            <a:avLst/>
          </a:prstGeom>
          <a:noFill/>
        </p:spPr>
        <p:txBody>
          <a:bodyPr wrap="square" rtlCol="0">
            <a:spAutoFit/>
          </a:bodyPr>
          <a:lstStyle/>
          <a:p>
            <a:pPr algn="ctr">
              <a:lnSpc>
                <a:spcPct val="258000"/>
              </a:lnSpc>
            </a:pPr>
            <a:r>
              <a:rPr lang="en-GB" sz="1000" dirty="0">
                <a:solidFill>
                  <a:srgbClr val="000000"/>
                </a:solidFill>
              </a:rPr>
              <a:t>5</a:t>
            </a:r>
          </a:p>
          <a:p>
            <a:pPr algn="ctr">
              <a:lnSpc>
                <a:spcPct val="258000"/>
              </a:lnSpc>
            </a:pPr>
            <a:r>
              <a:rPr lang="en-GB" sz="1000" dirty="0">
                <a:solidFill>
                  <a:srgbClr val="000000"/>
                </a:solidFill>
              </a:rPr>
              <a:t>7</a:t>
            </a:r>
          </a:p>
          <a:p>
            <a:pPr algn="ctr">
              <a:lnSpc>
                <a:spcPct val="258000"/>
              </a:lnSpc>
            </a:pPr>
            <a:r>
              <a:rPr lang="en-GB" sz="1000" dirty="0">
                <a:solidFill>
                  <a:srgbClr val="000000"/>
                </a:solidFill>
              </a:rPr>
              <a:t>7</a:t>
            </a:r>
          </a:p>
          <a:p>
            <a:pPr algn="ctr">
              <a:lnSpc>
                <a:spcPct val="258000"/>
              </a:lnSpc>
            </a:pPr>
            <a:r>
              <a:rPr lang="en-GB" sz="1000" dirty="0">
                <a:solidFill>
                  <a:srgbClr val="000000"/>
                </a:solidFill>
              </a:rPr>
              <a:t>5</a:t>
            </a:r>
          </a:p>
          <a:p>
            <a:pPr algn="ctr">
              <a:lnSpc>
                <a:spcPct val="258000"/>
              </a:lnSpc>
            </a:pPr>
            <a:r>
              <a:rPr lang="en-GB" sz="1000" dirty="0">
                <a:solidFill>
                  <a:srgbClr val="000000"/>
                </a:solidFill>
              </a:rPr>
              <a:t>7</a:t>
            </a:r>
          </a:p>
        </p:txBody>
      </p:sp>
      <p:sp>
        <p:nvSpPr>
          <p:cNvPr id="51" name="TextBox 50"/>
          <p:cNvSpPr txBox="1"/>
          <p:nvPr/>
        </p:nvSpPr>
        <p:spPr>
          <a:xfrm>
            <a:off x="6536537" y="1679946"/>
            <a:ext cx="432048" cy="2077492"/>
          </a:xfrm>
          <a:prstGeom prst="rect">
            <a:avLst/>
          </a:prstGeom>
          <a:noFill/>
        </p:spPr>
        <p:txBody>
          <a:bodyPr wrap="square" rtlCol="0">
            <a:spAutoFit/>
          </a:bodyPr>
          <a:lstStyle/>
          <a:p>
            <a:pPr algn="ctr">
              <a:lnSpc>
                <a:spcPct val="258000"/>
              </a:lnSpc>
            </a:pPr>
            <a:r>
              <a:rPr lang="en-GB" sz="1000" dirty="0">
                <a:solidFill>
                  <a:srgbClr val="000000"/>
                </a:solidFill>
              </a:rPr>
              <a:t>3</a:t>
            </a:r>
          </a:p>
          <a:p>
            <a:pPr algn="ctr">
              <a:lnSpc>
                <a:spcPct val="258000"/>
              </a:lnSpc>
            </a:pPr>
            <a:r>
              <a:rPr lang="en-GB" sz="1000" dirty="0">
                <a:solidFill>
                  <a:srgbClr val="000000"/>
                </a:solidFill>
              </a:rPr>
              <a:t>15</a:t>
            </a:r>
          </a:p>
          <a:p>
            <a:pPr algn="ctr">
              <a:lnSpc>
                <a:spcPct val="258000"/>
              </a:lnSpc>
            </a:pPr>
            <a:r>
              <a:rPr lang="en-GB" sz="1000" dirty="0">
                <a:solidFill>
                  <a:srgbClr val="000000"/>
                </a:solidFill>
              </a:rPr>
              <a:t>9</a:t>
            </a:r>
          </a:p>
          <a:p>
            <a:pPr algn="ctr">
              <a:lnSpc>
                <a:spcPct val="258000"/>
              </a:lnSpc>
            </a:pPr>
            <a:r>
              <a:rPr lang="en-GB" sz="1000" dirty="0">
                <a:solidFill>
                  <a:srgbClr val="000000"/>
                </a:solidFill>
              </a:rPr>
              <a:t>2</a:t>
            </a:r>
          </a:p>
          <a:p>
            <a:pPr algn="ctr">
              <a:lnSpc>
                <a:spcPct val="258000"/>
              </a:lnSpc>
            </a:pPr>
            <a:r>
              <a:rPr lang="en-GB" sz="1000" dirty="0">
                <a:solidFill>
                  <a:srgbClr val="000000"/>
                </a:solidFill>
              </a:rPr>
              <a:t>6</a:t>
            </a:r>
          </a:p>
        </p:txBody>
      </p:sp>
      <p:sp>
        <p:nvSpPr>
          <p:cNvPr id="56" name="TextBox 55"/>
          <p:cNvSpPr txBox="1"/>
          <p:nvPr/>
        </p:nvSpPr>
        <p:spPr>
          <a:xfrm>
            <a:off x="8063895" y="1679946"/>
            <a:ext cx="432048" cy="2077492"/>
          </a:xfrm>
          <a:prstGeom prst="rect">
            <a:avLst/>
          </a:prstGeom>
          <a:noFill/>
        </p:spPr>
        <p:txBody>
          <a:bodyPr wrap="square" rtlCol="0">
            <a:spAutoFit/>
          </a:bodyPr>
          <a:lstStyle/>
          <a:p>
            <a:pPr algn="ctr">
              <a:lnSpc>
                <a:spcPct val="258000"/>
              </a:lnSpc>
            </a:pPr>
            <a:r>
              <a:rPr lang="en-GB" sz="1000" dirty="0">
                <a:solidFill>
                  <a:srgbClr val="000000"/>
                </a:solidFill>
              </a:rPr>
              <a:t>5</a:t>
            </a:r>
          </a:p>
          <a:p>
            <a:pPr algn="ctr">
              <a:lnSpc>
                <a:spcPct val="258000"/>
              </a:lnSpc>
            </a:pPr>
            <a:r>
              <a:rPr lang="en-GB" sz="1000" dirty="0">
                <a:solidFill>
                  <a:srgbClr val="000000"/>
                </a:solidFill>
              </a:rPr>
              <a:t>8</a:t>
            </a:r>
          </a:p>
          <a:p>
            <a:pPr algn="ctr">
              <a:lnSpc>
                <a:spcPct val="258000"/>
              </a:lnSpc>
            </a:pPr>
            <a:r>
              <a:rPr lang="en-GB" sz="1000" dirty="0">
                <a:solidFill>
                  <a:srgbClr val="000000"/>
                </a:solidFill>
              </a:rPr>
              <a:t>5</a:t>
            </a:r>
          </a:p>
          <a:p>
            <a:pPr algn="ctr">
              <a:lnSpc>
                <a:spcPct val="258000"/>
              </a:lnSpc>
            </a:pPr>
            <a:r>
              <a:rPr lang="en-GB" sz="1000" dirty="0">
                <a:solidFill>
                  <a:srgbClr val="000000"/>
                </a:solidFill>
              </a:rPr>
              <a:t>3</a:t>
            </a:r>
          </a:p>
          <a:p>
            <a:pPr algn="ctr">
              <a:lnSpc>
                <a:spcPct val="258000"/>
              </a:lnSpc>
            </a:pPr>
            <a:r>
              <a:rPr lang="en-GB" sz="1000" dirty="0">
                <a:solidFill>
                  <a:srgbClr val="000000"/>
                </a:solidFill>
              </a:rPr>
              <a:t>10</a:t>
            </a:r>
          </a:p>
        </p:txBody>
      </p:sp>
      <p:sp>
        <p:nvSpPr>
          <p:cNvPr id="57" name="TextBox 56"/>
          <p:cNvSpPr txBox="1"/>
          <p:nvPr/>
        </p:nvSpPr>
        <p:spPr>
          <a:xfrm>
            <a:off x="6431272" y="1372760"/>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2016</a:t>
            </a:r>
          </a:p>
        </p:txBody>
      </p:sp>
      <p:sp>
        <p:nvSpPr>
          <p:cNvPr id="58" name="TextBox 57"/>
          <p:cNvSpPr txBox="1"/>
          <p:nvPr/>
        </p:nvSpPr>
        <p:spPr>
          <a:xfrm>
            <a:off x="7944374" y="1372760"/>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59" name="TextBox 58"/>
          <p:cNvSpPr txBox="1"/>
          <p:nvPr/>
        </p:nvSpPr>
        <p:spPr>
          <a:xfrm>
            <a:off x="7440006" y="1372760"/>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2014</a:t>
            </a:r>
          </a:p>
        </p:txBody>
      </p:sp>
      <p:sp>
        <p:nvSpPr>
          <p:cNvPr id="61" name="TextBox 60"/>
          <p:cNvSpPr txBox="1"/>
          <p:nvPr/>
        </p:nvSpPr>
        <p:spPr>
          <a:xfrm>
            <a:off x="6935639" y="1372760"/>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62" name="TextBox 61"/>
          <p:cNvSpPr txBox="1"/>
          <p:nvPr/>
        </p:nvSpPr>
        <p:spPr>
          <a:xfrm>
            <a:off x="4587725" y="1372760"/>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2017</a:t>
            </a:r>
          </a:p>
        </p:txBody>
      </p:sp>
      <p:graphicFrame>
        <p:nvGraphicFramePr>
          <p:cNvPr id="63" name="Chart 62"/>
          <p:cNvGraphicFramePr/>
          <p:nvPr>
            <p:extLst>
              <p:ext uri="{D42A27DB-BD31-4B8C-83A1-F6EECF244321}">
                <p14:modId xmlns:p14="http://schemas.microsoft.com/office/powerpoint/2010/main" val="4055821550"/>
              </p:ext>
            </p:extLst>
          </p:nvPr>
        </p:nvGraphicFramePr>
        <p:xfrm>
          <a:off x="2970944" y="3401276"/>
          <a:ext cx="3672469" cy="2512837"/>
        </p:xfrm>
        <a:graphic>
          <a:graphicData uri="http://schemas.openxmlformats.org/drawingml/2006/chart">
            <c:chart xmlns:c="http://schemas.openxmlformats.org/drawingml/2006/chart" xmlns:r="http://schemas.openxmlformats.org/officeDocument/2006/relationships" r:id="rId4"/>
          </a:graphicData>
        </a:graphic>
      </p:graphicFrame>
      <p:cxnSp>
        <p:nvCxnSpPr>
          <p:cNvPr id="68" name="Straight Connector 67"/>
          <p:cNvCxnSpPr/>
          <p:nvPr/>
        </p:nvCxnSpPr>
        <p:spPr bwMode="auto">
          <a:xfrm>
            <a:off x="433070" y="3757438"/>
            <a:ext cx="8277859" cy="0"/>
          </a:xfrm>
          <a:prstGeom prst="line">
            <a:avLst/>
          </a:prstGeom>
          <a:noFill/>
          <a:ln w="9525" cap="flat" cmpd="sng" algn="ctr">
            <a:solidFill>
              <a:schemeClr val="bg1">
                <a:lumMod val="75000"/>
              </a:schemeClr>
            </a:solidFill>
            <a:prstDash val="sysDash"/>
            <a:round/>
            <a:headEnd type="none" w="med" len="med"/>
            <a:tailEnd type="none" w="med" len="med"/>
          </a:ln>
          <a:effectLst/>
        </p:spPr>
      </p:cxnSp>
      <p:sp>
        <p:nvSpPr>
          <p:cNvPr id="3" name="TextBox 2"/>
          <p:cNvSpPr txBox="1"/>
          <p:nvPr/>
        </p:nvSpPr>
        <p:spPr>
          <a:xfrm>
            <a:off x="6585870" y="3923083"/>
            <a:ext cx="333381" cy="1969770"/>
          </a:xfrm>
          <a:prstGeom prst="rect">
            <a:avLst/>
          </a:prstGeom>
          <a:noFill/>
        </p:spPr>
        <p:txBody>
          <a:bodyPr wrap="square" rtlCol="0">
            <a:spAutoFit/>
          </a:bodyPr>
          <a:lstStyle/>
          <a:p>
            <a:pPr algn="ctr"/>
            <a:r>
              <a:rPr lang="en-GB" sz="1000" dirty="0">
                <a:solidFill>
                  <a:srgbClr val="2C2227"/>
                </a:solidFill>
              </a:rPr>
              <a:t>66</a:t>
            </a:r>
          </a:p>
          <a:p>
            <a:pPr algn="ctr"/>
            <a:endParaRPr lang="en-GB" sz="400" dirty="0">
              <a:solidFill>
                <a:srgbClr val="2C2227"/>
              </a:solidFill>
            </a:endParaRPr>
          </a:p>
          <a:p>
            <a:pPr algn="ctr"/>
            <a:endParaRPr lang="en-GB" sz="1000" dirty="0">
              <a:solidFill>
                <a:srgbClr val="2C2227"/>
              </a:solidFill>
            </a:endParaRPr>
          </a:p>
          <a:p>
            <a:pPr algn="ctr"/>
            <a:r>
              <a:rPr lang="en-GB" sz="1000" dirty="0">
                <a:solidFill>
                  <a:srgbClr val="2C2227"/>
                </a:solidFill>
              </a:rPr>
              <a:t>2</a:t>
            </a:r>
          </a:p>
          <a:p>
            <a:pPr algn="ctr"/>
            <a:endParaRPr lang="en-GB" sz="1000" dirty="0">
              <a:solidFill>
                <a:srgbClr val="2C2227"/>
              </a:solidFill>
            </a:endParaRPr>
          </a:p>
          <a:p>
            <a:pPr algn="ctr"/>
            <a:endParaRPr lang="en-GB" sz="200" dirty="0">
              <a:solidFill>
                <a:srgbClr val="2C2227"/>
              </a:solidFill>
            </a:endParaRPr>
          </a:p>
          <a:p>
            <a:pPr algn="ctr"/>
            <a:r>
              <a:rPr lang="en-GB" sz="1000" dirty="0">
                <a:solidFill>
                  <a:srgbClr val="2C2227"/>
                </a:solidFill>
              </a:rPr>
              <a:t>1</a:t>
            </a:r>
          </a:p>
          <a:p>
            <a:pPr algn="ctr"/>
            <a:endParaRPr lang="en-GB" sz="1000" dirty="0">
              <a:solidFill>
                <a:srgbClr val="2C2227"/>
              </a:solidFill>
            </a:endParaRPr>
          </a:p>
          <a:p>
            <a:pPr algn="ctr"/>
            <a:endParaRPr lang="en-GB" sz="200" dirty="0">
              <a:solidFill>
                <a:srgbClr val="2C2227"/>
              </a:solidFill>
            </a:endParaRPr>
          </a:p>
          <a:p>
            <a:pPr algn="ctr"/>
            <a:r>
              <a:rPr lang="en-GB" sz="1000" dirty="0">
                <a:solidFill>
                  <a:srgbClr val="2C2227"/>
                </a:solidFill>
              </a:rPr>
              <a:t>2</a:t>
            </a:r>
          </a:p>
          <a:p>
            <a:pPr algn="ctr"/>
            <a:endParaRPr lang="en-GB" sz="800" dirty="0">
              <a:solidFill>
                <a:srgbClr val="2C2227"/>
              </a:solidFill>
            </a:endParaRPr>
          </a:p>
          <a:p>
            <a:pPr algn="ctr"/>
            <a:endParaRPr lang="en-GB" sz="500" dirty="0">
              <a:solidFill>
                <a:srgbClr val="2C2227"/>
              </a:solidFill>
            </a:endParaRPr>
          </a:p>
          <a:p>
            <a:pPr algn="ctr"/>
            <a:r>
              <a:rPr lang="en-GB" sz="1000" dirty="0">
                <a:solidFill>
                  <a:srgbClr val="2C2227"/>
                </a:solidFill>
              </a:rPr>
              <a:t>1</a:t>
            </a:r>
          </a:p>
          <a:p>
            <a:pPr algn="ctr"/>
            <a:endParaRPr lang="en-GB" sz="1000" dirty="0">
              <a:solidFill>
                <a:srgbClr val="2C2227"/>
              </a:solidFill>
            </a:endParaRPr>
          </a:p>
          <a:p>
            <a:pPr algn="ctr"/>
            <a:endParaRPr lang="en-GB" sz="100" dirty="0">
              <a:solidFill>
                <a:srgbClr val="2C2227"/>
              </a:solidFill>
            </a:endParaRPr>
          </a:p>
          <a:p>
            <a:pPr algn="ctr"/>
            <a:r>
              <a:rPr lang="en-GB" sz="1000" dirty="0">
                <a:solidFill>
                  <a:srgbClr val="2C2227"/>
                </a:solidFill>
              </a:rPr>
              <a:t>4</a:t>
            </a:r>
          </a:p>
        </p:txBody>
      </p:sp>
      <p:sp>
        <p:nvSpPr>
          <p:cNvPr id="39" name="TextBox 38"/>
          <p:cNvSpPr txBox="1"/>
          <p:nvPr/>
        </p:nvSpPr>
        <p:spPr>
          <a:xfrm>
            <a:off x="7080892" y="3923083"/>
            <a:ext cx="333381" cy="1969770"/>
          </a:xfrm>
          <a:prstGeom prst="rect">
            <a:avLst/>
          </a:prstGeom>
          <a:noFill/>
        </p:spPr>
        <p:txBody>
          <a:bodyPr wrap="square" rtlCol="0">
            <a:spAutoFit/>
          </a:bodyPr>
          <a:lstStyle/>
          <a:p>
            <a:pPr algn="ctr"/>
            <a:r>
              <a:rPr lang="en-GB" sz="1000" dirty="0">
                <a:solidFill>
                  <a:srgbClr val="2C2227"/>
                </a:solidFill>
              </a:rPr>
              <a:t>68</a:t>
            </a:r>
          </a:p>
          <a:p>
            <a:pPr algn="ctr"/>
            <a:endParaRPr lang="en-GB" sz="400" dirty="0">
              <a:solidFill>
                <a:srgbClr val="2C2227"/>
              </a:solidFill>
            </a:endParaRPr>
          </a:p>
          <a:p>
            <a:pPr algn="ctr"/>
            <a:endParaRPr lang="en-GB" sz="1000" dirty="0">
              <a:solidFill>
                <a:srgbClr val="2C2227"/>
              </a:solidFill>
            </a:endParaRPr>
          </a:p>
          <a:p>
            <a:pPr algn="ctr"/>
            <a:r>
              <a:rPr lang="en-GB" sz="1000" dirty="0">
                <a:solidFill>
                  <a:srgbClr val="2C2227"/>
                </a:solidFill>
              </a:rPr>
              <a:t>3</a:t>
            </a:r>
          </a:p>
          <a:p>
            <a:pPr algn="ctr"/>
            <a:endParaRPr lang="en-GB" sz="1000" dirty="0">
              <a:solidFill>
                <a:srgbClr val="2C2227"/>
              </a:solidFill>
            </a:endParaRPr>
          </a:p>
          <a:p>
            <a:pPr algn="ctr"/>
            <a:endParaRPr lang="en-GB" sz="200" dirty="0">
              <a:solidFill>
                <a:srgbClr val="2C2227"/>
              </a:solidFill>
            </a:endParaRPr>
          </a:p>
          <a:p>
            <a:pPr algn="ctr"/>
            <a:r>
              <a:rPr lang="en-GB" sz="1000" dirty="0">
                <a:solidFill>
                  <a:srgbClr val="2C2227"/>
                </a:solidFill>
              </a:rPr>
              <a:t>1</a:t>
            </a:r>
          </a:p>
          <a:p>
            <a:pPr algn="ctr"/>
            <a:endParaRPr lang="en-GB" sz="1000" dirty="0">
              <a:solidFill>
                <a:srgbClr val="2C2227"/>
              </a:solidFill>
            </a:endParaRPr>
          </a:p>
          <a:p>
            <a:pPr algn="ctr"/>
            <a:endParaRPr lang="en-GB" sz="200" dirty="0">
              <a:solidFill>
                <a:srgbClr val="2C2227"/>
              </a:solidFill>
            </a:endParaRPr>
          </a:p>
          <a:p>
            <a:pPr algn="ctr"/>
            <a:r>
              <a:rPr lang="en-GB" sz="1000" dirty="0">
                <a:solidFill>
                  <a:srgbClr val="2C2227"/>
                </a:solidFill>
              </a:rPr>
              <a:t>2</a:t>
            </a:r>
          </a:p>
          <a:p>
            <a:pPr algn="ctr"/>
            <a:endParaRPr lang="en-GB" sz="800" dirty="0">
              <a:solidFill>
                <a:srgbClr val="2C2227"/>
              </a:solidFill>
            </a:endParaRPr>
          </a:p>
          <a:p>
            <a:pPr algn="ctr"/>
            <a:endParaRPr lang="en-GB" sz="500" dirty="0">
              <a:solidFill>
                <a:srgbClr val="2C2227"/>
              </a:solidFill>
            </a:endParaRPr>
          </a:p>
          <a:p>
            <a:pPr algn="ctr"/>
            <a:r>
              <a:rPr lang="en-GB" sz="1000" dirty="0">
                <a:solidFill>
                  <a:srgbClr val="2C2227"/>
                </a:solidFill>
              </a:rPr>
              <a:t>2</a:t>
            </a:r>
          </a:p>
          <a:p>
            <a:pPr algn="ctr"/>
            <a:endParaRPr lang="en-GB" sz="1000" dirty="0">
              <a:solidFill>
                <a:srgbClr val="2C2227"/>
              </a:solidFill>
            </a:endParaRPr>
          </a:p>
          <a:p>
            <a:pPr algn="ctr"/>
            <a:endParaRPr lang="en-GB" sz="100" dirty="0">
              <a:solidFill>
                <a:srgbClr val="2C2227"/>
              </a:solidFill>
            </a:endParaRPr>
          </a:p>
          <a:p>
            <a:pPr algn="ctr"/>
            <a:r>
              <a:rPr lang="en-GB" sz="1000" dirty="0">
                <a:solidFill>
                  <a:srgbClr val="2C2227"/>
                </a:solidFill>
              </a:rPr>
              <a:t>4</a:t>
            </a:r>
          </a:p>
        </p:txBody>
      </p:sp>
      <p:sp>
        <p:nvSpPr>
          <p:cNvPr id="41" name="TextBox 40"/>
          <p:cNvSpPr txBox="1"/>
          <p:nvPr/>
        </p:nvSpPr>
        <p:spPr>
          <a:xfrm>
            <a:off x="7585260" y="3923083"/>
            <a:ext cx="333381" cy="1969770"/>
          </a:xfrm>
          <a:prstGeom prst="rect">
            <a:avLst/>
          </a:prstGeom>
          <a:noFill/>
        </p:spPr>
        <p:txBody>
          <a:bodyPr wrap="square" rtlCol="0">
            <a:spAutoFit/>
          </a:bodyPr>
          <a:lstStyle/>
          <a:p>
            <a:pPr algn="ctr"/>
            <a:r>
              <a:rPr lang="en-GB" sz="1000" dirty="0">
                <a:solidFill>
                  <a:srgbClr val="2C2227"/>
                </a:solidFill>
              </a:rPr>
              <a:t>68</a:t>
            </a:r>
          </a:p>
          <a:p>
            <a:pPr algn="ctr"/>
            <a:endParaRPr lang="en-GB" sz="400" dirty="0">
              <a:solidFill>
                <a:srgbClr val="2C2227"/>
              </a:solidFill>
            </a:endParaRPr>
          </a:p>
          <a:p>
            <a:pPr algn="ctr"/>
            <a:endParaRPr lang="en-GB" sz="1000" dirty="0">
              <a:solidFill>
                <a:srgbClr val="2C2227"/>
              </a:solidFill>
            </a:endParaRPr>
          </a:p>
          <a:p>
            <a:pPr algn="ctr"/>
            <a:r>
              <a:rPr lang="en-GB" sz="1000" dirty="0">
                <a:solidFill>
                  <a:srgbClr val="2C2227"/>
                </a:solidFill>
              </a:rPr>
              <a:t>4</a:t>
            </a:r>
          </a:p>
          <a:p>
            <a:pPr algn="ctr"/>
            <a:endParaRPr lang="en-GB" sz="1000" dirty="0">
              <a:solidFill>
                <a:srgbClr val="2C2227"/>
              </a:solidFill>
            </a:endParaRPr>
          </a:p>
          <a:p>
            <a:pPr algn="ctr"/>
            <a:endParaRPr lang="en-GB" sz="200" dirty="0">
              <a:solidFill>
                <a:srgbClr val="2C2227"/>
              </a:solidFill>
            </a:endParaRPr>
          </a:p>
          <a:p>
            <a:pPr algn="ctr"/>
            <a:r>
              <a:rPr lang="en-GB" sz="1000" dirty="0">
                <a:solidFill>
                  <a:srgbClr val="2C2227"/>
                </a:solidFill>
              </a:rPr>
              <a:t>1</a:t>
            </a:r>
          </a:p>
          <a:p>
            <a:pPr algn="ctr"/>
            <a:endParaRPr lang="en-GB" sz="1000" dirty="0">
              <a:solidFill>
                <a:srgbClr val="2C2227"/>
              </a:solidFill>
            </a:endParaRPr>
          </a:p>
          <a:p>
            <a:pPr algn="ctr"/>
            <a:endParaRPr lang="en-GB" sz="200" dirty="0">
              <a:solidFill>
                <a:srgbClr val="2C2227"/>
              </a:solidFill>
            </a:endParaRPr>
          </a:p>
          <a:p>
            <a:pPr algn="ctr"/>
            <a:r>
              <a:rPr lang="en-GB" sz="1000" dirty="0">
                <a:solidFill>
                  <a:srgbClr val="2C2227"/>
                </a:solidFill>
              </a:rPr>
              <a:t>2</a:t>
            </a:r>
          </a:p>
          <a:p>
            <a:pPr algn="ctr"/>
            <a:endParaRPr lang="en-GB" sz="800" dirty="0">
              <a:solidFill>
                <a:srgbClr val="2C2227"/>
              </a:solidFill>
            </a:endParaRPr>
          </a:p>
          <a:p>
            <a:pPr algn="ctr"/>
            <a:endParaRPr lang="en-GB" sz="500" dirty="0">
              <a:solidFill>
                <a:srgbClr val="2C2227"/>
              </a:solidFill>
            </a:endParaRPr>
          </a:p>
          <a:p>
            <a:pPr algn="ctr"/>
            <a:r>
              <a:rPr lang="en-GB" sz="1000" dirty="0">
                <a:solidFill>
                  <a:srgbClr val="2C2227"/>
                </a:solidFill>
              </a:rPr>
              <a:t>1</a:t>
            </a:r>
          </a:p>
          <a:p>
            <a:pPr algn="ctr"/>
            <a:endParaRPr lang="en-GB" sz="1000" dirty="0">
              <a:solidFill>
                <a:srgbClr val="2C2227"/>
              </a:solidFill>
            </a:endParaRPr>
          </a:p>
          <a:p>
            <a:pPr algn="ctr"/>
            <a:endParaRPr lang="en-GB" sz="100" dirty="0">
              <a:solidFill>
                <a:srgbClr val="2C2227"/>
              </a:solidFill>
            </a:endParaRPr>
          </a:p>
          <a:p>
            <a:pPr algn="ctr"/>
            <a:r>
              <a:rPr lang="en-GB" sz="1000" dirty="0">
                <a:solidFill>
                  <a:srgbClr val="2C2227"/>
                </a:solidFill>
              </a:rPr>
              <a:t>4</a:t>
            </a:r>
          </a:p>
        </p:txBody>
      </p:sp>
      <p:sp>
        <p:nvSpPr>
          <p:cNvPr id="43" name="TextBox 42"/>
          <p:cNvSpPr txBox="1"/>
          <p:nvPr/>
        </p:nvSpPr>
        <p:spPr>
          <a:xfrm>
            <a:off x="8113228" y="3923083"/>
            <a:ext cx="333381" cy="1969770"/>
          </a:xfrm>
          <a:prstGeom prst="rect">
            <a:avLst/>
          </a:prstGeom>
          <a:noFill/>
        </p:spPr>
        <p:txBody>
          <a:bodyPr wrap="square" rtlCol="0">
            <a:spAutoFit/>
          </a:bodyPr>
          <a:lstStyle/>
          <a:p>
            <a:pPr algn="ctr"/>
            <a:r>
              <a:rPr lang="en-GB" sz="1000" dirty="0">
                <a:solidFill>
                  <a:srgbClr val="2C2227"/>
                </a:solidFill>
              </a:rPr>
              <a:t>68</a:t>
            </a:r>
          </a:p>
          <a:p>
            <a:pPr algn="ctr"/>
            <a:endParaRPr lang="en-GB" sz="400" dirty="0">
              <a:solidFill>
                <a:srgbClr val="2C2227"/>
              </a:solidFill>
            </a:endParaRPr>
          </a:p>
          <a:p>
            <a:pPr algn="ctr"/>
            <a:endParaRPr lang="en-GB" sz="1000" dirty="0">
              <a:solidFill>
                <a:srgbClr val="2C2227"/>
              </a:solidFill>
            </a:endParaRPr>
          </a:p>
          <a:p>
            <a:pPr algn="ctr"/>
            <a:r>
              <a:rPr lang="en-GB" sz="1000" dirty="0">
                <a:solidFill>
                  <a:srgbClr val="2C2227"/>
                </a:solidFill>
              </a:rPr>
              <a:t>6</a:t>
            </a:r>
          </a:p>
          <a:p>
            <a:pPr algn="ctr"/>
            <a:endParaRPr lang="en-GB" sz="1000" dirty="0">
              <a:solidFill>
                <a:srgbClr val="2C2227"/>
              </a:solidFill>
            </a:endParaRPr>
          </a:p>
          <a:p>
            <a:pPr algn="ctr"/>
            <a:endParaRPr lang="en-GB" sz="200" dirty="0">
              <a:solidFill>
                <a:srgbClr val="2C2227"/>
              </a:solidFill>
            </a:endParaRPr>
          </a:p>
          <a:p>
            <a:pPr algn="ctr"/>
            <a:r>
              <a:rPr lang="en-GB" sz="1000" dirty="0">
                <a:solidFill>
                  <a:srgbClr val="2C2227"/>
                </a:solidFill>
              </a:rPr>
              <a:t>2</a:t>
            </a:r>
          </a:p>
          <a:p>
            <a:pPr algn="ctr"/>
            <a:endParaRPr lang="en-GB" sz="1000" dirty="0">
              <a:solidFill>
                <a:srgbClr val="2C2227"/>
              </a:solidFill>
            </a:endParaRPr>
          </a:p>
          <a:p>
            <a:pPr algn="ctr"/>
            <a:endParaRPr lang="en-GB" sz="200" dirty="0">
              <a:solidFill>
                <a:srgbClr val="2C2227"/>
              </a:solidFill>
            </a:endParaRPr>
          </a:p>
          <a:p>
            <a:pPr algn="ctr"/>
            <a:r>
              <a:rPr lang="en-GB" sz="1000" dirty="0">
                <a:solidFill>
                  <a:srgbClr val="2C2227"/>
                </a:solidFill>
              </a:rPr>
              <a:t>1</a:t>
            </a:r>
          </a:p>
          <a:p>
            <a:pPr algn="ctr"/>
            <a:endParaRPr lang="en-GB" sz="800" dirty="0">
              <a:solidFill>
                <a:srgbClr val="2C2227"/>
              </a:solidFill>
            </a:endParaRPr>
          </a:p>
          <a:p>
            <a:pPr algn="ctr"/>
            <a:endParaRPr lang="en-GB" sz="500" dirty="0">
              <a:solidFill>
                <a:srgbClr val="2C2227"/>
              </a:solidFill>
            </a:endParaRPr>
          </a:p>
          <a:p>
            <a:pPr algn="ctr"/>
            <a:r>
              <a:rPr lang="en-GB" sz="1000" dirty="0">
                <a:solidFill>
                  <a:srgbClr val="2C2227"/>
                </a:solidFill>
              </a:rPr>
              <a:t>0</a:t>
            </a:r>
          </a:p>
          <a:p>
            <a:pPr algn="ctr"/>
            <a:endParaRPr lang="en-GB" sz="1000" dirty="0">
              <a:solidFill>
                <a:srgbClr val="2C2227"/>
              </a:solidFill>
            </a:endParaRPr>
          </a:p>
          <a:p>
            <a:pPr algn="ctr"/>
            <a:endParaRPr lang="en-GB" sz="100" dirty="0">
              <a:solidFill>
                <a:srgbClr val="2C2227"/>
              </a:solidFill>
            </a:endParaRPr>
          </a:p>
          <a:p>
            <a:pPr algn="ctr"/>
            <a:r>
              <a:rPr lang="en-GB" sz="1000" dirty="0">
                <a:solidFill>
                  <a:srgbClr val="2C2227"/>
                </a:solidFill>
              </a:rPr>
              <a:t>2</a:t>
            </a:r>
          </a:p>
        </p:txBody>
      </p:sp>
      <p:pic>
        <p:nvPicPr>
          <p:cNvPr id="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741772" y="2273640"/>
            <a:ext cx="147317" cy="1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741772" y="188178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741771" y="2676780"/>
            <a:ext cx="147317" cy="1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6"/>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767654" y="348198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741772" y="307558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098530" y="4681173"/>
            <a:ext cx="147317" cy="1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693995" y="433288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5"/>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396203" y="3979751"/>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4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799296" y="5006290"/>
            <a:ext cx="147317" cy="1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715479" y="533618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49"/>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762577" y="5671788"/>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TextBox 1"/>
          <p:cNvSpPr txBox="1"/>
          <p:nvPr/>
        </p:nvSpPr>
        <p:spPr>
          <a:xfrm>
            <a:off x="6112445" y="3932608"/>
            <a:ext cx="356927" cy="3782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dirty="0"/>
              <a:t>70</a:t>
            </a:r>
          </a:p>
        </p:txBody>
      </p:sp>
      <p:sp>
        <p:nvSpPr>
          <p:cNvPr id="54"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27</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14563513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p:cNvGraphicFramePr/>
          <p:nvPr>
            <p:extLst>
              <p:ext uri="{D42A27DB-BD31-4B8C-83A1-F6EECF244321}">
                <p14:modId xmlns:p14="http://schemas.microsoft.com/office/powerpoint/2010/main" val="1561636104"/>
              </p:ext>
            </p:extLst>
          </p:nvPr>
        </p:nvGraphicFramePr>
        <p:xfrm>
          <a:off x="-245675" y="1477542"/>
          <a:ext cx="6401202" cy="4215240"/>
        </p:xfrm>
        <a:graphic>
          <a:graphicData uri="http://schemas.openxmlformats.org/drawingml/2006/chart">
            <c:chart xmlns:c="http://schemas.openxmlformats.org/drawingml/2006/chart" xmlns:r="http://schemas.openxmlformats.org/officeDocument/2006/relationships" r:id="rId2"/>
          </a:graphicData>
        </a:graphic>
      </p:graphicFrame>
      <p:sp>
        <p:nvSpPr>
          <p:cNvPr id="26626" name="Line 3"/>
          <p:cNvSpPr>
            <a:spLocks noChangeShapeType="1"/>
          </p:cNvSpPr>
          <p:nvPr/>
        </p:nvSpPr>
        <p:spPr bwMode="auto">
          <a:xfrm>
            <a:off x="0" y="6505551"/>
            <a:ext cx="9144000" cy="0"/>
          </a:xfrm>
          <a:prstGeom prst="line">
            <a:avLst/>
          </a:prstGeom>
          <a:noFill/>
          <a:ln w="6350">
            <a:noFill/>
            <a:round/>
            <a:headEnd/>
            <a:tailEnd/>
          </a:ln>
        </p:spPr>
        <p:txBody>
          <a:bodyPr wrap="none">
            <a:spAutoFit/>
          </a:bodyPr>
          <a:lstStyle/>
          <a:p>
            <a:pPr eaLnBrk="0" fontAlgn="base" hangingPunct="0">
              <a:spcBef>
                <a:spcPct val="0"/>
              </a:spcBef>
              <a:spcAft>
                <a:spcPct val="0"/>
              </a:spcAft>
            </a:pPr>
            <a:endParaRPr lang="en-GB" sz="1100" dirty="0">
              <a:solidFill>
                <a:srgbClr val="667366"/>
              </a:solidFill>
            </a:endParaRPr>
          </a:p>
        </p:txBody>
      </p:sp>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sp>
        <p:nvSpPr>
          <p:cNvPr id="26632" name="Rectangle 8"/>
          <p:cNvSpPr>
            <a:spLocks noChangeArrowheads="1"/>
          </p:cNvSpPr>
          <p:nvPr/>
        </p:nvSpPr>
        <p:spPr bwMode="auto">
          <a:xfrm>
            <a:off x="381000" y="188640"/>
            <a:ext cx="7429500" cy="476250"/>
          </a:xfrm>
          <a:prstGeom prst="rect">
            <a:avLst/>
          </a:prstGeom>
          <a:noFill/>
          <a:ln w="9525">
            <a:noFill/>
            <a:miter lim="800000"/>
            <a:headEnd/>
            <a:tailEnd/>
          </a:ln>
          <a:effectLst/>
        </p:spPr>
        <p:txBody>
          <a:bodyPr lIns="0" tIns="0" bIns="0"/>
          <a:lstStyle/>
          <a:p>
            <a:pPr eaLnBrk="0" fontAlgn="base" hangingPunct="0">
              <a:spcBef>
                <a:spcPct val="0"/>
              </a:spcBef>
              <a:spcAft>
                <a:spcPct val="0"/>
              </a:spcAft>
            </a:pPr>
            <a:endParaRPr lang="en-US" sz="2000" dirty="0">
              <a:solidFill>
                <a:srgbClr val="000000"/>
              </a:solidFill>
            </a:endParaRPr>
          </a:p>
        </p:txBody>
      </p:sp>
      <p:sp>
        <p:nvSpPr>
          <p:cNvPr id="40" name="Rectangle 13"/>
          <p:cNvSpPr>
            <a:spLocks noChangeArrowheads="1"/>
          </p:cNvSpPr>
          <p:nvPr/>
        </p:nvSpPr>
        <p:spPr bwMode="auto">
          <a:xfrm>
            <a:off x="1984075" y="5994941"/>
            <a:ext cx="5207300"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GB" sz="800" i="1" dirty="0">
                <a:solidFill>
                  <a:srgbClr val="B9B8B8"/>
                </a:solidFill>
              </a:rPr>
              <a:t>Q. If you did not check to find out when the tram was meant to arrive, why was this?</a:t>
            </a:r>
          </a:p>
          <a:p>
            <a:pPr eaLnBrk="0" fontAlgn="base" hangingPunct="0">
              <a:spcBef>
                <a:spcPct val="0"/>
              </a:spcBef>
              <a:spcAft>
                <a:spcPct val="0"/>
              </a:spcAft>
            </a:pPr>
            <a:r>
              <a:rPr lang="en-GB" sz="800" i="1" dirty="0">
                <a:solidFill>
                  <a:srgbClr val="B9B8B8"/>
                </a:solidFill>
              </a:rPr>
              <a:t>Base: All not checking tram arrival information – 61</a:t>
            </a:r>
          </a:p>
          <a:p>
            <a:pPr eaLnBrk="0" fontAlgn="base" hangingPunct="0">
              <a:spcBef>
                <a:spcPct val="0"/>
              </a:spcBef>
              <a:spcAft>
                <a:spcPct val="0"/>
              </a:spcAft>
            </a:pPr>
            <a:r>
              <a:rPr lang="en-GB" sz="800" i="1" dirty="0">
                <a:solidFill>
                  <a:srgbClr val="B9B8B8"/>
                </a:solidFill>
              </a:rPr>
              <a:t>*Not asked before 2016   **Not asked in 2016 and 2017</a:t>
            </a:r>
          </a:p>
        </p:txBody>
      </p:sp>
      <p:sp>
        <p:nvSpPr>
          <p:cNvPr id="2" name="Title 1"/>
          <p:cNvSpPr>
            <a:spLocks noGrp="1"/>
          </p:cNvSpPr>
          <p:nvPr>
            <p:ph type="title"/>
          </p:nvPr>
        </p:nvSpPr>
        <p:spPr/>
        <p:txBody>
          <a:bodyPr anchor="ctr">
            <a:noAutofit/>
          </a:bodyPr>
          <a:lstStyle/>
          <a:p>
            <a:r>
              <a:rPr lang="en-GB" sz="2400" dirty="0"/>
              <a:t>Why passengers did not check tram times</a:t>
            </a:r>
          </a:p>
        </p:txBody>
      </p:sp>
      <p:pic>
        <p:nvPicPr>
          <p:cNvPr id="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7846453" y="1985234"/>
            <a:ext cx="696246" cy="400110"/>
          </a:xfrm>
          <a:prstGeom prst="rect">
            <a:avLst/>
          </a:prstGeom>
          <a:noFill/>
        </p:spPr>
        <p:txBody>
          <a:bodyPr wrap="squar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32" name="TextBox 31"/>
          <p:cNvSpPr txBox="1"/>
          <p:nvPr/>
        </p:nvSpPr>
        <p:spPr>
          <a:xfrm>
            <a:off x="7906392" y="2185289"/>
            <a:ext cx="562453" cy="3203954"/>
          </a:xfrm>
          <a:prstGeom prst="rect">
            <a:avLst/>
          </a:prstGeom>
          <a:noFill/>
        </p:spPr>
        <p:txBody>
          <a:bodyPr wrap="square" rtlCol="0">
            <a:spAutoFit/>
          </a:bodyPr>
          <a:lstStyle/>
          <a:p>
            <a:pPr algn="ctr">
              <a:lnSpc>
                <a:spcPct val="337000"/>
              </a:lnSpc>
            </a:pPr>
            <a:r>
              <a:rPr lang="en-GB" sz="1000" dirty="0">
                <a:solidFill>
                  <a:srgbClr val="000000"/>
                </a:solidFill>
              </a:rPr>
              <a:t>74</a:t>
            </a:r>
          </a:p>
          <a:p>
            <a:pPr algn="ctr">
              <a:lnSpc>
                <a:spcPct val="337000"/>
              </a:lnSpc>
            </a:pPr>
            <a:r>
              <a:rPr lang="en-GB" sz="1000" dirty="0">
                <a:solidFill>
                  <a:srgbClr val="000000"/>
                </a:solidFill>
              </a:rPr>
              <a:t>21</a:t>
            </a:r>
          </a:p>
          <a:p>
            <a:pPr algn="ctr">
              <a:lnSpc>
                <a:spcPct val="337000"/>
              </a:lnSpc>
            </a:pPr>
            <a:r>
              <a:rPr lang="en-GB" sz="1000" dirty="0">
                <a:solidFill>
                  <a:srgbClr val="000000"/>
                </a:solidFill>
              </a:rPr>
              <a:t>1</a:t>
            </a:r>
          </a:p>
          <a:p>
            <a:pPr algn="ctr">
              <a:lnSpc>
                <a:spcPct val="337000"/>
              </a:lnSpc>
            </a:pPr>
            <a:r>
              <a:rPr lang="en-GB" sz="1000" dirty="0">
                <a:solidFill>
                  <a:srgbClr val="000000"/>
                </a:solidFill>
              </a:rPr>
              <a:t>4</a:t>
            </a:r>
          </a:p>
          <a:p>
            <a:pPr algn="ctr">
              <a:lnSpc>
                <a:spcPct val="337000"/>
              </a:lnSpc>
            </a:pPr>
            <a:r>
              <a:rPr lang="en-GB" sz="1000" dirty="0">
                <a:solidFill>
                  <a:srgbClr val="000000"/>
                </a:solidFill>
              </a:rPr>
              <a:t>N/A*</a:t>
            </a:r>
          </a:p>
          <a:p>
            <a:pPr algn="ctr">
              <a:lnSpc>
                <a:spcPct val="337000"/>
              </a:lnSpc>
            </a:pPr>
            <a:r>
              <a:rPr lang="en-GB" sz="1000" dirty="0">
                <a:solidFill>
                  <a:srgbClr val="000000"/>
                </a:solidFill>
              </a:rPr>
              <a:t>2</a:t>
            </a:r>
          </a:p>
        </p:txBody>
      </p:sp>
      <p:sp>
        <p:nvSpPr>
          <p:cNvPr id="34" name="TextBox 33"/>
          <p:cNvSpPr txBox="1"/>
          <p:nvPr/>
        </p:nvSpPr>
        <p:spPr>
          <a:xfrm>
            <a:off x="7280774" y="1985234"/>
            <a:ext cx="696246" cy="400110"/>
          </a:xfrm>
          <a:prstGeom prst="rect">
            <a:avLst/>
          </a:prstGeom>
          <a:noFill/>
        </p:spPr>
        <p:txBody>
          <a:bodyPr wrap="square" rtlCol="0">
            <a:spAutoFit/>
          </a:bodyPr>
          <a:lstStyle/>
          <a:p>
            <a:pPr algn="ctr"/>
            <a:r>
              <a:rPr lang="en-GB" sz="1000" dirty="0">
                <a:solidFill>
                  <a:srgbClr val="000000"/>
                </a:solidFill>
              </a:rPr>
              <a:t>Autumn</a:t>
            </a:r>
          </a:p>
          <a:p>
            <a:pPr algn="ctr"/>
            <a:r>
              <a:rPr lang="en-GB" sz="1000" dirty="0">
                <a:solidFill>
                  <a:srgbClr val="000000"/>
                </a:solidFill>
              </a:rPr>
              <a:t>2014</a:t>
            </a:r>
          </a:p>
        </p:txBody>
      </p:sp>
      <p:sp>
        <p:nvSpPr>
          <p:cNvPr id="37" name="TextBox 36"/>
          <p:cNvSpPr txBox="1"/>
          <p:nvPr/>
        </p:nvSpPr>
        <p:spPr>
          <a:xfrm>
            <a:off x="7318752" y="2185289"/>
            <a:ext cx="562453" cy="3722558"/>
          </a:xfrm>
          <a:prstGeom prst="rect">
            <a:avLst/>
          </a:prstGeom>
          <a:noFill/>
        </p:spPr>
        <p:txBody>
          <a:bodyPr wrap="square" rtlCol="0">
            <a:spAutoFit/>
          </a:bodyPr>
          <a:lstStyle/>
          <a:p>
            <a:pPr algn="ctr">
              <a:lnSpc>
                <a:spcPct val="337000"/>
              </a:lnSpc>
            </a:pPr>
            <a:r>
              <a:rPr lang="en-GB" sz="1000" dirty="0">
                <a:solidFill>
                  <a:srgbClr val="000000"/>
                </a:solidFill>
              </a:rPr>
              <a:t>73</a:t>
            </a:r>
          </a:p>
          <a:p>
            <a:pPr algn="ctr">
              <a:lnSpc>
                <a:spcPct val="337000"/>
              </a:lnSpc>
            </a:pPr>
            <a:r>
              <a:rPr lang="en-GB" sz="1000" dirty="0">
                <a:solidFill>
                  <a:srgbClr val="000000"/>
                </a:solidFill>
              </a:rPr>
              <a:t>8</a:t>
            </a:r>
          </a:p>
          <a:p>
            <a:pPr algn="ctr">
              <a:lnSpc>
                <a:spcPct val="337000"/>
              </a:lnSpc>
            </a:pPr>
            <a:r>
              <a:rPr lang="en-GB" sz="1000" dirty="0">
                <a:solidFill>
                  <a:srgbClr val="000000"/>
                </a:solidFill>
              </a:rPr>
              <a:t>7</a:t>
            </a:r>
          </a:p>
          <a:p>
            <a:pPr algn="ctr">
              <a:lnSpc>
                <a:spcPct val="337000"/>
              </a:lnSpc>
            </a:pPr>
            <a:r>
              <a:rPr lang="en-GB" sz="1000" dirty="0">
                <a:solidFill>
                  <a:srgbClr val="000000"/>
                </a:solidFill>
              </a:rPr>
              <a:t>5</a:t>
            </a:r>
          </a:p>
          <a:p>
            <a:pPr algn="ctr">
              <a:lnSpc>
                <a:spcPct val="337000"/>
              </a:lnSpc>
            </a:pPr>
            <a:r>
              <a:rPr lang="en-GB" sz="1000" dirty="0">
                <a:solidFill>
                  <a:srgbClr val="000000"/>
                </a:solidFill>
              </a:rPr>
              <a:t>N/A*</a:t>
            </a:r>
          </a:p>
          <a:p>
            <a:pPr algn="ctr">
              <a:lnSpc>
                <a:spcPct val="337000"/>
              </a:lnSpc>
            </a:pPr>
            <a:r>
              <a:rPr lang="en-GB" sz="1000" dirty="0">
                <a:solidFill>
                  <a:srgbClr val="000000"/>
                </a:solidFill>
              </a:rPr>
              <a:t>7</a:t>
            </a:r>
          </a:p>
          <a:p>
            <a:pPr algn="ctr">
              <a:lnSpc>
                <a:spcPct val="337000"/>
              </a:lnSpc>
            </a:pPr>
            <a:endParaRPr lang="en-GB" sz="1000" dirty="0">
              <a:solidFill>
                <a:srgbClr val="000000"/>
              </a:solidFill>
            </a:endParaRPr>
          </a:p>
        </p:txBody>
      </p:sp>
      <p:sp>
        <p:nvSpPr>
          <p:cNvPr id="38" name="TextBox 37"/>
          <p:cNvSpPr txBox="1"/>
          <p:nvPr/>
        </p:nvSpPr>
        <p:spPr>
          <a:xfrm>
            <a:off x="6671174" y="1985234"/>
            <a:ext cx="696246" cy="400110"/>
          </a:xfrm>
          <a:prstGeom prst="rect">
            <a:avLst/>
          </a:prstGeom>
          <a:noFill/>
        </p:spPr>
        <p:txBody>
          <a:bodyPr wrap="squar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44" name="TextBox 43"/>
          <p:cNvSpPr txBox="1"/>
          <p:nvPr/>
        </p:nvSpPr>
        <p:spPr>
          <a:xfrm>
            <a:off x="6731113" y="2185289"/>
            <a:ext cx="562453" cy="3203954"/>
          </a:xfrm>
          <a:prstGeom prst="rect">
            <a:avLst/>
          </a:prstGeom>
          <a:noFill/>
        </p:spPr>
        <p:txBody>
          <a:bodyPr wrap="square" rtlCol="0">
            <a:spAutoFit/>
          </a:bodyPr>
          <a:lstStyle/>
          <a:p>
            <a:pPr algn="ctr">
              <a:lnSpc>
                <a:spcPct val="337000"/>
              </a:lnSpc>
            </a:pPr>
            <a:r>
              <a:rPr lang="en-GB" sz="1000" dirty="0">
                <a:solidFill>
                  <a:srgbClr val="000000"/>
                </a:solidFill>
              </a:rPr>
              <a:t>76</a:t>
            </a:r>
          </a:p>
          <a:p>
            <a:pPr algn="ctr">
              <a:lnSpc>
                <a:spcPct val="337000"/>
              </a:lnSpc>
            </a:pPr>
            <a:r>
              <a:rPr lang="en-GB" sz="1000" dirty="0">
                <a:solidFill>
                  <a:srgbClr val="000000"/>
                </a:solidFill>
              </a:rPr>
              <a:t>17</a:t>
            </a:r>
          </a:p>
          <a:p>
            <a:pPr algn="ctr">
              <a:lnSpc>
                <a:spcPct val="337000"/>
              </a:lnSpc>
            </a:pPr>
            <a:r>
              <a:rPr lang="en-GB" sz="1000" dirty="0">
                <a:solidFill>
                  <a:srgbClr val="000000"/>
                </a:solidFill>
              </a:rPr>
              <a:t>2</a:t>
            </a:r>
          </a:p>
          <a:p>
            <a:pPr algn="ctr">
              <a:lnSpc>
                <a:spcPct val="337000"/>
              </a:lnSpc>
            </a:pPr>
            <a:r>
              <a:rPr lang="en-GB" sz="1000" dirty="0">
                <a:solidFill>
                  <a:srgbClr val="000000"/>
                </a:solidFill>
              </a:rPr>
              <a:t>4</a:t>
            </a:r>
          </a:p>
          <a:p>
            <a:pPr algn="ctr">
              <a:lnSpc>
                <a:spcPct val="337000"/>
              </a:lnSpc>
            </a:pPr>
            <a:r>
              <a:rPr lang="en-GB" sz="1000" dirty="0">
                <a:solidFill>
                  <a:srgbClr val="000000"/>
                </a:solidFill>
              </a:rPr>
              <a:t>N/A*</a:t>
            </a:r>
          </a:p>
          <a:p>
            <a:pPr algn="ctr">
              <a:lnSpc>
                <a:spcPct val="337000"/>
              </a:lnSpc>
            </a:pPr>
            <a:r>
              <a:rPr lang="en-GB" sz="1000" dirty="0">
                <a:solidFill>
                  <a:srgbClr val="000000"/>
                </a:solidFill>
              </a:rPr>
              <a:t>1</a:t>
            </a:r>
          </a:p>
        </p:txBody>
      </p:sp>
      <p:sp>
        <p:nvSpPr>
          <p:cNvPr id="46" name="TextBox 45"/>
          <p:cNvSpPr txBox="1"/>
          <p:nvPr/>
        </p:nvSpPr>
        <p:spPr>
          <a:xfrm>
            <a:off x="6083338" y="1985234"/>
            <a:ext cx="696246" cy="400110"/>
          </a:xfrm>
          <a:prstGeom prst="rect">
            <a:avLst/>
          </a:prstGeom>
          <a:noFill/>
        </p:spPr>
        <p:txBody>
          <a:bodyPr wrap="square" rtlCol="0">
            <a:spAutoFit/>
          </a:bodyPr>
          <a:lstStyle/>
          <a:p>
            <a:pPr algn="ctr"/>
            <a:r>
              <a:rPr lang="en-GB" sz="1000" dirty="0">
                <a:solidFill>
                  <a:srgbClr val="000000"/>
                </a:solidFill>
              </a:rPr>
              <a:t>Autumn</a:t>
            </a:r>
          </a:p>
          <a:p>
            <a:pPr algn="ctr"/>
            <a:r>
              <a:rPr lang="en-GB" sz="1000" dirty="0">
                <a:solidFill>
                  <a:srgbClr val="000000"/>
                </a:solidFill>
              </a:rPr>
              <a:t>2016</a:t>
            </a:r>
          </a:p>
        </p:txBody>
      </p:sp>
      <p:sp>
        <p:nvSpPr>
          <p:cNvPr id="47" name="TextBox 46"/>
          <p:cNvSpPr txBox="1"/>
          <p:nvPr/>
        </p:nvSpPr>
        <p:spPr>
          <a:xfrm>
            <a:off x="6143277" y="2185289"/>
            <a:ext cx="562453" cy="3203954"/>
          </a:xfrm>
          <a:prstGeom prst="rect">
            <a:avLst/>
          </a:prstGeom>
          <a:noFill/>
        </p:spPr>
        <p:txBody>
          <a:bodyPr wrap="square" rtlCol="0">
            <a:spAutoFit/>
          </a:bodyPr>
          <a:lstStyle/>
          <a:p>
            <a:pPr algn="ctr">
              <a:lnSpc>
                <a:spcPct val="337000"/>
              </a:lnSpc>
            </a:pPr>
            <a:r>
              <a:rPr lang="en-GB" sz="1000" dirty="0">
                <a:solidFill>
                  <a:srgbClr val="000000"/>
                </a:solidFill>
              </a:rPr>
              <a:t>77</a:t>
            </a:r>
          </a:p>
          <a:p>
            <a:pPr algn="ctr">
              <a:lnSpc>
                <a:spcPct val="337000"/>
              </a:lnSpc>
            </a:pPr>
            <a:r>
              <a:rPr lang="en-GB" sz="1000" dirty="0">
                <a:solidFill>
                  <a:srgbClr val="000000"/>
                </a:solidFill>
              </a:rPr>
              <a:t>16</a:t>
            </a:r>
          </a:p>
          <a:p>
            <a:pPr algn="ctr">
              <a:lnSpc>
                <a:spcPct val="337000"/>
              </a:lnSpc>
            </a:pPr>
            <a:r>
              <a:rPr lang="en-GB" sz="1000" dirty="0">
                <a:solidFill>
                  <a:srgbClr val="000000"/>
                </a:solidFill>
              </a:rPr>
              <a:t>2</a:t>
            </a:r>
          </a:p>
          <a:p>
            <a:pPr algn="ctr">
              <a:lnSpc>
                <a:spcPct val="337000"/>
              </a:lnSpc>
            </a:pPr>
            <a:r>
              <a:rPr lang="en-GB" sz="1000" dirty="0">
                <a:solidFill>
                  <a:srgbClr val="000000"/>
                </a:solidFill>
              </a:rPr>
              <a:t>9</a:t>
            </a:r>
          </a:p>
          <a:p>
            <a:pPr algn="ctr">
              <a:lnSpc>
                <a:spcPct val="337000"/>
              </a:lnSpc>
            </a:pPr>
            <a:r>
              <a:rPr lang="en-GB" sz="1000" dirty="0">
                <a:solidFill>
                  <a:srgbClr val="000000"/>
                </a:solidFill>
              </a:rPr>
              <a:t>21</a:t>
            </a:r>
          </a:p>
          <a:p>
            <a:pPr algn="ctr">
              <a:lnSpc>
                <a:spcPct val="337000"/>
              </a:lnSpc>
            </a:pPr>
            <a:r>
              <a:rPr lang="en-GB" sz="1000" dirty="0">
                <a:solidFill>
                  <a:srgbClr val="000000"/>
                </a:solidFill>
              </a:rPr>
              <a:t>N/A**</a:t>
            </a:r>
          </a:p>
        </p:txBody>
      </p:sp>
      <p:sp>
        <p:nvSpPr>
          <p:cNvPr id="49" name="TextBox 48"/>
          <p:cNvSpPr txBox="1"/>
          <p:nvPr/>
        </p:nvSpPr>
        <p:spPr>
          <a:xfrm>
            <a:off x="4239602" y="1985234"/>
            <a:ext cx="696246" cy="400110"/>
          </a:xfrm>
          <a:prstGeom prst="rect">
            <a:avLst/>
          </a:prstGeom>
          <a:noFill/>
        </p:spPr>
        <p:txBody>
          <a:bodyPr wrap="square" rtlCol="0">
            <a:spAutoFit/>
          </a:bodyPr>
          <a:lstStyle/>
          <a:p>
            <a:pPr algn="ctr"/>
            <a:r>
              <a:rPr lang="en-GB" sz="1000" dirty="0">
                <a:solidFill>
                  <a:srgbClr val="000000"/>
                </a:solidFill>
              </a:rPr>
              <a:t>Autumn</a:t>
            </a:r>
          </a:p>
          <a:p>
            <a:pPr algn="ctr"/>
            <a:r>
              <a:rPr lang="en-GB" sz="1000" dirty="0">
                <a:solidFill>
                  <a:srgbClr val="000000"/>
                </a:solidFill>
              </a:rPr>
              <a:t>2017</a:t>
            </a:r>
          </a:p>
        </p:txBody>
      </p:sp>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29000" y="5007689"/>
            <a:ext cx="628650" cy="246221"/>
          </a:xfrm>
          <a:prstGeom prst="rect">
            <a:avLst/>
          </a:prstGeom>
          <a:noFill/>
        </p:spPr>
        <p:txBody>
          <a:bodyPr wrap="square" rtlCol="0">
            <a:spAutoFit/>
          </a:bodyPr>
          <a:lstStyle/>
          <a:p>
            <a:r>
              <a:rPr lang="en-GB" sz="1000" dirty="0"/>
              <a:t>N/A**</a:t>
            </a:r>
          </a:p>
        </p:txBody>
      </p:sp>
      <p:sp>
        <p:nvSpPr>
          <p:cNvPr id="4" name="TextBox 3"/>
          <p:cNvSpPr txBox="1"/>
          <p:nvPr/>
        </p:nvSpPr>
        <p:spPr>
          <a:xfrm>
            <a:off x="5691066" y="2437320"/>
            <a:ext cx="390177" cy="246221"/>
          </a:xfrm>
          <a:prstGeom prst="rect">
            <a:avLst/>
          </a:prstGeom>
          <a:noFill/>
        </p:spPr>
        <p:txBody>
          <a:bodyPr wrap="square" rtlCol="0">
            <a:spAutoFit/>
          </a:bodyPr>
          <a:lstStyle/>
          <a:p>
            <a:r>
              <a:rPr lang="en-GB" sz="1000" dirty="0"/>
              <a:t>89</a:t>
            </a:r>
          </a:p>
        </p:txBody>
      </p:sp>
      <p:pic>
        <p:nvPicPr>
          <p:cNvPr id="23" name="Picture 2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910333" y="5053363"/>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669666" y="4046568"/>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165943" y="457418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684496" y="302478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659096" y="353278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958794" y="2482994"/>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28</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2263812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8"/>
          <p:cNvSpPr>
            <a:spLocks noChangeArrowheads="1"/>
          </p:cNvSpPr>
          <p:nvPr/>
        </p:nvSpPr>
        <p:spPr bwMode="auto">
          <a:xfrm>
            <a:off x="-1191771" y="4371975"/>
            <a:ext cx="6697414" cy="3086100"/>
          </a:xfrm>
          <a:prstGeom prst="rect">
            <a:avLst/>
          </a:prstGeom>
          <a:noFill/>
          <a:ln w="9525">
            <a:noFill/>
            <a:miter lim="800000"/>
            <a:headEnd/>
            <a:tailEnd/>
          </a:ln>
        </p:spPr>
        <p:txBody>
          <a:bodyPr lIns="90000" tIns="46800" rIns="90000" bIns="46800" anchor="ctr"/>
          <a:lstStyle/>
          <a:p>
            <a:pPr eaLnBrk="0" fontAlgn="base" hangingPunct="0">
              <a:spcBef>
                <a:spcPct val="0"/>
              </a:spcBef>
              <a:spcAft>
                <a:spcPct val="0"/>
              </a:spcAft>
            </a:pPr>
            <a:endParaRPr lang="en-US" b="1" dirty="0">
              <a:solidFill>
                <a:srgbClr val="FF0000"/>
              </a:solidFill>
            </a:endParaRPr>
          </a:p>
        </p:txBody>
      </p:sp>
      <p:sp>
        <p:nvSpPr>
          <p:cNvPr id="3" name="Title 2"/>
          <p:cNvSpPr>
            <a:spLocks noGrp="1"/>
          </p:cNvSpPr>
          <p:nvPr>
            <p:ph type="ctrTitle"/>
          </p:nvPr>
        </p:nvSpPr>
        <p:spPr>
          <a:xfrm>
            <a:off x="381000" y="4193274"/>
            <a:ext cx="8077200" cy="794533"/>
          </a:xfrm>
        </p:spPr>
        <p:txBody>
          <a:bodyPr>
            <a:noAutofit/>
          </a:bodyPr>
          <a:lstStyle/>
          <a:p>
            <a:r>
              <a:rPr lang="en-US" sz="2800" dirty="0"/>
              <a:t>Tram Passenger Survey (TPS) – Midland Metro</a:t>
            </a:r>
          </a:p>
        </p:txBody>
      </p:sp>
      <p:sp>
        <p:nvSpPr>
          <p:cNvPr id="4" name="Subtitle 3"/>
          <p:cNvSpPr>
            <a:spLocks noGrp="1"/>
          </p:cNvSpPr>
          <p:nvPr>
            <p:ph type="subTitle" idx="1"/>
          </p:nvPr>
        </p:nvSpPr>
        <p:spPr/>
        <p:txBody>
          <a:bodyPr/>
          <a:lstStyle/>
          <a:p>
            <a:r>
              <a:rPr lang="en-US" dirty="0"/>
              <a:t>The tram</a:t>
            </a:r>
          </a:p>
        </p:txBody>
      </p:sp>
      <p:sp>
        <p:nvSpPr>
          <p:cNvPr id="5" name="Text Placeholder 4"/>
          <p:cNvSpPr>
            <a:spLocks noGrp="1"/>
          </p:cNvSpPr>
          <p:nvPr>
            <p:ph type="body" sz="quarter" idx="12"/>
          </p:nvPr>
        </p:nvSpPr>
        <p:spPr/>
        <p:txBody>
          <a:bodyPr/>
          <a:lstStyle/>
          <a:p>
            <a:endParaRPr lang="en-US"/>
          </a:p>
        </p:txBody>
      </p:sp>
      <p:sp>
        <p:nvSpPr>
          <p:cNvPr id="8"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29</a:t>
            </a:fld>
            <a:endParaRPr lang="en-US" sz="1200" b="1" dirty="0">
              <a:solidFill>
                <a:srgbClr val="000000"/>
              </a:solidFill>
              <a:latin typeface="Calibri" pitchFamily="34" charset="0"/>
            </a:endParaRPr>
          </a:p>
        </p:txBody>
      </p:sp>
      <p:sp>
        <p:nvSpPr>
          <p:cNvPr id="6" name="Picture Placeholder 5"/>
          <p:cNvSpPr>
            <a:spLocks noGrp="1"/>
          </p:cNvSpPr>
          <p:nvPr>
            <p:ph type="pic" sz="quarter" idx="13"/>
          </p:nvPr>
        </p:nvSpPr>
        <p:spPr/>
      </p:sp>
      <p:sp>
        <p:nvSpPr>
          <p:cNvPr id="9" name="Rounded Rectangle 8"/>
          <p:cNvSpPr/>
          <p:nvPr/>
        </p:nvSpPr>
        <p:spPr>
          <a:xfrm>
            <a:off x="933442" y="423321"/>
            <a:ext cx="7524757" cy="3649146"/>
          </a:xfrm>
          <a:prstGeom prst="roundRect">
            <a:avLst>
              <a:gd name="adj" fmla="val 2514"/>
            </a:avLst>
          </a:prstGeom>
          <a:blipFill>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19251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8"/>
          <p:cNvSpPr>
            <a:spLocks noChangeArrowheads="1"/>
          </p:cNvSpPr>
          <p:nvPr/>
        </p:nvSpPr>
        <p:spPr bwMode="auto">
          <a:xfrm>
            <a:off x="-1782514" y="4590540"/>
            <a:ext cx="6697414" cy="3086100"/>
          </a:xfrm>
          <a:prstGeom prst="rect">
            <a:avLst/>
          </a:prstGeom>
          <a:noFill/>
          <a:ln w="9525">
            <a:noFill/>
            <a:miter lim="800000"/>
            <a:headEnd/>
            <a:tailEnd/>
          </a:ln>
        </p:spPr>
        <p:txBody>
          <a:bodyPr lIns="90000" tIns="46800" rIns="90000" bIns="46800" anchor="ctr"/>
          <a:lstStyle/>
          <a:p>
            <a:pPr eaLnBrk="0" fontAlgn="base" hangingPunct="0">
              <a:spcBef>
                <a:spcPct val="0"/>
              </a:spcBef>
              <a:spcAft>
                <a:spcPct val="0"/>
              </a:spcAft>
            </a:pPr>
            <a:endParaRPr lang="en-US" b="1" dirty="0">
              <a:solidFill>
                <a:srgbClr val="FF0000"/>
              </a:solidFill>
            </a:endParaRPr>
          </a:p>
        </p:txBody>
      </p:sp>
      <p:sp>
        <p:nvSpPr>
          <p:cNvPr id="3" name="Title 2"/>
          <p:cNvSpPr>
            <a:spLocks noGrp="1"/>
          </p:cNvSpPr>
          <p:nvPr>
            <p:ph type="ctrTitle"/>
          </p:nvPr>
        </p:nvSpPr>
        <p:spPr>
          <a:xfrm>
            <a:off x="324091" y="4193274"/>
            <a:ext cx="8134110" cy="794533"/>
          </a:xfrm>
        </p:spPr>
        <p:txBody>
          <a:bodyPr>
            <a:noAutofit/>
          </a:bodyPr>
          <a:lstStyle/>
          <a:p>
            <a:r>
              <a:rPr lang="en-US" sz="2800" dirty="0"/>
              <a:t>Tram Passenger Survey (TPS) – Midland Metro </a:t>
            </a:r>
          </a:p>
        </p:txBody>
      </p:sp>
      <p:sp>
        <p:nvSpPr>
          <p:cNvPr id="4" name="Subtitle 3"/>
          <p:cNvSpPr>
            <a:spLocks noGrp="1"/>
          </p:cNvSpPr>
          <p:nvPr>
            <p:ph type="subTitle" idx="1"/>
          </p:nvPr>
        </p:nvSpPr>
        <p:spPr/>
        <p:txBody>
          <a:bodyPr/>
          <a:lstStyle/>
          <a:p>
            <a:r>
              <a:rPr lang="en-US" dirty="0"/>
              <a:t>Context to the survey</a:t>
            </a:r>
          </a:p>
        </p:txBody>
      </p:sp>
      <p:sp>
        <p:nvSpPr>
          <p:cNvPr id="5" name="Text Placeholder 4"/>
          <p:cNvSpPr>
            <a:spLocks noGrp="1"/>
          </p:cNvSpPr>
          <p:nvPr>
            <p:ph type="body" sz="quarter" idx="12"/>
          </p:nvPr>
        </p:nvSpPr>
        <p:spPr/>
        <p:txBody>
          <a:bodyPr/>
          <a:lstStyle/>
          <a:p>
            <a:endParaRPr lang="en-US" dirty="0"/>
          </a:p>
        </p:txBody>
      </p:sp>
      <p:sp>
        <p:nvSpPr>
          <p:cNvPr id="8"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3</a:t>
            </a:fld>
            <a:endParaRPr lang="en-US" sz="1200" b="1" dirty="0">
              <a:solidFill>
                <a:srgbClr val="000000"/>
              </a:solidFill>
              <a:latin typeface="Calibri" pitchFamily="34" charset="0"/>
            </a:endParaRPr>
          </a:p>
        </p:txBody>
      </p:sp>
      <p:sp>
        <p:nvSpPr>
          <p:cNvPr id="6" name="Picture Placeholder 5"/>
          <p:cNvSpPr>
            <a:spLocks noGrp="1"/>
          </p:cNvSpPr>
          <p:nvPr>
            <p:ph type="pic" sz="quarter" idx="13"/>
          </p:nvPr>
        </p:nvSpPr>
        <p:spPr/>
      </p:sp>
      <p:pic>
        <p:nvPicPr>
          <p:cNvPr id="9" name="Picture Placeholder 6"/>
          <p:cNvPicPr>
            <a:picLocks noChangeAspect="1"/>
          </p:cNvPicPr>
          <p:nvPr/>
        </p:nvPicPr>
        <p:blipFill>
          <a:blip r:embed="rId2" cstate="print">
            <a:extLst>
              <a:ext uri="{28A0092B-C50C-407E-A947-70E740481C1C}">
                <a14:useLocalDpi xmlns:a14="http://schemas.microsoft.com/office/drawing/2010/main" val="0"/>
              </a:ext>
            </a:extLst>
          </a:blip>
          <a:srcRect t="13640" b="13640"/>
          <a:stretch>
            <a:fillRect/>
          </a:stretch>
        </p:blipFill>
        <p:spPr>
          <a:xfrm>
            <a:off x="922338" y="414338"/>
            <a:ext cx="7535862" cy="3657600"/>
          </a:xfrm>
          <a:prstGeom prst="roundRect">
            <a:avLst>
              <a:gd name="adj" fmla="val 2778"/>
            </a:avLst>
          </a:prstGeom>
        </p:spPr>
      </p:pic>
      <p:sp>
        <p:nvSpPr>
          <p:cNvPr id="10" name="Chord 9"/>
          <p:cNvSpPr/>
          <p:nvPr/>
        </p:nvSpPr>
        <p:spPr>
          <a:xfrm rot="17476505">
            <a:off x="3885426" y="227960"/>
            <a:ext cx="1296000" cy="1296000"/>
          </a:xfrm>
          <a:prstGeom prst="chord">
            <a:avLst>
              <a:gd name="adj1" fmla="val 1459154"/>
              <a:gd name="adj2" fmla="val 17632139"/>
            </a:avLst>
          </a:prstGeom>
          <a:solidFill>
            <a:srgbClr val="F7964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11" name="Picture 2" descr="N:\Image Bank\Transport\Images for Nick\GettyImages-802023990.jpg"/>
          <p:cNvPicPr>
            <a:picLocks noChangeAspect="1" noChangeArrowheads="1"/>
          </p:cNvPicPr>
          <p:nvPr/>
        </p:nvPicPr>
        <p:blipFill rotWithShape="1">
          <a:blip r:embed="rId3"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t="28395" r="86837" b="58395"/>
          <a:stretch/>
        </p:blipFill>
        <p:spPr bwMode="auto">
          <a:xfrm>
            <a:off x="4076946" y="524567"/>
            <a:ext cx="912960" cy="702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598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3"/>
          <p:cNvSpPr>
            <a:spLocks noChangeShapeType="1"/>
          </p:cNvSpPr>
          <p:nvPr/>
        </p:nvSpPr>
        <p:spPr bwMode="auto">
          <a:xfrm>
            <a:off x="0" y="6505551"/>
            <a:ext cx="9144000" cy="0"/>
          </a:xfrm>
          <a:prstGeom prst="line">
            <a:avLst/>
          </a:prstGeom>
          <a:noFill/>
          <a:ln w="6350">
            <a:noFill/>
            <a:round/>
            <a:headEnd/>
            <a:tailEnd/>
          </a:ln>
        </p:spPr>
        <p:txBody>
          <a:bodyPr wrap="none">
            <a:spAutoFit/>
          </a:bodyPr>
          <a:lstStyle/>
          <a:p>
            <a:pPr eaLnBrk="0" fontAlgn="base" hangingPunct="0">
              <a:spcBef>
                <a:spcPct val="0"/>
              </a:spcBef>
              <a:spcAft>
                <a:spcPct val="0"/>
              </a:spcAft>
            </a:pPr>
            <a:endParaRPr lang="en-GB" sz="1100" dirty="0">
              <a:solidFill>
                <a:srgbClr val="667366"/>
              </a:solidFill>
            </a:endParaRPr>
          </a:p>
        </p:txBody>
      </p:sp>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sp>
        <p:nvSpPr>
          <p:cNvPr id="4" name="Title 3"/>
          <p:cNvSpPr>
            <a:spLocks noGrp="1"/>
          </p:cNvSpPr>
          <p:nvPr>
            <p:ph type="title"/>
          </p:nvPr>
        </p:nvSpPr>
        <p:spPr/>
        <p:txBody>
          <a:bodyPr>
            <a:normAutofit fontScale="90000"/>
          </a:bodyPr>
          <a:lstStyle/>
          <a:p>
            <a:r>
              <a:rPr lang="en-US" dirty="0"/>
              <a:t>The tram: summary</a:t>
            </a:r>
          </a:p>
        </p:txBody>
      </p:sp>
      <p:sp>
        <p:nvSpPr>
          <p:cNvPr id="77" name="TextBox 76"/>
          <p:cNvSpPr txBox="1"/>
          <p:nvPr/>
        </p:nvSpPr>
        <p:spPr>
          <a:xfrm>
            <a:off x="3254680" y="2533809"/>
            <a:ext cx="2959100" cy="3869714"/>
          </a:xfrm>
          <a:prstGeom prst="rect">
            <a:avLst/>
          </a:prstGeom>
          <a:noFill/>
        </p:spPr>
        <p:txBody>
          <a:bodyPr wrap="square" rtlCol="0">
            <a:spAutoFit/>
          </a:bodyPr>
          <a:lstStyle/>
          <a:p>
            <a:pPr>
              <a:lnSpc>
                <a:spcPct val="150000"/>
              </a:lnSpc>
            </a:pPr>
            <a:r>
              <a:rPr lang="en-GB" sz="1100" b="1" dirty="0">
                <a:solidFill>
                  <a:srgbClr val="595959"/>
                </a:solidFill>
              </a:rPr>
              <a:t>Interior cleanliness</a:t>
            </a:r>
          </a:p>
          <a:p>
            <a:pPr>
              <a:lnSpc>
                <a:spcPct val="150000"/>
              </a:lnSpc>
            </a:pPr>
            <a:endParaRPr lang="en-GB" sz="1100" b="1" dirty="0">
              <a:solidFill>
                <a:srgbClr val="595959"/>
              </a:solidFill>
            </a:endParaRPr>
          </a:p>
          <a:p>
            <a:pPr>
              <a:lnSpc>
                <a:spcPct val="150000"/>
              </a:lnSpc>
            </a:pPr>
            <a:r>
              <a:rPr lang="en-GB" sz="1100" b="1" dirty="0">
                <a:solidFill>
                  <a:srgbClr val="595959"/>
                </a:solidFill>
              </a:rPr>
              <a:t>Info on board</a:t>
            </a:r>
          </a:p>
          <a:p>
            <a:pPr>
              <a:lnSpc>
                <a:spcPct val="150000"/>
              </a:lnSpc>
            </a:pPr>
            <a:endParaRPr lang="en-GB" sz="1100" b="1" dirty="0">
              <a:solidFill>
                <a:srgbClr val="595959"/>
              </a:solidFill>
            </a:endParaRPr>
          </a:p>
          <a:p>
            <a:pPr>
              <a:lnSpc>
                <a:spcPct val="150000"/>
              </a:lnSpc>
            </a:pPr>
            <a:r>
              <a:rPr lang="en-GB" sz="1100" b="1" dirty="0">
                <a:solidFill>
                  <a:srgbClr val="595959"/>
                </a:solidFill>
              </a:rPr>
              <a:t>Seat/standing space</a:t>
            </a:r>
          </a:p>
          <a:p>
            <a:pPr>
              <a:lnSpc>
                <a:spcPct val="150000"/>
              </a:lnSpc>
            </a:pPr>
            <a:endParaRPr lang="en-GB" sz="1100" b="1" dirty="0">
              <a:solidFill>
                <a:srgbClr val="595959"/>
              </a:solidFill>
            </a:endParaRPr>
          </a:p>
          <a:p>
            <a:pPr>
              <a:lnSpc>
                <a:spcPct val="150000"/>
              </a:lnSpc>
            </a:pPr>
            <a:r>
              <a:rPr lang="en-GB" sz="1100" b="1" dirty="0">
                <a:solidFill>
                  <a:srgbClr val="595959"/>
                </a:solidFill>
              </a:rPr>
              <a:t>Seat comfort</a:t>
            </a:r>
          </a:p>
          <a:p>
            <a:pPr>
              <a:lnSpc>
                <a:spcPct val="150000"/>
              </a:lnSpc>
            </a:pPr>
            <a:endParaRPr lang="en-GB" sz="1100" b="1" dirty="0">
              <a:solidFill>
                <a:srgbClr val="595959"/>
              </a:solidFill>
            </a:endParaRPr>
          </a:p>
          <a:p>
            <a:pPr>
              <a:lnSpc>
                <a:spcPct val="150000"/>
              </a:lnSpc>
            </a:pPr>
            <a:r>
              <a:rPr lang="en-GB" sz="1100" b="1" dirty="0">
                <a:solidFill>
                  <a:srgbClr val="595959"/>
                </a:solidFill>
              </a:rPr>
              <a:t>Personal space</a:t>
            </a:r>
          </a:p>
          <a:p>
            <a:pPr>
              <a:lnSpc>
                <a:spcPct val="150000"/>
              </a:lnSpc>
            </a:pPr>
            <a:endParaRPr lang="en-GB" sz="1100" b="1" dirty="0">
              <a:solidFill>
                <a:srgbClr val="595959"/>
              </a:solidFill>
            </a:endParaRPr>
          </a:p>
          <a:p>
            <a:pPr>
              <a:lnSpc>
                <a:spcPct val="150000"/>
              </a:lnSpc>
            </a:pPr>
            <a:r>
              <a:rPr lang="en-GB" sz="1100" b="1" dirty="0">
                <a:solidFill>
                  <a:srgbClr val="595959"/>
                </a:solidFill>
              </a:rPr>
              <a:t>Provision </a:t>
            </a:r>
            <a:r>
              <a:rPr lang="en-GB" sz="1100" b="1" dirty="0" err="1">
                <a:solidFill>
                  <a:srgbClr val="595959"/>
                </a:solidFill>
              </a:rPr>
              <a:t>grabrails</a:t>
            </a:r>
            <a:endParaRPr lang="en-GB" sz="1100" b="1" dirty="0">
              <a:solidFill>
                <a:srgbClr val="595959"/>
              </a:solidFill>
            </a:endParaRPr>
          </a:p>
          <a:p>
            <a:pPr>
              <a:lnSpc>
                <a:spcPct val="150000"/>
              </a:lnSpc>
            </a:pPr>
            <a:endParaRPr lang="en-GB" sz="1100" b="1" dirty="0">
              <a:solidFill>
                <a:srgbClr val="595959"/>
              </a:solidFill>
            </a:endParaRPr>
          </a:p>
          <a:p>
            <a:pPr>
              <a:lnSpc>
                <a:spcPct val="150000"/>
              </a:lnSpc>
            </a:pPr>
            <a:r>
              <a:rPr lang="en-GB" sz="1100" b="1" dirty="0">
                <a:solidFill>
                  <a:srgbClr val="595959"/>
                </a:solidFill>
              </a:rPr>
              <a:t>Temperature</a:t>
            </a:r>
          </a:p>
          <a:p>
            <a:pPr>
              <a:lnSpc>
                <a:spcPct val="150000"/>
              </a:lnSpc>
            </a:pPr>
            <a:endParaRPr lang="en-GB" sz="1100" b="1" dirty="0">
              <a:solidFill>
                <a:srgbClr val="595959"/>
              </a:solidFill>
            </a:endParaRPr>
          </a:p>
          <a:p>
            <a:pPr>
              <a:lnSpc>
                <a:spcPct val="150000"/>
              </a:lnSpc>
            </a:pPr>
            <a:r>
              <a:rPr lang="en-GB" sz="1100" b="1" dirty="0">
                <a:solidFill>
                  <a:srgbClr val="595959"/>
                </a:solidFill>
              </a:rPr>
              <a:t>Personal security</a:t>
            </a:r>
          </a:p>
        </p:txBody>
      </p:sp>
      <p:sp>
        <p:nvSpPr>
          <p:cNvPr id="78" name="TextBox 77"/>
          <p:cNvSpPr txBox="1"/>
          <p:nvPr/>
        </p:nvSpPr>
        <p:spPr>
          <a:xfrm>
            <a:off x="458875" y="2533809"/>
            <a:ext cx="2959100" cy="1869743"/>
          </a:xfrm>
          <a:prstGeom prst="rect">
            <a:avLst/>
          </a:prstGeom>
          <a:noFill/>
        </p:spPr>
        <p:txBody>
          <a:bodyPr wrap="square" rtlCol="0">
            <a:spAutoFit/>
          </a:bodyPr>
          <a:lstStyle/>
          <a:p>
            <a:pPr>
              <a:lnSpc>
                <a:spcPct val="150000"/>
              </a:lnSpc>
            </a:pPr>
            <a:r>
              <a:rPr lang="en-GB" sz="1100" b="1" dirty="0">
                <a:solidFill>
                  <a:srgbClr val="595959"/>
                </a:solidFill>
              </a:rPr>
              <a:t>Route info on tram</a:t>
            </a:r>
          </a:p>
          <a:p>
            <a:pPr>
              <a:lnSpc>
                <a:spcPct val="150000"/>
              </a:lnSpc>
            </a:pPr>
            <a:endParaRPr lang="en-GB" sz="1100" b="1" dirty="0">
              <a:solidFill>
                <a:srgbClr val="595959"/>
              </a:solidFill>
            </a:endParaRPr>
          </a:p>
          <a:p>
            <a:pPr>
              <a:lnSpc>
                <a:spcPct val="150000"/>
              </a:lnSpc>
            </a:pPr>
            <a:r>
              <a:rPr lang="en-GB" sz="1100" b="1" dirty="0">
                <a:solidFill>
                  <a:srgbClr val="595959"/>
                </a:solidFill>
              </a:rPr>
              <a:t>Exterior cleanliness</a:t>
            </a:r>
          </a:p>
          <a:p>
            <a:pPr>
              <a:lnSpc>
                <a:spcPct val="150000"/>
              </a:lnSpc>
            </a:pPr>
            <a:endParaRPr lang="en-GB" sz="1100" b="1" dirty="0">
              <a:solidFill>
                <a:srgbClr val="595959"/>
              </a:solidFill>
            </a:endParaRPr>
          </a:p>
          <a:p>
            <a:pPr>
              <a:lnSpc>
                <a:spcPct val="150000"/>
              </a:lnSpc>
            </a:pPr>
            <a:r>
              <a:rPr lang="en-GB" sz="1100" b="1" dirty="0">
                <a:solidFill>
                  <a:srgbClr val="595959"/>
                </a:solidFill>
              </a:rPr>
              <a:t>Ease getting on</a:t>
            </a:r>
          </a:p>
          <a:p>
            <a:pPr>
              <a:lnSpc>
                <a:spcPct val="150000"/>
              </a:lnSpc>
            </a:pPr>
            <a:endParaRPr lang="en-GB" sz="1100" b="1" dirty="0">
              <a:solidFill>
                <a:srgbClr val="595959"/>
              </a:solidFill>
            </a:endParaRPr>
          </a:p>
          <a:p>
            <a:pPr>
              <a:lnSpc>
                <a:spcPct val="150000"/>
              </a:lnSpc>
            </a:pPr>
            <a:r>
              <a:rPr lang="en-GB" sz="1100" b="1" dirty="0">
                <a:solidFill>
                  <a:srgbClr val="595959"/>
                </a:solidFill>
              </a:rPr>
              <a:t>Time taken to board</a:t>
            </a:r>
          </a:p>
        </p:txBody>
      </p:sp>
      <p:sp>
        <p:nvSpPr>
          <p:cNvPr id="79" name="TextBox 78"/>
          <p:cNvSpPr txBox="1"/>
          <p:nvPr/>
        </p:nvSpPr>
        <p:spPr>
          <a:xfrm>
            <a:off x="4862705" y="2533809"/>
            <a:ext cx="468000" cy="3901068"/>
          </a:xfrm>
          <a:prstGeom prst="rect">
            <a:avLst/>
          </a:prstGeom>
          <a:noFill/>
        </p:spPr>
        <p:txBody>
          <a:bodyPr wrap="square" rtlCol="0">
            <a:spAutoFit/>
          </a:bodyPr>
          <a:lstStyle/>
          <a:p>
            <a:pPr algn="ctr">
              <a:lnSpc>
                <a:spcPct val="150000"/>
              </a:lnSpc>
            </a:pPr>
            <a:r>
              <a:rPr lang="en-GB" sz="1100" b="1" dirty="0">
                <a:solidFill>
                  <a:srgbClr val="C00000"/>
                </a:solidFill>
              </a:rPr>
              <a:t>93</a:t>
            </a:r>
          </a:p>
          <a:p>
            <a:pPr algn="ctr">
              <a:lnSpc>
                <a:spcPct val="150000"/>
              </a:lnSpc>
            </a:pPr>
            <a:endParaRPr lang="en-GB" sz="1100" b="1" dirty="0">
              <a:solidFill>
                <a:srgbClr val="C00000"/>
              </a:solidFill>
            </a:endParaRPr>
          </a:p>
          <a:p>
            <a:pPr algn="ctr">
              <a:lnSpc>
                <a:spcPct val="150000"/>
              </a:lnSpc>
            </a:pPr>
            <a:r>
              <a:rPr lang="en-GB" sz="1100" b="1" dirty="0">
                <a:solidFill>
                  <a:srgbClr val="C00000"/>
                </a:solidFill>
              </a:rPr>
              <a:t>88</a:t>
            </a:r>
          </a:p>
          <a:p>
            <a:pPr algn="ctr">
              <a:lnSpc>
                <a:spcPct val="150000"/>
              </a:lnSpc>
            </a:pPr>
            <a:endParaRPr lang="en-GB" sz="1100" b="1" dirty="0">
              <a:solidFill>
                <a:srgbClr val="C00000"/>
              </a:solidFill>
            </a:endParaRPr>
          </a:p>
          <a:p>
            <a:pPr algn="ctr">
              <a:lnSpc>
                <a:spcPct val="150000"/>
              </a:lnSpc>
            </a:pPr>
            <a:r>
              <a:rPr lang="en-GB" sz="1100" b="1" dirty="0">
                <a:solidFill>
                  <a:srgbClr val="C00000"/>
                </a:solidFill>
              </a:rPr>
              <a:t>66</a:t>
            </a:r>
          </a:p>
          <a:p>
            <a:pPr algn="ctr">
              <a:lnSpc>
                <a:spcPct val="150000"/>
              </a:lnSpc>
            </a:pPr>
            <a:endParaRPr lang="en-GB" sz="1100" b="1" dirty="0">
              <a:solidFill>
                <a:srgbClr val="C00000"/>
              </a:solidFill>
            </a:endParaRPr>
          </a:p>
          <a:p>
            <a:pPr algn="ctr">
              <a:lnSpc>
                <a:spcPct val="150000"/>
              </a:lnSpc>
            </a:pPr>
            <a:r>
              <a:rPr lang="en-GB" sz="1100" b="1" dirty="0">
                <a:solidFill>
                  <a:srgbClr val="C00000"/>
                </a:solidFill>
              </a:rPr>
              <a:t>58</a:t>
            </a:r>
          </a:p>
          <a:p>
            <a:pPr algn="ctr">
              <a:lnSpc>
                <a:spcPct val="150000"/>
              </a:lnSpc>
            </a:pPr>
            <a:endParaRPr lang="en-GB" sz="1100" b="1" dirty="0">
              <a:solidFill>
                <a:srgbClr val="C00000"/>
              </a:solidFill>
            </a:endParaRPr>
          </a:p>
          <a:p>
            <a:pPr algn="ctr">
              <a:lnSpc>
                <a:spcPct val="150000"/>
              </a:lnSpc>
            </a:pPr>
            <a:r>
              <a:rPr lang="en-GB" sz="1100" b="1" dirty="0">
                <a:solidFill>
                  <a:srgbClr val="C00000"/>
                </a:solidFill>
              </a:rPr>
              <a:t>65</a:t>
            </a:r>
          </a:p>
          <a:p>
            <a:pPr algn="ctr">
              <a:lnSpc>
                <a:spcPct val="150000"/>
              </a:lnSpc>
            </a:pPr>
            <a:endParaRPr lang="en-GB" sz="1100" b="1" dirty="0">
              <a:solidFill>
                <a:srgbClr val="C00000"/>
              </a:solidFill>
            </a:endParaRPr>
          </a:p>
          <a:p>
            <a:pPr algn="ctr">
              <a:lnSpc>
                <a:spcPct val="150000"/>
              </a:lnSpc>
            </a:pPr>
            <a:r>
              <a:rPr lang="en-GB" sz="1100" b="1" dirty="0">
                <a:solidFill>
                  <a:srgbClr val="C00000"/>
                </a:solidFill>
              </a:rPr>
              <a:t>73</a:t>
            </a:r>
          </a:p>
          <a:p>
            <a:pPr algn="ctr">
              <a:lnSpc>
                <a:spcPct val="150000"/>
              </a:lnSpc>
            </a:pPr>
            <a:endParaRPr lang="en-GB" sz="1100" b="1" dirty="0">
              <a:solidFill>
                <a:srgbClr val="C00000"/>
              </a:solidFill>
            </a:endParaRPr>
          </a:p>
          <a:p>
            <a:pPr algn="ctr">
              <a:lnSpc>
                <a:spcPct val="150000"/>
              </a:lnSpc>
            </a:pPr>
            <a:r>
              <a:rPr lang="en-GB" sz="1100" b="1" dirty="0">
                <a:solidFill>
                  <a:srgbClr val="C00000"/>
                </a:solidFill>
              </a:rPr>
              <a:t>77</a:t>
            </a:r>
          </a:p>
          <a:p>
            <a:pPr algn="ctr">
              <a:lnSpc>
                <a:spcPct val="150000"/>
              </a:lnSpc>
            </a:pPr>
            <a:endParaRPr lang="en-GB" sz="1100" b="1" dirty="0">
              <a:solidFill>
                <a:srgbClr val="C00000"/>
              </a:solidFill>
            </a:endParaRPr>
          </a:p>
          <a:p>
            <a:pPr algn="ctr">
              <a:lnSpc>
                <a:spcPct val="150000"/>
              </a:lnSpc>
            </a:pPr>
            <a:r>
              <a:rPr lang="en-GB" sz="1100" b="1" dirty="0">
                <a:solidFill>
                  <a:srgbClr val="C00000"/>
                </a:solidFill>
              </a:rPr>
              <a:t>83</a:t>
            </a:r>
          </a:p>
        </p:txBody>
      </p:sp>
      <p:sp>
        <p:nvSpPr>
          <p:cNvPr id="80" name="TextBox 79"/>
          <p:cNvSpPr txBox="1"/>
          <p:nvPr/>
        </p:nvSpPr>
        <p:spPr>
          <a:xfrm>
            <a:off x="2000778" y="2533809"/>
            <a:ext cx="468000" cy="1869743"/>
          </a:xfrm>
          <a:prstGeom prst="rect">
            <a:avLst/>
          </a:prstGeom>
          <a:noFill/>
        </p:spPr>
        <p:txBody>
          <a:bodyPr wrap="square" rtlCol="0">
            <a:spAutoFit/>
          </a:bodyPr>
          <a:lstStyle/>
          <a:p>
            <a:pPr algn="ctr">
              <a:lnSpc>
                <a:spcPct val="150000"/>
              </a:lnSpc>
            </a:pPr>
            <a:r>
              <a:rPr lang="en-GB" sz="1100" b="1" dirty="0">
                <a:solidFill>
                  <a:srgbClr val="C00000"/>
                </a:solidFill>
              </a:rPr>
              <a:t>88</a:t>
            </a:r>
          </a:p>
          <a:p>
            <a:pPr algn="ctr">
              <a:lnSpc>
                <a:spcPct val="150000"/>
              </a:lnSpc>
            </a:pPr>
            <a:endParaRPr lang="en-GB" sz="1100" b="1" dirty="0">
              <a:solidFill>
                <a:srgbClr val="C00000"/>
              </a:solidFill>
            </a:endParaRPr>
          </a:p>
          <a:p>
            <a:pPr algn="ctr">
              <a:lnSpc>
                <a:spcPct val="150000"/>
              </a:lnSpc>
            </a:pPr>
            <a:r>
              <a:rPr lang="en-GB" sz="1100" b="1" dirty="0">
                <a:solidFill>
                  <a:srgbClr val="C00000"/>
                </a:solidFill>
              </a:rPr>
              <a:t>91</a:t>
            </a:r>
          </a:p>
          <a:p>
            <a:pPr algn="ctr">
              <a:lnSpc>
                <a:spcPct val="150000"/>
              </a:lnSpc>
            </a:pPr>
            <a:endParaRPr lang="en-GB" sz="1100" b="1" dirty="0">
              <a:solidFill>
                <a:srgbClr val="C00000"/>
              </a:solidFill>
            </a:endParaRPr>
          </a:p>
          <a:p>
            <a:pPr algn="ctr">
              <a:lnSpc>
                <a:spcPct val="150000"/>
              </a:lnSpc>
            </a:pPr>
            <a:r>
              <a:rPr lang="en-GB" sz="1100" b="1" dirty="0">
                <a:solidFill>
                  <a:srgbClr val="C00000"/>
                </a:solidFill>
              </a:rPr>
              <a:t>92</a:t>
            </a:r>
          </a:p>
          <a:p>
            <a:pPr algn="ctr">
              <a:lnSpc>
                <a:spcPct val="150000"/>
              </a:lnSpc>
            </a:pPr>
            <a:endParaRPr lang="en-GB" sz="1100" b="1" dirty="0">
              <a:solidFill>
                <a:srgbClr val="C00000"/>
              </a:solidFill>
            </a:endParaRPr>
          </a:p>
          <a:p>
            <a:pPr algn="ctr">
              <a:lnSpc>
                <a:spcPct val="150000"/>
              </a:lnSpc>
            </a:pPr>
            <a:r>
              <a:rPr lang="en-GB" sz="1100" b="1" dirty="0">
                <a:solidFill>
                  <a:srgbClr val="C00000"/>
                </a:solidFill>
              </a:rPr>
              <a:t>93</a:t>
            </a:r>
          </a:p>
        </p:txBody>
      </p:sp>
      <p:sp>
        <p:nvSpPr>
          <p:cNvPr id="81" name="TextBox 80"/>
          <p:cNvSpPr txBox="1"/>
          <p:nvPr/>
        </p:nvSpPr>
        <p:spPr>
          <a:xfrm>
            <a:off x="8140020" y="2533809"/>
            <a:ext cx="593792" cy="2377574"/>
          </a:xfrm>
          <a:prstGeom prst="rect">
            <a:avLst/>
          </a:prstGeom>
          <a:noFill/>
        </p:spPr>
        <p:txBody>
          <a:bodyPr wrap="square" rtlCol="0">
            <a:spAutoFit/>
          </a:bodyPr>
          <a:lstStyle/>
          <a:p>
            <a:pPr algn="ctr">
              <a:lnSpc>
                <a:spcPct val="150000"/>
              </a:lnSpc>
            </a:pPr>
            <a:r>
              <a:rPr lang="en-GB" sz="1100" b="1" dirty="0">
                <a:solidFill>
                  <a:srgbClr val="595959"/>
                </a:solidFill>
              </a:rPr>
              <a:t>87</a:t>
            </a:r>
          </a:p>
          <a:p>
            <a:pPr algn="ctr">
              <a:lnSpc>
                <a:spcPct val="150000"/>
              </a:lnSpc>
            </a:pPr>
            <a:endParaRPr lang="en-GB" sz="1100" b="1" dirty="0">
              <a:solidFill>
                <a:srgbClr val="595959"/>
              </a:solidFill>
            </a:endParaRPr>
          </a:p>
          <a:p>
            <a:pPr algn="ctr">
              <a:lnSpc>
                <a:spcPct val="150000"/>
              </a:lnSpc>
            </a:pPr>
            <a:r>
              <a:rPr lang="en-GB" sz="1100" b="1" dirty="0">
                <a:solidFill>
                  <a:srgbClr val="595959"/>
                </a:solidFill>
              </a:rPr>
              <a:t>63</a:t>
            </a:r>
          </a:p>
          <a:p>
            <a:pPr algn="ctr">
              <a:lnSpc>
                <a:spcPct val="150000"/>
              </a:lnSpc>
            </a:pPr>
            <a:endParaRPr lang="en-GB" sz="1100" b="1" dirty="0">
              <a:solidFill>
                <a:srgbClr val="595959"/>
              </a:solidFill>
            </a:endParaRPr>
          </a:p>
          <a:p>
            <a:pPr algn="ctr">
              <a:lnSpc>
                <a:spcPct val="150000"/>
              </a:lnSpc>
            </a:pPr>
            <a:r>
              <a:rPr lang="en-GB" sz="1100" b="1" dirty="0">
                <a:solidFill>
                  <a:srgbClr val="595959"/>
                </a:solidFill>
              </a:rPr>
              <a:t>66</a:t>
            </a:r>
          </a:p>
          <a:p>
            <a:pPr algn="ctr">
              <a:lnSpc>
                <a:spcPct val="150000"/>
              </a:lnSpc>
            </a:pPr>
            <a:endParaRPr lang="en-GB" sz="1100" b="1" dirty="0">
              <a:solidFill>
                <a:srgbClr val="595959"/>
              </a:solidFill>
            </a:endParaRPr>
          </a:p>
          <a:p>
            <a:pPr algn="ctr">
              <a:lnSpc>
                <a:spcPct val="150000"/>
              </a:lnSpc>
            </a:pPr>
            <a:r>
              <a:rPr lang="en-GB" sz="1100" b="1" dirty="0">
                <a:solidFill>
                  <a:srgbClr val="595959"/>
                </a:solidFill>
              </a:rPr>
              <a:t>86</a:t>
            </a:r>
          </a:p>
          <a:p>
            <a:pPr algn="ctr">
              <a:lnSpc>
                <a:spcPct val="150000"/>
              </a:lnSpc>
            </a:pPr>
            <a:endParaRPr lang="en-GB" sz="1100" b="1" dirty="0">
              <a:solidFill>
                <a:srgbClr val="595959"/>
              </a:solidFill>
            </a:endParaRPr>
          </a:p>
          <a:p>
            <a:pPr algn="ctr">
              <a:lnSpc>
                <a:spcPct val="150000"/>
              </a:lnSpc>
            </a:pPr>
            <a:r>
              <a:rPr lang="en-GB" sz="1100" b="1" dirty="0">
                <a:solidFill>
                  <a:srgbClr val="595959"/>
                </a:solidFill>
              </a:rPr>
              <a:t>75</a:t>
            </a:r>
          </a:p>
        </p:txBody>
      </p:sp>
      <p:sp>
        <p:nvSpPr>
          <p:cNvPr id="82" name="TextBox 81"/>
          <p:cNvSpPr txBox="1"/>
          <p:nvPr/>
        </p:nvSpPr>
        <p:spPr>
          <a:xfrm>
            <a:off x="5428496" y="2533809"/>
            <a:ext cx="468000" cy="3901068"/>
          </a:xfrm>
          <a:prstGeom prst="rect">
            <a:avLst/>
          </a:prstGeom>
          <a:noFill/>
        </p:spPr>
        <p:txBody>
          <a:bodyPr wrap="square" rtlCol="0">
            <a:spAutoFit/>
          </a:bodyPr>
          <a:lstStyle/>
          <a:p>
            <a:pPr algn="ctr">
              <a:lnSpc>
                <a:spcPct val="150000"/>
              </a:lnSpc>
            </a:pPr>
            <a:r>
              <a:rPr lang="en-GB" sz="1100" b="1" dirty="0">
                <a:solidFill>
                  <a:srgbClr val="595959"/>
                </a:solidFill>
              </a:rPr>
              <a:t>74</a:t>
            </a:r>
          </a:p>
          <a:p>
            <a:pPr algn="ctr">
              <a:lnSpc>
                <a:spcPct val="150000"/>
              </a:lnSpc>
            </a:pPr>
            <a:endParaRPr lang="en-GB" sz="1100" b="1" dirty="0">
              <a:solidFill>
                <a:srgbClr val="595959"/>
              </a:solidFill>
            </a:endParaRPr>
          </a:p>
          <a:p>
            <a:pPr algn="ctr">
              <a:lnSpc>
                <a:spcPct val="150000"/>
              </a:lnSpc>
            </a:pPr>
            <a:r>
              <a:rPr lang="en-GB" sz="1100" b="1" dirty="0">
                <a:solidFill>
                  <a:srgbClr val="595959"/>
                </a:solidFill>
              </a:rPr>
              <a:t>70</a:t>
            </a:r>
          </a:p>
          <a:p>
            <a:pPr algn="ctr">
              <a:lnSpc>
                <a:spcPct val="150000"/>
              </a:lnSpc>
            </a:pPr>
            <a:endParaRPr lang="en-GB" sz="1100" b="1" dirty="0">
              <a:solidFill>
                <a:srgbClr val="595959"/>
              </a:solidFill>
            </a:endParaRPr>
          </a:p>
          <a:p>
            <a:pPr algn="ctr">
              <a:lnSpc>
                <a:spcPct val="150000"/>
              </a:lnSpc>
            </a:pPr>
            <a:r>
              <a:rPr lang="en-GB" sz="1100" b="1" dirty="0">
                <a:solidFill>
                  <a:srgbClr val="595959"/>
                </a:solidFill>
              </a:rPr>
              <a:t>84</a:t>
            </a:r>
          </a:p>
          <a:p>
            <a:pPr algn="ctr">
              <a:lnSpc>
                <a:spcPct val="150000"/>
              </a:lnSpc>
            </a:pPr>
            <a:endParaRPr lang="en-GB" sz="1100" b="1" dirty="0">
              <a:solidFill>
                <a:srgbClr val="595959"/>
              </a:solidFill>
            </a:endParaRPr>
          </a:p>
          <a:p>
            <a:pPr algn="ctr">
              <a:lnSpc>
                <a:spcPct val="150000"/>
              </a:lnSpc>
            </a:pPr>
            <a:r>
              <a:rPr lang="en-GB" sz="1100" b="1" dirty="0">
                <a:solidFill>
                  <a:srgbClr val="595959"/>
                </a:solidFill>
              </a:rPr>
              <a:t>77</a:t>
            </a:r>
          </a:p>
          <a:p>
            <a:pPr algn="ctr">
              <a:lnSpc>
                <a:spcPct val="150000"/>
              </a:lnSpc>
            </a:pPr>
            <a:endParaRPr lang="en-GB" sz="1100" b="1" dirty="0">
              <a:solidFill>
                <a:srgbClr val="595959"/>
              </a:solidFill>
            </a:endParaRPr>
          </a:p>
          <a:p>
            <a:pPr algn="ctr">
              <a:lnSpc>
                <a:spcPct val="150000"/>
              </a:lnSpc>
            </a:pPr>
            <a:r>
              <a:rPr lang="en-GB" sz="1100" b="1" dirty="0">
                <a:solidFill>
                  <a:srgbClr val="595959"/>
                </a:solidFill>
              </a:rPr>
              <a:t>74</a:t>
            </a:r>
          </a:p>
          <a:p>
            <a:pPr algn="ctr">
              <a:lnSpc>
                <a:spcPct val="150000"/>
              </a:lnSpc>
            </a:pPr>
            <a:endParaRPr lang="en-GB" sz="1100" b="1" dirty="0">
              <a:solidFill>
                <a:srgbClr val="595959"/>
              </a:solidFill>
            </a:endParaRPr>
          </a:p>
          <a:p>
            <a:pPr algn="ctr">
              <a:lnSpc>
                <a:spcPct val="150000"/>
              </a:lnSpc>
            </a:pPr>
            <a:r>
              <a:rPr lang="en-GB" sz="1100" b="1" dirty="0">
                <a:solidFill>
                  <a:srgbClr val="595959"/>
                </a:solidFill>
              </a:rPr>
              <a:t>83</a:t>
            </a:r>
          </a:p>
          <a:p>
            <a:pPr algn="ctr">
              <a:lnSpc>
                <a:spcPct val="150000"/>
              </a:lnSpc>
            </a:pPr>
            <a:endParaRPr lang="en-GB" sz="1100" b="1" dirty="0">
              <a:solidFill>
                <a:srgbClr val="595959"/>
              </a:solidFill>
            </a:endParaRPr>
          </a:p>
          <a:p>
            <a:pPr algn="ctr">
              <a:lnSpc>
                <a:spcPct val="150000"/>
              </a:lnSpc>
            </a:pPr>
            <a:r>
              <a:rPr lang="en-GB" sz="1100" b="1" dirty="0">
                <a:solidFill>
                  <a:srgbClr val="595959"/>
                </a:solidFill>
              </a:rPr>
              <a:t>77</a:t>
            </a:r>
          </a:p>
          <a:p>
            <a:pPr algn="ctr">
              <a:lnSpc>
                <a:spcPct val="150000"/>
              </a:lnSpc>
            </a:pPr>
            <a:endParaRPr lang="en-GB" sz="1100" b="1" dirty="0">
              <a:solidFill>
                <a:srgbClr val="595959"/>
              </a:solidFill>
            </a:endParaRPr>
          </a:p>
          <a:p>
            <a:pPr algn="ctr">
              <a:lnSpc>
                <a:spcPct val="150000"/>
              </a:lnSpc>
            </a:pPr>
            <a:r>
              <a:rPr lang="en-GB" sz="1100" b="1" dirty="0">
                <a:solidFill>
                  <a:srgbClr val="595959"/>
                </a:solidFill>
              </a:rPr>
              <a:t>78</a:t>
            </a:r>
          </a:p>
        </p:txBody>
      </p:sp>
      <p:sp>
        <p:nvSpPr>
          <p:cNvPr id="83" name="TextBox 82"/>
          <p:cNvSpPr txBox="1"/>
          <p:nvPr/>
        </p:nvSpPr>
        <p:spPr>
          <a:xfrm>
            <a:off x="458875" y="2261197"/>
            <a:ext cx="3568700" cy="261610"/>
          </a:xfrm>
          <a:prstGeom prst="rect">
            <a:avLst/>
          </a:prstGeom>
          <a:noFill/>
        </p:spPr>
        <p:txBody>
          <a:bodyPr wrap="square" rtlCol="0">
            <a:spAutoFit/>
          </a:bodyPr>
          <a:lstStyle/>
          <a:p>
            <a:r>
              <a:rPr lang="en-GB" sz="1100" b="1" dirty="0">
                <a:solidFill>
                  <a:srgbClr val="D61C2E"/>
                </a:solidFill>
              </a:rPr>
              <a:t>Start of journey</a:t>
            </a:r>
          </a:p>
        </p:txBody>
      </p:sp>
      <p:sp>
        <p:nvSpPr>
          <p:cNvPr id="85" name="TextBox 84"/>
          <p:cNvSpPr txBox="1"/>
          <p:nvPr/>
        </p:nvSpPr>
        <p:spPr>
          <a:xfrm>
            <a:off x="3230916" y="2261197"/>
            <a:ext cx="3568700" cy="261610"/>
          </a:xfrm>
          <a:prstGeom prst="rect">
            <a:avLst/>
          </a:prstGeom>
          <a:noFill/>
        </p:spPr>
        <p:txBody>
          <a:bodyPr wrap="square" rtlCol="0">
            <a:spAutoFit/>
          </a:bodyPr>
          <a:lstStyle/>
          <a:p>
            <a:r>
              <a:rPr lang="en-GB" sz="1100" b="1" dirty="0">
                <a:solidFill>
                  <a:srgbClr val="D61C2E"/>
                </a:solidFill>
              </a:rPr>
              <a:t>On board</a:t>
            </a:r>
          </a:p>
        </p:txBody>
      </p:sp>
      <p:sp>
        <p:nvSpPr>
          <p:cNvPr id="86" name="TextBox 85"/>
          <p:cNvSpPr txBox="1"/>
          <p:nvPr/>
        </p:nvSpPr>
        <p:spPr>
          <a:xfrm>
            <a:off x="6124269" y="2533809"/>
            <a:ext cx="2134834" cy="2377574"/>
          </a:xfrm>
          <a:prstGeom prst="rect">
            <a:avLst/>
          </a:prstGeom>
          <a:noFill/>
        </p:spPr>
        <p:txBody>
          <a:bodyPr wrap="square" rtlCol="0">
            <a:spAutoFit/>
          </a:bodyPr>
          <a:lstStyle/>
          <a:p>
            <a:pPr>
              <a:lnSpc>
                <a:spcPct val="150000"/>
              </a:lnSpc>
            </a:pPr>
            <a:r>
              <a:rPr lang="en-GB" sz="1100" b="1" dirty="0">
                <a:solidFill>
                  <a:srgbClr val="595959"/>
                </a:solidFill>
              </a:rPr>
              <a:t>Appearance </a:t>
            </a:r>
          </a:p>
          <a:p>
            <a:pPr>
              <a:lnSpc>
                <a:spcPct val="150000"/>
              </a:lnSpc>
            </a:pPr>
            <a:endParaRPr lang="en-GB" sz="1100" b="1" dirty="0">
              <a:solidFill>
                <a:srgbClr val="595959"/>
              </a:solidFill>
            </a:endParaRPr>
          </a:p>
          <a:p>
            <a:pPr>
              <a:lnSpc>
                <a:spcPct val="150000"/>
              </a:lnSpc>
            </a:pPr>
            <a:r>
              <a:rPr lang="en-GB" sz="1100" b="1" dirty="0">
                <a:solidFill>
                  <a:srgbClr val="595959"/>
                </a:solidFill>
              </a:rPr>
              <a:t>Greeting</a:t>
            </a:r>
          </a:p>
          <a:p>
            <a:pPr>
              <a:lnSpc>
                <a:spcPct val="150000"/>
              </a:lnSpc>
            </a:pPr>
            <a:endParaRPr lang="en-GB" sz="1100" b="1" dirty="0">
              <a:solidFill>
                <a:srgbClr val="595959"/>
              </a:solidFill>
            </a:endParaRPr>
          </a:p>
          <a:p>
            <a:pPr>
              <a:lnSpc>
                <a:spcPct val="150000"/>
              </a:lnSpc>
            </a:pPr>
            <a:r>
              <a:rPr lang="en-GB" sz="1100" b="1" dirty="0">
                <a:solidFill>
                  <a:srgbClr val="595959"/>
                </a:solidFill>
              </a:rPr>
              <a:t>Helpfulness/attitude</a:t>
            </a:r>
          </a:p>
          <a:p>
            <a:pPr>
              <a:lnSpc>
                <a:spcPct val="150000"/>
              </a:lnSpc>
            </a:pPr>
            <a:endParaRPr lang="en-GB" sz="1100" b="1" dirty="0">
              <a:solidFill>
                <a:srgbClr val="595959"/>
              </a:solidFill>
            </a:endParaRPr>
          </a:p>
          <a:p>
            <a:pPr>
              <a:lnSpc>
                <a:spcPct val="150000"/>
              </a:lnSpc>
            </a:pPr>
            <a:r>
              <a:rPr lang="en-GB" sz="1100" b="1" dirty="0">
                <a:solidFill>
                  <a:srgbClr val="595959"/>
                </a:solidFill>
              </a:rPr>
              <a:t>Safety of driving</a:t>
            </a:r>
          </a:p>
          <a:p>
            <a:pPr>
              <a:lnSpc>
                <a:spcPct val="150000"/>
              </a:lnSpc>
            </a:pPr>
            <a:endParaRPr lang="en-GB" sz="1100" b="1" dirty="0">
              <a:solidFill>
                <a:srgbClr val="595959"/>
              </a:solidFill>
            </a:endParaRPr>
          </a:p>
          <a:p>
            <a:pPr>
              <a:lnSpc>
                <a:spcPct val="150000"/>
              </a:lnSpc>
            </a:pPr>
            <a:r>
              <a:rPr lang="en-GB" sz="1100" b="1" dirty="0">
                <a:solidFill>
                  <a:srgbClr val="595959"/>
                </a:solidFill>
              </a:rPr>
              <a:t>Smoothness journey</a:t>
            </a:r>
          </a:p>
        </p:txBody>
      </p:sp>
      <p:sp>
        <p:nvSpPr>
          <p:cNvPr id="88" name="TextBox 87"/>
          <p:cNvSpPr txBox="1"/>
          <p:nvPr/>
        </p:nvSpPr>
        <p:spPr>
          <a:xfrm>
            <a:off x="6100505" y="2261197"/>
            <a:ext cx="3568700" cy="261610"/>
          </a:xfrm>
          <a:prstGeom prst="rect">
            <a:avLst/>
          </a:prstGeom>
          <a:noFill/>
        </p:spPr>
        <p:txBody>
          <a:bodyPr wrap="square" rtlCol="0">
            <a:spAutoFit/>
          </a:bodyPr>
          <a:lstStyle/>
          <a:p>
            <a:r>
              <a:rPr lang="en-GB" sz="1100" b="1" dirty="0">
                <a:solidFill>
                  <a:srgbClr val="D61C2E"/>
                </a:solidFill>
              </a:rPr>
              <a:t>The staff</a:t>
            </a:r>
          </a:p>
        </p:txBody>
      </p:sp>
      <p:sp>
        <p:nvSpPr>
          <p:cNvPr id="92" name="TextBox 91"/>
          <p:cNvSpPr txBox="1"/>
          <p:nvPr/>
        </p:nvSpPr>
        <p:spPr>
          <a:xfrm>
            <a:off x="7600257" y="2533809"/>
            <a:ext cx="593792" cy="2377574"/>
          </a:xfrm>
          <a:prstGeom prst="rect">
            <a:avLst/>
          </a:prstGeom>
          <a:noFill/>
        </p:spPr>
        <p:txBody>
          <a:bodyPr wrap="square" rtlCol="0">
            <a:spAutoFit/>
          </a:bodyPr>
          <a:lstStyle/>
          <a:p>
            <a:pPr algn="ctr">
              <a:lnSpc>
                <a:spcPct val="150000"/>
              </a:lnSpc>
            </a:pPr>
            <a:r>
              <a:rPr lang="en-GB" sz="1100" b="1" dirty="0">
                <a:solidFill>
                  <a:srgbClr val="C00000"/>
                </a:solidFill>
              </a:rPr>
              <a:t>91</a:t>
            </a:r>
          </a:p>
          <a:p>
            <a:pPr algn="ctr">
              <a:lnSpc>
                <a:spcPct val="150000"/>
              </a:lnSpc>
            </a:pPr>
            <a:endParaRPr lang="en-GB" sz="1100" b="1" dirty="0">
              <a:solidFill>
                <a:srgbClr val="C00000"/>
              </a:solidFill>
            </a:endParaRPr>
          </a:p>
          <a:p>
            <a:pPr algn="ctr">
              <a:lnSpc>
                <a:spcPct val="150000"/>
              </a:lnSpc>
            </a:pPr>
            <a:r>
              <a:rPr lang="en-GB" sz="1100" b="1" dirty="0">
                <a:solidFill>
                  <a:srgbClr val="C00000"/>
                </a:solidFill>
              </a:rPr>
              <a:t>79</a:t>
            </a:r>
          </a:p>
          <a:p>
            <a:pPr algn="ctr">
              <a:lnSpc>
                <a:spcPct val="150000"/>
              </a:lnSpc>
            </a:pPr>
            <a:endParaRPr lang="en-GB" sz="1100" b="1" dirty="0">
              <a:solidFill>
                <a:srgbClr val="C00000"/>
              </a:solidFill>
            </a:endParaRPr>
          </a:p>
          <a:p>
            <a:pPr algn="ctr">
              <a:lnSpc>
                <a:spcPct val="150000"/>
              </a:lnSpc>
            </a:pPr>
            <a:r>
              <a:rPr lang="en-GB" sz="1100" b="1" dirty="0">
                <a:solidFill>
                  <a:srgbClr val="C00000"/>
                </a:solidFill>
              </a:rPr>
              <a:t>84</a:t>
            </a:r>
          </a:p>
          <a:p>
            <a:pPr algn="ctr">
              <a:lnSpc>
                <a:spcPct val="150000"/>
              </a:lnSpc>
            </a:pPr>
            <a:endParaRPr lang="en-GB" sz="1100" b="1" dirty="0">
              <a:solidFill>
                <a:srgbClr val="C00000"/>
              </a:solidFill>
            </a:endParaRPr>
          </a:p>
          <a:p>
            <a:pPr algn="ctr">
              <a:lnSpc>
                <a:spcPct val="150000"/>
              </a:lnSpc>
            </a:pPr>
            <a:r>
              <a:rPr lang="en-GB" sz="1100" b="1" dirty="0">
                <a:solidFill>
                  <a:srgbClr val="C00000"/>
                </a:solidFill>
              </a:rPr>
              <a:t>89</a:t>
            </a:r>
          </a:p>
          <a:p>
            <a:pPr algn="ctr">
              <a:lnSpc>
                <a:spcPct val="150000"/>
              </a:lnSpc>
            </a:pPr>
            <a:endParaRPr lang="en-GB" sz="1100" b="1" dirty="0">
              <a:solidFill>
                <a:srgbClr val="C00000"/>
              </a:solidFill>
            </a:endParaRPr>
          </a:p>
          <a:p>
            <a:pPr algn="ctr">
              <a:lnSpc>
                <a:spcPct val="150000"/>
              </a:lnSpc>
            </a:pPr>
            <a:r>
              <a:rPr lang="en-GB" sz="1100" b="1" dirty="0">
                <a:solidFill>
                  <a:srgbClr val="C00000"/>
                </a:solidFill>
              </a:rPr>
              <a:t>74</a:t>
            </a:r>
          </a:p>
        </p:txBody>
      </p:sp>
      <p:sp>
        <p:nvSpPr>
          <p:cNvPr id="93" name="TextBox 92"/>
          <p:cNvSpPr txBox="1"/>
          <p:nvPr/>
        </p:nvSpPr>
        <p:spPr>
          <a:xfrm>
            <a:off x="2518472" y="2533809"/>
            <a:ext cx="468000" cy="1869743"/>
          </a:xfrm>
          <a:prstGeom prst="rect">
            <a:avLst/>
          </a:prstGeom>
          <a:noFill/>
        </p:spPr>
        <p:txBody>
          <a:bodyPr wrap="square" rtlCol="0">
            <a:spAutoFit/>
          </a:bodyPr>
          <a:lstStyle/>
          <a:p>
            <a:pPr algn="ctr">
              <a:lnSpc>
                <a:spcPct val="150000"/>
              </a:lnSpc>
            </a:pPr>
            <a:r>
              <a:rPr lang="en-GB" sz="1100" b="1" dirty="0">
                <a:solidFill>
                  <a:srgbClr val="595959"/>
                </a:solidFill>
              </a:rPr>
              <a:t>83</a:t>
            </a:r>
          </a:p>
          <a:p>
            <a:pPr algn="ctr">
              <a:lnSpc>
                <a:spcPct val="150000"/>
              </a:lnSpc>
            </a:pPr>
            <a:endParaRPr lang="en-GB" sz="1100" b="1" dirty="0">
              <a:solidFill>
                <a:srgbClr val="595959"/>
              </a:solidFill>
            </a:endParaRPr>
          </a:p>
          <a:p>
            <a:pPr algn="ctr">
              <a:lnSpc>
                <a:spcPct val="150000"/>
              </a:lnSpc>
            </a:pPr>
            <a:r>
              <a:rPr lang="en-GB" sz="1100" b="1" dirty="0">
                <a:solidFill>
                  <a:srgbClr val="595959"/>
                </a:solidFill>
              </a:rPr>
              <a:t>78</a:t>
            </a:r>
          </a:p>
          <a:p>
            <a:pPr algn="ctr">
              <a:lnSpc>
                <a:spcPct val="150000"/>
              </a:lnSpc>
            </a:pPr>
            <a:endParaRPr lang="en-GB" sz="1100" b="1" dirty="0">
              <a:solidFill>
                <a:srgbClr val="595959"/>
              </a:solidFill>
            </a:endParaRPr>
          </a:p>
          <a:p>
            <a:pPr algn="ctr">
              <a:lnSpc>
                <a:spcPct val="150000"/>
              </a:lnSpc>
            </a:pPr>
            <a:r>
              <a:rPr lang="en-GB" sz="1100" b="1" dirty="0">
                <a:solidFill>
                  <a:srgbClr val="595959"/>
                </a:solidFill>
              </a:rPr>
              <a:t>89</a:t>
            </a:r>
          </a:p>
          <a:p>
            <a:pPr algn="ctr">
              <a:lnSpc>
                <a:spcPct val="150000"/>
              </a:lnSpc>
            </a:pPr>
            <a:endParaRPr lang="en-GB" sz="1100" b="1" dirty="0">
              <a:solidFill>
                <a:srgbClr val="595959"/>
              </a:solidFill>
            </a:endParaRPr>
          </a:p>
          <a:p>
            <a:pPr algn="ctr">
              <a:lnSpc>
                <a:spcPct val="150000"/>
              </a:lnSpc>
            </a:pPr>
            <a:r>
              <a:rPr lang="en-GB" sz="1100" b="1" dirty="0">
                <a:solidFill>
                  <a:srgbClr val="595959"/>
                </a:solidFill>
              </a:rPr>
              <a:t>87</a:t>
            </a:r>
          </a:p>
        </p:txBody>
      </p:sp>
      <p:sp>
        <p:nvSpPr>
          <p:cNvPr id="94" name="TextBox 93"/>
          <p:cNvSpPr txBox="1"/>
          <p:nvPr/>
        </p:nvSpPr>
        <p:spPr>
          <a:xfrm>
            <a:off x="2385587" y="1856678"/>
            <a:ext cx="733769" cy="507831"/>
          </a:xfrm>
          <a:prstGeom prst="rect">
            <a:avLst/>
          </a:prstGeom>
          <a:noFill/>
        </p:spPr>
        <p:txBody>
          <a:bodyPr wrap="square" rtlCol="0">
            <a:spAutoFit/>
          </a:bodyPr>
          <a:lstStyle/>
          <a:p>
            <a:pPr algn="ctr"/>
            <a:r>
              <a:rPr lang="en-GB" sz="900" b="1" dirty="0">
                <a:solidFill>
                  <a:srgbClr val="595959"/>
                </a:solidFill>
              </a:rPr>
              <a:t>Buses in the West Midlands</a:t>
            </a:r>
          </a:p>
        </p:txBody>
      </p:sp>
      <p:cxnSp>
        <p:nvCxnSpPr>
          <p:cNvPr id="96" name="Straight Connector 95"/>
          <p:cNvCxnSpPr/>
          <p:nvPr/>
        </p:nvCxnSpPr>
        <p:spPr bwMode="auto">
          <a:xfrm>
            <a:off x="3052438" y="1745591"/>
            <a:ext cx="0" cy="4384540"/>
          </a:xfrm>
          <a:prstGeom prst="line">
            <a:avLst/>
          </a:prstGeom>
          <a:noFill/>
          <a:ln w="9525" cap="flat" cmpd="sng" algn="ctr">
            <a:solidFill>
              <a:schemeClr val="bg1">
                <a:lumMod val="75000"/>
              </a:schemeClr>
            </a:solidFill>
            <a:prstDash val="solid"/>
            <a:round/>
            <a:headEnd type="none" w="med" len="med"/>
            <a:tailEnd type="none" w="med" len="med"/>
          </a:ln>
          <a:effectLst/>
        </p:spPr>
      </p:cxnSp>
      <p:cxnSp>
        <p:nvCxnSpPr>
          <p:cNvPr id="97" name="Straight Connector 96"/>
          <p:cNvCxnSpPr/>
          <p:nvPr/>
        </p:nvCxnSpPr>
        <p:spPr bwMode="auto">
          <a:xfrm flipH="1">
            <a:off x="5925789" y="1745591"/>
            <a:ext cx="17482" cy="4344776"/>
          </a:xfrm>
          <a:prstGeom prst="line">
            <a:avLst/>
          </a:prstGeom>
          <a:noFill/>
          <a:ln w="9525" cap="flat" cmpd="sng" algn="ctr">
            <a:solidFill>
              <a:schemeClr val="bg1">
                <a:lumMod val="75000"/>
              </a:schemeClr>
            </a:solidFill>
            <a:prstDash val="solid"/>
            <a:round/>
            <a:headEnd type="none" w="med" len="med"/>
            <a:tailEnd type="none" w="med" len="med"/>
          </a:ln>
          <a:effectLst/>
        </p:spPr>
      </p:cxnSp>
      <p:pic>
        <p:nvPicPr>
          <p:cNvPr id="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50996" y="265648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51693" y="313908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51693" y="364516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51693" y="415316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21488" y="2647196"/>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21488" y="313908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30892" y="364516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21487" y="415316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17437" y="464846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17437" y="515646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17436" y="565176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30892" y="6157027"/>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51120" y="2638856"/>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51120" y="313908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51120" y="3639292"/>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51120" y="4148788"/>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51120" y="464846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5289735" y="1855596"/>
            <a:ext cx="733769" cy="507831"/>
          </a:xfrm>
          <a:prstGeom prst="rect">
            <a:avLst/>
          </a:prstGeom>
          <a:noFill/>
        </p:spPr>
        <p:txBody>
          <a:bodyPr wrap="square" rtlCol="0">
            <a:spAutoFit/>
          </a:bodyPr>
          <a:lstStyle/>
          <a:p>
            <a:pPr algn="ctr"/>
            <a:r>
              <a:rPr lang="en-GB" sz="900" b="1" dirty="0">
                <a:solidFill>
                  <a:srgbClr val="595959"/>
                </a:solidFill>
              </a:rPr>
              <a:t>Buses in the West Midlands</a:t>
            </a:r>
          </a:p>
        </p:txBody>
      </p:sp>
      <p:sp>
        <p:nvSpPr>
          <p:cNvPr id="45" name="TextBox 44"/>
          <p:cNvSpPr txBox="1"/>
          <p:nvPr/>
        </p:nvSpPr>
        <p:spPr>
          <a:xfrm>
            <a:off x="8064349" y="1855596"/>
            <a:ext cx="733769" cy="507831"/>
          </a:xfrm>
          <a:prstGeom prst="rect">
            <a:avLst/>
          </a:prstGeom>
          <a:noFill/>
        </p:spPr>
        <p:txBody>
          <a:bodyPr wrap="square" rtlCol="0">
            <a:spAutoFit/>
          </a:bodyPr>
          <a:lstStyle/>
          <a:p>
            <a:pPr algn="ctr"/>
            <a:r>
              <a:rPr lang="en-GB" sz="900" b="1" dirty="0">
                <a:solidFill>
                  <a:srgbClr val="595959"/>
                </a:solidFill>
              </a:rPr>
              <a:t>Buses in the West Midlands</a:t>
            </a:r>
          </a:p>
        </p:txBody>
      </p:sp>
      <p:pic>
        <p:nvPicPr>
          <p:cNvPr id="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7336"/>
          <a:stretch/>
        </p:blipFill>
        <p:spPr bwMode="auto">
          <a:xfrm>
            <a:off x="2024754" y="1921137"/>
            <a:ext cx="420048" cy="39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7336"/>
          <a:stretch/>
        </p:blipFill>
        <p:spPr bwMode="auto">
          <a:xfrm>
            <a:off x="4886932" y="1921137"/>
            <a:ext cx="420048" cy="39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7336"/>
          <a:stretch/>
        </p:blipFill>
        <p:spPr bwMode="auto">
          <a:xfrm>
            <a:off x="7687129" y="1921137"/>
            <a:ext cx="420048" cy="39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30</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786917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p:cNvGraphicFramePr/>
          <p:nvPr>
            <p:extLst>
              <p:ext uri="{D42A27DB-BD31-4B8C-83A1-F6EECF244321}">
                <p14:modId xmlns:p14="http://schemas.microsoft.com/office/powerpoint/2010/main" val="604183675"/>
              </p:ext>
            </p:extLst>
          </p:nvPr>
        </p:nvGraphicFramePr>
        <p:xfrm>
          <a:off x="540191" y="1942926"/>
          <a:ext cx="5779819" cy="3895076"/>
        </p:xfrm>
        <a:graphic>
          <a:graphicData uri="http://schemas.openxmlformats.org/drawingml/2006/chart">
            <c:chart xmlns:c="http://schemas.openxmlformats.org/drawingml/2006/chart" xmlns:r="http://schemas.openxmlformats.org/officeDocument/2006/relationships" r:id="rId2"/>
          </a:graphicData>
        </a:graphic>
      </p:graphicFrame>
      <p:sp>
        <p:nvSpPr>
          <p:cNvPr id="26626" name="Line 3"/>
          <p:cNvSpPr>
            <a:spLocks noChangeShapeType="1"/>
          </p:cNvSpPr>
          <p:nvPr/>
        </p:nvSpPr>
        <p:spPr bwMode="auto">
          <a:xfrm>
            <a:off x="0" y="6505551"/>
            <a:ext cx="9144000" cy="0"/>
          </a:xfrm>
          <a:prstGeom prst="line">
            <a:avLst/>
          </a:prstGeom>
          <a:noFill/>
          <a:ln w="6350">
            <a:noFill/>
            <a:round/>
            <a:headEnd/>
            <a:tailEnd/>
          </a:ln>
        </p:spPr>
        <p:txBody>
          <a:bodyPr wrap="none">
            <a:spAutoFit/>
          </a:bodyPr>
          <a:lstStyle/>
          <a:p>
            <a:pPr eaLnBrk="0" fontAlgn="base" hangingPunct="0">
              <a:spcBef>
                <a:spcPct val="0"/>
              </a:spcBef>
              <a:spcAft>
                <a:spcPct val="0"/>
              </a:spcAft>
            </a:pPr>
            <a:endParaRPr lang="en-GB" sz="1100" dirty="0">
              <a:solidFill>
                <a:srgbClr val="667366"/>
              </a:solidFill>
            </a:endParaRPr>
          </a:p>
        </p:txBody>
      </p:sp>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sp>
        <p:nvSpPr>
          <p:cNvPr id="26632" name="Rectangle 8"/>
          <p:cNvSpPr>
            <a:spLocks noChangeArrowheads="1"/>
          </p:cNvSpPr>
          <p:nvPr/>
        </p:nvSpPr>
        <p:spPr bwMode="auto">
          <a:xfrm>
            <a:off x="381000" y="188640"/>
            <a:ext cx="7429500" cy="476250"/>
          </a:xfrm>
          <a:prstGeom prst="rect">
            <a:avLst/>
          </a:prstGeom>
          <a:noFill/>
          <a:ln w="9525">
            <a:noFill/>
            <a:miter lim="800000"/>
            <a:headEnd/>
            <a:tailEnd/>
          </a:ln>
          <a:effectLst/>
        </p:spPr>
        <p:txBody>
          <a:bodyPr lIns="0" tIns="0" bIns="0"/>
          <a:lstStyle/>
          <a:p>
            <a:pPr eaLnBrk="0" fontAlgn="base" hangingPunct="0">
              <a:spcBef>
                <a:spcPct val="0"/>
              </a:spcBef>
              <a:spcAft>
                <a:spcPct val="0"/>
              </a:spcAft>
            </a:pPr>
            <a:endParaRPr lang="en-US" sz="2000" dirty="0">
              <a:solidFill>
                <a:srgbClr val="000000"/>
              </a:solidFill>
            </a:endParaRPr>
          </a:p>
        </p:txBody>
      </p:sp>
      <p:sp>
        <p:nvSpPr>
          <p:cNvPr id="40" name="Rectangle 13"/>
          <p:cNvSpPr>
            <a:spLocks noChangeArrowheads="1"/>
          </p:cNvSpPr>
          <p:nvPr/>
        </p:nvSpPr>
        <p:spPr bwMode="auto">
          <a:xfrm>
            <a:off x="1984075" y="5994941"/>
            <a:ext cx="5207300"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GB" sz="800" dirty="0">
                <a:solidFill>
                  <a:srgbClr val="B9B8B8"/>
                </a:solidFill>
              </a:rPr>
              <a:t>Q. Thinking about when the tram arrived, please indicate how satisfied you were with the following:</a:t>
            </a:r>
          </a:p>
          <a:p>
            <a:pPr eaLnBrk="0" fontAlgn="base" hangingPunct="0">
              <a:spcBef>
                <a:spcPct val="0"/>
              </a:spcBef>
              <a:spcAft>
                <a:spcPct val="0"/>
              </a:spcAft>
            </a:pPr>
            <a:r>
              <a:rPr lang="en-GB" sz="800" dirty="0">
                <a:solidFill>
                  <a:srgbClr val="B9B8B8"/>
                </a:solidFill>
              </a:rPr>
              <a:t>Base: All passengers – 463 </a:t>
            </a:r>
          </a:p>
        </p:txBody>
      </p:sp>
      <p:sp>
        <p:nvSpPr>
          <p:cNvPr id="53" name="TextBox 52"/>
          <p:cNvSpPr txBox="1"/>
          <p:nvPr/>
        </p:nvSpPr>
        <p:spPr>
          <a:xfrm>
            <a:off x="7303562" y="4066712"/>
            <a:ext cx="432048" cy="1682512"/>
          </a:xfrm>
          <a:prstGeom prst="rect">
            <a:avLst/>
          </a:prstGeom>
          <a:noFill/>
        </p:spPr>
        <p:txBody>
          <a:bodyPr wrap="square" rtlCol="0">
            <a:spAutoFit/>
          </a:bodyPr>
          <a:lstStyle/>
          <a:p>
            <a:pPr algn="ctr">
              <a:spcBef>
                <a:spcPts val="350"/>
              </a:spcBef>
            </a:pPr>
            <a:endParaRPr sz="1000">
              <a:solidFill>
                <a:srgbClr val="2C2227"/>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p:txBody>
      </p:sp>
      <p:sp>
        <p:nvSpPr>
          <p:cNvPr id="2" name="Title 1"/>
          <p:cNvSpPr>
            <a:spLocks noGrp="1"/>
          </p:cNvSpPr>
          <p:nvPr>
            <p:ph type="title"/>
          </p:nvPr>
        </p:nvSpPr>
        <p:spPr/>
        <p:txBody>
          <a:bodyPr anchor="ctr">
            <a:noAutofit/>
          </a:bodyPr>
          <a:lstStyle/>
          <a:p>
            <a:r>
              <a:rPr lang="en-GB" sz="2400" dirty="0"/>
              <a:t>Satisfaction with start of journey (%)</a:t>
            </a:r>
          </a:p>
        </p:txBody>
      </p:sp>
      <p:pic>
        <p:nvPicPr>
          <p:cNvPr id="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 name="TextBox 80"/>
          <p:cNvSpPr txBox="1"/>
          <p:nvPr/>
        </p:nvSpPr>
        <p:spPr>
          <a:xfrm>
            <a:off x="6512433"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2016</a:t>
            </a:r>
          </a:p>
        </p:txBody>
      </p:sp>
      <p:sp>
        <p:nvSpPr>
          <p:cNvPr id="82" name="TextBox 81"/>
          <p:cNvSpPr txBox="1"/>
          <p:nvPr/>
        </p:nvSpPr>
        <p:spPr>
          <a:xfrm>
            <a:off x="8025535"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83" name="TextBox 82"/>
          <p:cNvSpPr txBox="1"/>
          <p:nvPr/>
        </p:nvSpPr>
        <p:spPr>
          <a:xfrm>
            <a:off x="7301263" y="1463753"/>
            <a:ext cx="432048" cy="1682512"/>
          </a:xfrm>
          <a:prstGeom prst="rect">
            <a:avLst/>
          </a:prstGeom>
          <a:noFill/>
        </p:spPr>
        <p:txBody>
          <a:bodyPr wrap="square" rtlCol="0">
            <a:spAutoFit/>
          </a:bodyPr>
          <a:lstStyle/>
          <a:p>
            <a:pPr algn="ctr">
              <a:spcBef>
                <a:spcPts val="350"/>
              </a:spcBef>
            </a:pPr>
            <a:endParaRPr sz="1000">
              <a:solidFill>
                <a:srgbClr val="2C2227"/>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p:txBody>
      </p:sp>
      <p:sp>
        <p:nvSpPr>
          <p:cNvPr id="86" name="TextBox 85"/>
          <p:cNvSpPr txBox="1"/>
          <p:nvPr/>
        </p:nvSpPr>
        <p:spPr>
          <a:xfrm>
            <a:off x="7521167"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2014</a:t>
            </a:r>
          </a:p>
        </p:txBody>
      </p:sp>
      <p:sp>
        <p:nvSpPr>
          <p:cNvPr id="88" name="TextBox 87"/>
          <p:cNvSpPr txBox="1"/>
          <p:nvPr/>
        </p:nvSpPr>
        <p:spPr>
          <a:xfrm>
            <a:off x="7016800"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89" name="TextBox 88"/>
          <p:cNvSpPr txBox="1"/>
          <p:nvPr/>
        </p:nvSpPr>
        <p:spPr>
          <a:xfrm>
            <a:off x="6008066" y="1577154"/>
            <a:ext cx="2641358" cy="246221"/>
          </a:xfrm>
          <a:prstGeom prst="rect">
            <a:avLst/>
          </a:prstGeom>
          <a:noFill/>
        </p:spPr>
        <p:txBody>
          <a:bodyPr wrap="square" rtlCol="0">
            <a:spAutoFit/>
          </a:bodyPr>
          <a:lstStyle/>
          <a:p>
            <a:pPr algn="ctr"/>
            <a:r>
              <a:rPr lang="en-GB" sz="1000" dirty="0">
                <a:solidFill>
                  <a:srgbClr val="000000"/>
                </a:solidFill>
              </a:rPr>
              <a:t>Total fairly/very satisfied </a:t>
            </a:r>
          </a:p>
        </p:txBody>
      </p:sp>
      <p:sp>
        <p:nvSpPr>
          <p:cNvPr id="97" name="TextBox 96"/>
          <p:cNvSpPr txBox="1"/>
          <p:nvPr/>
        </p:nvSpPr>
        <p:spPr>
          <a:xfrm>
            <a:off x="6008066"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2017</a:t>
            </a:r>
          </a:p>
        </p:txBody>
      </p:sp>
      <p:sp>
        <p:nvSpPr>
          <p:cNvPr id="3" name="TextBox 2"/>
          <p:cNvSpPr txBox="1"/>
          <p:nvPr/>
        </p:nvSpPr>
        <p:spPr>
          <a:xfrm>
            <a:off x="6115931" y="2418930"/>
            <a:ext cx="408158" cy="2970044"/>
          </a:xfrm>
          <a:prstGeom prst="rect">
            <a:avLst/>
          </a:prstGeom>
          <a:noFill/>
        </p:spPr>
        <p:txBody>
          <a:bodyPr wrap="square" rtlCol="0">
            <a:spAutoFit/>
          </a:bodyPr>
          <a:lstStyle/>
          <a:p>
            <a:pPr algn="ctr"/>
            <a:r>
              <a:rPr lang="en-GB" sz="1000" dirty="0">
                <a:solidFill>
                  <a:srgbClr val="2C2227"/>
                </a:solidFill>
              </a:rPr>
              <a:t>93</a:t>
            </a:r>
          </a:p>
          <a:p>
            <a:pPr algn="ctr"/>
            <a:endParaRPr lang="en-GB" sz="1000" dirty="0">
              <a:solidFill>
                <a:srgbClr val="2C2227"/>
              </a:solidFill>
            </a:endParaRPr>
          </a:p>
          <a:p>
            <a:pPr algn="ctr"/>
            <a:endParaRPr lang="en-GB" sz="1000" dirty="0">
              <a:solidFill>
                <a:srgbClr val="2C2227"/>
              </a:solidFill>
            </a:endParaRPr>
          </a:p>
          <a:p>
            <a:pPr algn="ctr"/>
            <a:endParaRPr lang="en-GB" sz="100" dirty="0">
              <a:solidFill>
                <a:srgbClr val="2C2227"/>
              </a:solidFill>
            </a:endParaRPr>
          </a:p>
          <a:p>
            <a:pPr algn="ctr"/>
            <a:endParaRPr lang="en-GB" sz="1000" dirty="0">
              <a:solidFill>
                <a:srgbClr val="2C2227"/>
              </a:solidFill>
            </a:endParaRPr>
          </a:p>
          <a:p>
            <a:pPr algn="ctr"/>
            <a:endParaRPr lang="en-GB" sz="800" dirty="0">
              <a:solidFill>
                <a:srgbClr val="2C2227"/>
              </a:solidFill>
            </a:endParaRPr>
          </a:p>
          <a:p>
            <a:pPr algn="ctr"/>
            <a:endParaRPr lang="en-GB" sz="1000" dirty="0">
              <a:solidFill>
                <a:srgbClr val="2C2227"/>
              </a:solidFill>
            </a:endParaRPr>
          </a:p>
          <a:p>
            <a:pPr algn="ctr"/>
            <a:r>
              <a:rPr lang="en-GB" sz="1000" dirty="0">
                <a:solidFill>
                  <a:srgbClr val="2C2227"/>
                </a:solidFill>
              </a:rPr>
              <a:t>92</a:t>
            </a:r>
          </a:p>
          <a:p>
            <a:pPr algn="ctr"/>
            <a:endParaRPr lang="en-GB" sz="1000" dirty="0">
              <a:solidFill>
                <a:srgbClr val="2C2227"/>
              </a:solidFill>
            </a:endParaRPr>
          </a:p>
          <a:p>
            <a:pPr algn="ctr"/>
            <a:endParaRPr lang="en-GB" sz="9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r>
              <a:rPr lang="en-GB" sz="1000" dirty="0">
                <a:solidFill>
                  <a:srgbClr val="2C2227"/>
                </a:solidFill>
              </a:rPr>
              <a:t>91</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900" dirty="0">
              <a:solidFill>
                <a:srgbClr val="2C2227"/>
              </a:solidFill>
            </a:endParaRPr>
          </a:p>
          <a:p>
            <a:pPr algn="ctr"/>
            <a:r>
              <a:rPr lang="en-GB" sz="1000" dirty="0">
                <a:solidFill>
                  <a:srgbClr val="2C2227"/>
                </a:solidFill>
              </a:rPr>
              <a:t>88</a:t>
            </a:r>
          </a:p>
        </p:txBody>
      </p:sp>
      <p:sp>
        <p:nvSpPr>
          <p:cNvPr id="27" name="TextBox 26"/>
          <p:cNvSpPr txBox="1"/>
          <p:nvPr/>
        </p:nvSpPr>
        <p:spPr>
          <a:xfrm>
            <a:off x="7136322" y="2418930"/>
            <a:ext cx="408156" cy="2970044"/>
          </a:xfrm>
          <a:prstGeom prst="rect">
            <a:avLst/>
          </a:prstGeom>
          <a:noFill/>
        </p:spPr>
        <p:txBody>
          <a:bodyPr wrap="square" rtlCol="0">
            <a:spAutoFit/>
          </a:bodyPr>
          <a:lstStyle/>
          <a:p>
            <a:pPr algn="ctr"/>
            <a:r>
              <a:rPr lang="en-GB" sz="1000" dirty="0">
                <a:solidFill>
                  <a:srgbClr val="2C2227"/>
                </a:solidFill>
              </a:rPr>
              <a:t>90</a:t>
            </a:r>
          </a:p>
          <a:p>
            <a:pPr algn="ctr"/>
            <a:endParaRPr lang="en-GB" sz="1000" dirty="0">
              <a:solidFill>
                <a:srgbClr val="2C2227"/>
              </a:solidFill>
            </a:endParaRPr>
          </a:p>
          <a:p>
            <a:pPr algn="ctr"/>
            <a:endParaRPr lang="en-GB" sz="1000" dirty="0">
              <a:solidFill>
                <a:srgbClr val="2C2227"/>
              </a:solidFill>
            </a:endParaRPr>
          </a:p>
          <a:p>
            <a:pPr algn="ctr"/>
            <a:endParaRPr lang="en-GB" sz="100" dirty="0">
              <a:solidFill>
                <a:srgbClr val="2C2227"/>
              </a:solidFill>
            </a:endParaRPr>
          </a:p>
          <a:p>
            <a:pPr algn="ctr"/>
            <a:endParaRPr lang="en-GB" sz="1000" dirty="0">
              <a:solidFill>
                <a:srgbClr val="2C2227"/>
              </a:solidFill>
            </a:endParaRPr>
          </a:p>
          <a:p>
            <a:pPr algn="ctr"/>
            <a:endParaRPr lang="en-GB" sz="800" dirty="0">
              <a:solidFill>
                <a:srgbClr val="2C2227"/>
              </a:solidFill>
            </a:endParaRPr>
          </a:p>
          <a:p>
            <a:pPr algn="ctr"/>
            <a:endParaRPr lang="en-GB" sz="1000" dirty="0">
              <a:solidFill>
                <a:srgbClr val="2C2227"/>
              </a:solidFill>
            </a:endParaRPr>
          </a:p>
          <a:p>
            <a:pPr algn="ctr"/>
            <a:r>
              <a:rPr lang="en-GB" sz="1000" dirty="0">
                <a:solidFill>
                  <a:srgbClr val="2C2227"/>
                </a:solidFill>
              </a:rPr>
              <a:t>90</a:t>
            </a:r>
          </a:p>
          <a:p>
            <a:pPr algn="ctr"/>
            <a:endParaRPr lang="en-GB" sz="1000" dirty="0">
              <a:solidFill>
                <a:srgbClr val="2C2227"/>
              </a:solidFill>
            </a:endParaRPr>
          </a:p>
          <a:p>
            <a:pPr algn="ctr"/>
            <a:endParaRPr lang="en-GB" sz="9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r>
              <a:rPr lang="en-GB" sz="1000" dirty="0">
                <a:solidFill>
                  <a:srgbClr val="2C2227"/>
                </a:solidFill>
              </a:rPr>
              <a:t>91</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900" dirty="0">
              <a:solidFill>
                <a:srgbClr val="2C2227"/>
              </a:solidFill>
            </a:endParaRPr>
          </a:p>
          <a:p>
            <a:pPr algn="ctr"/>
            <a:r>
              <a:rPr lang="en-GB" sz="1000" dirty="0">
                <a:solidFill>
                  <a:srgbClr val="2C2227"/>
                </a:solidFill>
              </a:rPr>
              <a:t>86</a:t>
            </a:r>
          </a:p>
        </p:txBody>
      </p:sp>
      <p:sp>
        <p:nvSpPr>
          <p:cNvPr id="28" name="TextBox 27"/>
          <p:cNvSpPr txBox="1"/>
          <p:nvPr/>
        </p:nvSpPr>
        <p:spPr>
          <a:xfrm>
            <a:off x="7640689" y="2418930"/>
            <a:ext cx="424558" cy="2970044"/>
          </a:xfrm>
          <a:prstGeom prst="rect">
            <a:avLst/>
          </a:prstGeom>
          <a:noFill/>
        </p:spPr>
        <p:txBody>
          <a:bodyPr wrap="square" rtlCol="0">
            <a:spAutoFit/>
          </a:bodyPr>
          <a:lstStyle/>
          <a:p>
            <a:pPr algn="ctr"/>
            <a:r>
              <a:rPr lang="en-GB" sz="1000" dirty="0">
                <a:solidFill>
                  <a:srgbClr val="2C2227"/>
                </a:solidFill>
              </a:rPr>
              <a:t>91</a:t>
            </a:r>
          </a:p>
          <a:p>
            <a:pPr algn="ctr"/>
            <a:endParaRPr lang="en-GB" sz="1000" dirty="0">
              <a:solidFill>
                <a:srgbClr val="2C2227"/>
              </a:solidFill>
            </a:endParaRPr>
          </a:p>
          <a:p>
            <a:pPr algn="ctr"/>
            <a:endParaRPr lang="en-GB" sz="1000" dirty="0">
              <a:solidFill>
                <a:srgbClr val="2C2227"/>
              </a:solidFill>
            </a:endParaRPr>
          </a:p>
          <a:p>
            <a:pPr algn="ctr"/>
            <a:endParaRPr lang="en-GB" sz="100" dirty="0">
              <a:solidFill>
                <a:srgbClr val="2C2227"/>
              </a:solidFill>
            </a:endParaRPr>
          </a:p>
          <a:p>
            <a:pPr algn="ctr"/>
            <a:endParaRPr lang="en-GB" sz="1000" dirty="0">
              <a:solidFill>
                <a:srgbClr val="2C2227"/>
              </a:solidFill>
            </a:endParaRPr>
          </a:p>
          <a:p>
            <a:pPr algn="ctr"/>
            <a:endParaRPr lang="en-GB" sz="800" dirty="0">
              <a:solidFill>
                <a:srgbClr val="2C2227"/>
              </a:solidFill>
            </a:endParaRPr>
          </a:p>
          <a:p>
            <a:pPr algn="ctr"/>
            <a:endParaRPr lang="en-GB" sz="1000" dirty="0">
              <a:solidFill>
                <a:srgbClr val="2C2227"/>
              </a:solidFill>
            </a:endParaRPr>
          </a:p>
          <a:p>
            <a:pPr algn="ctr"/>
            <a:r>
              <a:rPr lang="en-GB" sz="1000" dirty="0">
                <a:solidFill>
                  <a:srgbClr val="2C2227"/>
                </a:solidFill>
              </a:rPr>
              <a:t>90</a:t>
            </a:r>
          </a:p>
          <a:p>
            <a:pPr algn="ctr"/>
            <a:endParaRPr lang="en-GB" sz="1000" dirty="0">
              <a:solidFill>
                <a:srgbClr val="2C2227"/>
              </a:solidFill>
            </a:endParaRPr>
          </a:p>
          <a:p>
            <a:pPr algn="ctr"/>
            <a:endParaRPr lang="en-GB" sz="9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r>
              <a:rPr lang="en-GB" sz="1000" dirty="0">
                <a:solidFill>
                  <a:srgbClr val="2C2227"/>
                </a:solidFill>
              </a:rPr>
              <a:t>86</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900" dirty="0">
              <a:solidFill>
                <a:srgbClr val="2C2227"/>
              </a:solidFill>
            </a:endParaRPr>
          </a:p>
          <a:p>
            <a:pPr algn="ctr"/>
            <a:r>
              <a:rPr lang="en-GB" sz="1000" dirty="0">
                <a:solidFill>
                  <a:srgbClr val="2C2227"/>
                </a:solidFill>
              </a:rPr>
              <a:t>81</a:t>
            </a:r>
          </a:p>
        </p:txBody>
      </p:sp>
      <p:sp>
        <p:nvSpPr>
          <p:cNvPr id="29" name="TextBox 28"/>
          <p:cNvSpPr txBox="1"/>
          <p:nvPr/>
        </p:nvSpPr>
        <p:spPr>
          <a:xfrm>
            <a:off x="8145056" y="2418930"/>
            <a:ext cx="422681" cy="2970044"/>
          </a:xfrm>
          <a:prstGeom prst="rect">
            <a:avLst/>
          </a:prstGeom>
          <a:noFill/>
        </p:spPr>
        <p:txBody>
          <a:bodyPr wrap="square" rtlCol="0">
            <a:spAutoFit/>
          </a:bodyPr>
          <a:lstStyle/>
          <a:p>
            <a:pPr algn="ctr"/>
            <a:r>
              <a:rPr lang="en-GB" sz="1000" dirty="0">
                <a:solidFill>
                  <a:srgbClr val="2C2227"/>
                </a:solidFill>
              </a:rPr>
              <a:t>88</a:t>
            </a:r>
          </a:p>
          <a:p>
            <a:pPr algn="ctr"/>
            <a:endParaRPr lang="en-GB" sz="1000" dirty="0">
              <a:solidFill>
                <a:srgbClr val="2C2227"/>
              </a:solidFill>
            </a:endParaRPr>
          </a:p>
          <a:p>
            <a:pPr algn="ctr"/>
            <a:endParaRPr lang="en-GB" sz="1000" dirty="0">
              <a:solidFill>
                <a:srgbClr val="2C2227"/>
              </a:solidFill>
            </a:endParaRPr>
          </a:p>
          <a:p>
            <a:pPr algn="ctr"/>
            <a:endParaRPr lang="en-GB" sz="100" dirty="0">
              <a:solidFill>
                <a:srgbClr val="2C2227"/>
              </a:solidFill>
            </a:endParaRPr>
          </a:p>
          <a:p>
            <a:pPr algn="ctr"/>
            <a:endParaRPr lang="en-GB" sz="1000" dirty="0">
              <a:solidFill>
                <a:srgbClr val="2C2227"/>
              </a:solidFill>
            </a:endParaRPr>
          </a:p>
          <a:p>
            <a:pPr algn="ctr"/>
            <a:endParaRPr lang="en-GB" sz="800" dirty="0">
              <a:solidFill>
                <a:srgbClr val="2C2227"/>
              </a:solidFill>
            </a:endParaRPr>
          </a:p>
          <a:p>
            <a:pPr algn="ctr"/>
            <a:endParaRPr lang="en-GB" sz="1000" dirty="0">
              <a:solidFill>
                <a:srgbClr val="2C2227"/>
              </a:solidFill>
            </a:endParaRPr>
          </a:p>
          <a:p>
            <a:pPr algn="ctr"/>
            <a:r>
              <a:rPr lang="en-GB" sz="1000" dirty="0">
                <a:solidFill>
                  <a:srgbClr val="2C2227"/>
                </a:solidFill>
              </a:rPr>
              <a:t>87</a:t>
            </a:r>
          </a:p>
          <a:p>
            <a:pPr algn="ctr"/>
            <a:endParaRPr lang="en-GB" sz="1000" dirty="0">
              <a:solidFill>
                <a:srgbClr val="2C2227"/>
              </a:solidFill>
            </a:endParaRPr>
          </a:p>
          <a:p>
            <a:pPr algn="ctr"/>
            <a:endParaRPr lang="en-GB" sz="9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r>
              <a:rPr lang="en-GB" sz="1000" dirty="0">
                <a:solidFill>
                  <a:srgbClr val="2C2227"/>
                </a:solidFill>
              </a:rPr>
              <a:t>84</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900" dirty="0">
              <a:solidFill>
                <a:srgbClr val="2C2227"/>
              </a:solidFill>
            </a:endParaRPr>
          </a:p>
          <a:p>
            <a:pPr algn="ctr"/>
            <a:r>
              <a:rPr lang="en-GB" sz="1000" dirty="0">
                <a:solidFill>
                  <a:srgbClr val="2C2227"/>
                </a:solidFill>
              </a:rPr>
              <a:t>84</a:t>
            </a:r>
          </a:p>
        </p:txBody>
      </p:sp>
      <p:sp>
        <p:nvSpPr>
          <p:cNvPr id="31" name="TextBox 30"/>
          <p:cNvSpPr txBox="1"/>
          <p:nvPr/>
        </p:nvSpPr>
        <p:spPr>
          <a:xfrm>
            <a:off x="6616420" y="2418930"/>
            <a:ext cx="408157" cy="2970044"/>
          </a:xfrm>
          <a:prstGeom prst="rect">
            <a:avLst/>
          </a:prstGeom>
          <a:noFill/>
        </p:spPr>
        <p:txBody>
          <a:bodyPr wrap="square" rtlCol="0">
            <a:spAutoFit/>
          </a:bodyPr>
          <a:lstStyle/>
          <a:p>
            <a:pPr algn="ctr"/>
            <a:r>
              <a:rPr lang="en-GB" sz="1000" dirty="0">
                <a:solidFill>
                  <a:srgbClr val="2C2227"/>
                </a:solidFill>
              </a:rPr>
              <a:t>95</a:t>
            </a:r>
          </a:p>
          <a:p>
            <a:pPr algn="ctr"/>
            <a:endParaRPr lang="en-GB" sz="1000" dirty="0">
              <a:solidFill>
                <a:srgbClr val="2C2227"/>
              </a:solidFill>
            </a:endParaRPr>
          </a:p>
          <a:p>
            <a:pPr algn="ctr"/>
            <a:endParaRPr lang="en-GB" sz="1000" dirty="0">
              <a:solidFill>
                <a:srgbClr val="2C2227"/>
              </a:solidFill>
            </a:endParaRPr>
          </a:p>
          <a:p>
            <a:pPr algn="ctr"/>
            <a:endParaRPr lang="en-GB" sz="100" dirty="0">
              <a:solidFill>
                <a:srgbClr val="2C2227"/>
              </a:solidFill>
            </a:endParaRPr>
          </a:p>
          <a:p>
            <a:pPr algn="ctr"/>
            <a:endParaRPr lang="en-GB" sz="1000" dirty="0">
              <a:solidFill>
                <a:srgbClr val="2C2227"/>
              </a:solidFill>
            </a:endParaRPr>
          </a:p>
          <a:p>
            <a:pPr algn="ctr"/>
            <a:endParaRPr lang="en-GB" sz="800" dirty="0">
              <a:solidFill>
                <a:srgbClr val="2C2227"/>
              </a:solidFill>
            </a:endParaRPr>
          </a:p>
          <a:p>
            <a:pPr algn="ctr"/>
            <a:endParaRPr lang="en-GB" sz="1000" dirty="0">
              <a:solidFill>
                <a:srgbClr val="2C2227"/>
              </a:solidFill>
            </a:endParaRPr>
          </a:p>
          <a:p>
            <a:pPr algn="ctr"/>
            <a:r>
              <a:rPr lang="en-GB" sz="1000" dirty="0">
                <a:solidFill>
                  <a:srgbClr val="2C2227"/>
                </a:solidFill>
              </a:rPr>
              <a:t>94</a:t>
            </a:r>
          </a:p>
          <a:p>
            <a:pPr algn="ctr"/>
            <a:endParaRPr lang="en-GB" sz="1000" dirty="0">
              <a:solidFill>
                <a:srgbClr val="2C2227"/>
              </a:solidFill>
            </a:endParaRPr>
          </a:p>
          <a:p>
            <a:pPr algn="ctr"/>
            <a:endParaRPr lang="en-GB" sz="9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r>
              <a:rPr lang="en-GB" sz="1000" dirty="0">
                <a:solidFill>
                  <a:srgbClr val="2C2227"/>
                </a:solidFill>
              </a:rPr>
              <a:t>92</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900" dirty="0">
              <a:solidFill>
                <a:srgbClr val="2C2227"/>
              </a:solidFill>
            </a:endParaRPr>
          </a:p>
          <a:p>
            <a:pPr algn="ctr"/>
            <a:r>
              <a:rPr lang="en-GB" sz="1000" dirty="0">
                <a:solidFill>
                  <a:srgbClr val="2C2227"/>
                </a:solidFill>
              </a:rPr>
              <a:t>87</a:t>
            </a:r>
          </a:p>
        </p:txBody>
      </p:sp>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81049" y="2460446"/>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69103" y="5170602"/>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81048" y="336986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81047" y="426938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31</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3577598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p:cNvGraphicFramePr/>
          <p:nvPr>
            <p:extLst>
              <p:ext uri="{D42A27DB-BD31-4B8C-83A1-F6EECF244321}">
                <p14:modId xmlns:p14="http://schemas.microsoft.com/office/powerpoint/2010/main" val="3229411872"/>
              </p:ext>
            </p:extLst>
          </p:nvPr>
        </p:nvGraphicFramePr>
        <p:xfrm>
          <a:off x="540191" y="1956414"/>
          <a:ext cx="5779819" cy="3895076"/>
        </p:xfrm>
        <a:graphic>
          <a:graphicData uri="http://schemas.openxmlformats.org/drawingml/2006/chart">
            <c:chart xmlns:c="http://schemas.openxmlformats.org/drawingml/2006/chart" xmlns:r="http://schemas.openxmlformats.org/officeDocument/2006/relationships" r:id="rId2"/>
          </a:graphicData>
        </a:graphic>
      </p:graphicFrame>
      <p:sp>
        <p:nvSpPr>
          <p:cNvPr id="26626" name="Line 3"/>
          <p:cNvSpPr>
            <a:spLocks noChangeShapeType="1"/>
          </p:cNvSpPr>
          <p:nvPr/>
        </p:nvSpPr>
        <p:spPr bwMode="auto">
          <a:xfrm>
            <a:off x="0" y="6505551"/>
            <a:ext cx="9144000" cy="0"/>
          </a:xfrm>
          <a:prstGeom prst="line">
            <a:avLst/>
          </a:prstGeom>
          <a:noFill/>
          <a:ln w="6350">
            <a:noFill/>
            <a:round/>
            <a:headEnd/>
            <a:tailEnd/>
          </a:ln>
        </p:spPr>
        <p:txBody>
          <a:bodyPr wrap="none">
            <a:spAutoFit/>
          </a:bodyPr>
          <a:lstStyle/>
          <a:p>
            <a:pPr eaLnBrk="0" fontAlgn="base" hangingPunct="0">
              <a:spcBef>
                <a:spcPct val="0"/>
              </a:spcBef>
              <a:spcAft>
                <a:spcPct val="0"/>
              </a:spcAft>
            </a:pPr>
            <a:endParaRPr lang="en-GB" sz="1100" dirty="0">
              <a:solidFill>
                <a:srgbClr val="667366"/>
              </a:solidFill>
            </a:endParaRPr>
          </a:p>
        </p:txBody>
      </p:sp>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sp>
        <p:nvSpPr>
          <p:cNvPr id="26632" name="Rectangle 8"/>
          <p:cNvSpPr>
            <a:spLocks noChangeArrowheads="1"/>
          </p:cNvSpPr>
          <p:nvPr/>
        </p:nvSpPr>
        <p:spPr bwMode="auto">
          <a:xfrm>
            <a:off x="381000" y="188640"/>
            <a:ext cx="7429500" cy="476250"/>
          </a:xfrm>
          <a:prstGeom prst="rect">
            <a:avLst/>
          </a:prstGeom>
          <a:noFill/>
          <a:ln w="9525">
            <a:noFill/>
            <a:miter lim="800000"/>
            <a:headEnd/>
            <a:tailEnd/>
          </a:ln>
          <a:effectLst/>
        </p:spPr>
        <p:txBody>
          <a:bodyPr lIns="0" tIns="0" bIns="0"/>
          <a:lstStyle/>
          <a:p>
            <a:pPr eaLnBrk="0" fontAlgn="base" hangingPunct="0">
              <a:spcBef>
                <a:spcPct val="0"/>
              </a:spcBef>
              <a:spcAft>
                <a:spcPct val="0"/>
              </a:spcAft>
            </a:pPr>
            <a:endParaRPr lang="en-US" sz="2000" dirty="0">
              <a:solidFill>
                <a:srgbClr val="000000"/>
              </a:solidFill>
            </a:endParaRPr>
          </a:p>
        </p:txBody>
      </p:sp>
      <p:sp>
        <p:nvSpPr>
          <p:cNvPr id="40" name="Rectangle 13"/>
          <p:cNvSpPr>
            <a:spLocks noChangeArrowheads="1"/>
          </p:cNvSpPr>
          <p:nvPr/>
        </p:nvSpPr>
        <p:spPr bwMode="auto">
          <a:xfrm>
            <a:off x="1984075" y="5994941"/>
            <a:ext cx="5207300"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GB" sz="800" dirty="0">
                <a:solidFill>
                  <a:srgbClr val="B9B8B8"/>
                </a:solidFill>
              </a:rPr>
              <a:t>Q. Thinking about whilst you were on the tram, please indicate how satisfied you were with the following:</a:t>
            </a:r>
          </a:p>
          <a:p>
            <a:pPr eaLnBrk="0" fontAlgn="base" hangingPunct="0">
              <a:spcBef>
                <a:spcPct val="0"/>
              </a:spcBef>
              <a:spcAft>
                <a:spcPct val="0"/>
              </a:spcAft>
            </a:pPr>
            <a:r>
              <a:rPr lang="en-GB" sz="800" dirty="0">
                <a:solidFill>
                  <a:srgbClr val="B9B8B8"/>
                </a:solidFill>
              </a:rPr>
              <a:t>Base: All passengers – 480</a:t>
            </a:r>
          </a:p>
        </p:txBody>
      </p:sp>
      <p:sp>
        <p:nvSpPr>
          <p:cNvPr id="53" name="TextBox 52"/>
          <p:cNvSpPr txBox="1"/>
          <p:nvPr/>
        </p:nvSpPr>
        <p:spPr>
          <a:xfrm>
            <a:off x="7303562" y="4066712"/>
            <a:ext cx="432048" cy="1682512"/>
          </a:xfrm>
          <a:prstGeom prst="rect">
            <a:avLst/>
          </a:prstGeom>
          <a:noFill/>
        </p:spPr>
        <p:txBody>
          <a:bodyPr wrap="square" rtlCol="0">
            <a:spAutoFit/>
          </a:bodyPr>
          <a:lstStyle/>
          <a:p>
            <a:pPr algn="ctr">
              <a:spcBef>
                <a:spcPts val="350"/>
              </a:spcBef>
            </a:pPr>
            <a:endParaRPr sz="1000">
              <a:solidFill>
                <a:srgbClr val="2C2227"/>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p:txBody>
      </p:sp>
      <p:sp>
        <p:nvSpPr>
          <p:cNvPr id="2" name="Title 1"/>
          <p:cNvSpPr>
            <a:spLocks noGrp="1"/>
          </p:cNvSpPr>
          <p:nvPr>
            <p:ph type="title"/>
          </p:nvPr>
        </p:nvSpPr>
        <p:spPr/>
        <p:txBody>
          <a:bodyPr anchor="ctr">
            <a:noAutofit/>
          </a:bodyPr>
          <a:lstStyle/>
          <a:p>
            <a:r>
              <a:rPr lang="en-GB" sz="2400" dirty="0"/>
              <a:t>Satisfaction on the tram (%)</a:t>
            </a:r>
          </a:p>
        </p:txBody>
      </p:sp>
      <p:pic>
        <p:nvPicPr>
          <p:cNvPr id="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 name="TextBox 80"/>
          <p:cNvSpPr txBox="1"/>
          <p:nvPr/>
        </p:nvSpPr>
        <p:spPr>
          <a:xfrm>
            <a:off x="6512433"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2016</a:t>
            </a:r>
          </a:p>
        </p:txBody>
      </p:sp>
      <p:sp>
        <p:nvSpPr>
          <p:cNvPr id="82" name="TextBox 81"/>
          <p:cNvSpPr txBox="1"/>
          <p:nvPr/>
        </p:nvSpPr>
        <p:spPr>
          <a:xfrm>
            <a:off x="8025535"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83" name="TextBox 82"/>
          <p:cNvSpPr txBox="1"/>
          <p:nvPr/>
        </p:nvSpPr>
        <p:spPr>
          <a:xfrm>
            <a:off x="7301263" y="1463753"/>
            <a:ext cx="432048" cy="1682512"/>
          </a:xfrm>
          <a:prstGeom prst="rect">
            <a:avLst/>
          </a:prstGeom>
          <a:noFill/>
        </p:spPr>
        <p:txBody>
          <a:bodyPr wrap="square" rtlCol="0">
            <a:spAutoFit/>
          </a:bodyPr>
          <a:lstStyle/>
          <a:p>
            <a:pPr algn="ctr">
              <a:spcBef>
                <a:spcPts val="350"/>
              </a:spcBef>
            </a:pPr>
            <a:endParaRPr sz="1000">
              <a:solidFill>
                <a:srgbClr val="2C2227"/>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p:txBody>
      </p:sp>
      <p:sp>
        <p:nvSpPr>
          <p:cNvPr id="86" name="TextBox 85"/>
          <p:cNvSpPr txBox="1"/>
          <p:nvPr/>
        </p:nvSpPr>
        <p:spPr>
          <a:xfrm>
            <a:off x="7521167"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2014</a:t>
            </a:r>
          </a:p>
        </p:txBody>
      </p:sp>
      <p:sp>
        <p:nvSpPr>
          <p:cNvPr id="88" name="TextBox 87"/>
          <p:cNvSpPr txBox="1"/>
          <p:nvPr/>
        </p:nvSpPr>
        <p:spPr>
          <a:xfrm>
            <a:off x="7016800"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89" name="TextBox 88"/>
          <p:cNvSpPr txBox="1"/>
          <p:nvPr/>
        </p:nvSpPr>
        <p:spPr>
          <a:xfrm>
            <a:off x="6008066" y="1577154"/>
            <a:ext cx="2641358" cy="246221"/>
          </a:xfrm>
          <a:prstGeom prst="rect">
            <a:avLst/>
          </a:prstGeom>
          <a:noFill/>
        </p:spPr>
        <p:txBody>
          <a:bodyPr wrap="square" rtlCol="0">
            <a:spAutoFit/>
          </a:bodyPr>
          <a:lstStyle/>
          <a:p>
            <a:pPr algn="ctr"/>
            <a:r>
              <a:rPr lang="en-GB" sz="1000" dirty="0">
                <a:solidFill>
                  <a:srgbClr val="000000"/>
                </a:solidFill>
              </a:rPr>
              <a:t>Total fairly/very satisfied </a:t>
            </a:r>
          </a:p>
        </p:txBody>
      </p:sp>
      <p:sp>
        <p:nvSpPr>
          <p:cNvPr id="97" name="TextBox 96"/>
          <p:cNvSpPr txBox="1"/>
          <p:nvPr/>
        </p:nvSpPr>
        <p:spPr>
          <a:xfrm>
            <a:off x="6008066"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2017</a:t>
            </a:r>
          </a:p>
        </p:txBody>
      </p:sp>
      <p:sp>
        <p:nvSpPr>
          <p:cNvPr id="4" name="TextBox 3"/>
          <p:cNvSpPr txBox="1"/>
          <p:nvPr/>
        </p:nvSpPr>
        <p:spPr>
          <a:xfrm>
            <a:off x="6151639" y="2142981"/>
            <a:ext cx="336741" cy="3939540"/>
          </a:xfrm>
          <a:prstGeom prst="rect">
            <a:avLst/>
          </a:prstGeom>
          <a:noFill/>
        </p:spPr>
        <p:txBody>
          <a:bodyPr wrap="square" rtlCol="0">
            <a:spAutoFit/>
          </a:bodyPr>
          <a:lstStyle/>
          <a:p>
            <a:pPr algn="ctr"/>
            <a:endParaRPr lang="en-GB" sz="400" dirty="0">
              <a:solidFill>
                <a:srgbClr val="2C2227"/>
              </a:solidFill>
            </a:endParaRPr>
          </a:p>
          <a:p>
            <a:pPr algn="ctr"/>
            <a:r>
              <a:rPr lang="en-GB" sz="1000" dirty="0">
                <a:solidFill>
                  <a:srgbClr val="2C2227"/>
                </a:solidFill>
              </a:rPr>
              <a:t>93</a:t>
            </a:r>
          </a:p>
          <a:p>
            <a:pPr algn="ctr"/>
            <a:endParaRPr lang="en-GB" sz="1000" dirty="0">
              <a:solidFill>
                <a:srgbClr val="2C2227"/>
              </a:solidFill>
            </a:endParaRPr>
          </a:p>
          <a:p>
            <a:pPr algn="ctr"/>
            <a:endParaRPr lang="en-GB" sz="1000" dirty="0">
              <a:solidFill>
                <a:srgbClr val="2C2227"/>
              </a:solidFill>
            </a:endParaRPr>
          </a:p>
          <a:p>
            <a:pPr algn="ctr"/>
            <a:r>
              <a:rPr lang="en-GB" sz="1000" dirty="0">
                <a:solidFill>
                  <a:srgbClr val="2C2227"/>
                </a:solidFill>
              </a:rPr>
              <a:t>88</a:t>
            </a:r>
          </a:p>
          <a:p>
            <a:pPr algn="ctr"/>
            <a:endParaRPr lang="en-GB" sz="1000" dirty="0">
              <a:solidFill>
                <a:srgbClr val="2C2227"/>
              </a:solidFill>
            </a:endParaRPr>
          </a:p>
          <a:p>
            <a:pPr algn="ctr"/>
            <a:endParaRPr lang="en-GB" sz="1000" dirty="0">
              <a:solidFill>
                <a:srgbClr val="2C2227"/>
              </a:solidFill>
            </a:endParaRPr>
          </a:p>
          <a:p>
            <a:pPr algn="ctr"/>
            <a:r>
              <a:rPr lang="en-GB" sz="1000" dirty="0">
                <a:solidFill>
                  <a:srgbClr val="2C2227"/>
                </a:solidFill>
              </a:rPr>
              <a:t>83</a:t>
            </a:r>
          </a:p>
          <a:p>
            <a:pPr algn="ctr"/>
            <a:endParaRPr lang="en-GB" sz="1000" dirty="0">
              <a:solidFill>
                <a:srgbClr val="2C2227"/>
              </a:solidFill>
            </a:endParaRPr>
          </a:p>
          <a:p>
            <a:pPr algn="ctr"/>
            <a:endParaRPr lang="en-GB" sz="900" dirty="0">
              <a:solidFill>
                <a:srgbClr val="2C2227"/>
              </a:solidFill>
            </a:endParaRPr>
          </a:p>
          <a:p>
            <a:pPr algn="ctr"/>
            <a:r>
              <a:rPr lang="en-GB" sz="1000" dirty="0">
                <a:solidFill>
                  <a:srgbClr val="2C2227"/>
                </a:solidFill>
              </a:rPr>
              <a:t>77</a:t>
            </a:r>
          </a:p>
          <a:p>
            <a:pPr algn="ctr"/>
            <a:endParaRPr lang="en-GB" sz="900" dirty="0">
              <a:solidFill>
                <a:srgbClr val="2C2227"/>
              </a:solidFill>
            </a:endParaRPr>
          </a:p>
          <a:p>
            <a:pPr algn="ctr"/>
            <a:endParaRPr lang="en-GB" sz="1000" dirty="0">
              <a:solidFill>
                <a:srgbClr val="2C2227"/>
              </a:solidFill>
            </a:endParaRPr>
          </a:p>
          <a:p>
            <a:pPr algn="ctr"/>
            <a:r>
              <a:rPr lang="en-GB" sz="1000" dirty="0">
                <a:solidFill>
                  <a:srgbClr val="2C2227"/>
                </a:solidFill>
              </a:rPr>
              <a:t>73</a:t>
            </a:r>
          </a:p>
          <a:p>
            <a:pPr algn="ctr"/>
            <a:endParaRPr lang="en-GB" sz="1000" dirty="0">
              <a:solidFill>
                <a:srgbClr val="2C2227"/>
              </a:solidFill>
            </a:endParaRPr>
          </a:p>
          <a:p>
            <a:pPr algn="ctr"/>
            <a:endParaRPr lang="en-GB" sz="1000" dirty="0">
              <a:solidFill>
                <a:srgbClr val="2C2227"/>
              </a:solidFill>
            </a:endParaRPr>
          </a:p>
          <a:p>
            <a:pPr algn="ctr"/>
            <a:r>
              <a:rPr lang="en-GB" sz="1000" dirty="0">
                <a:solidFill>
                  <a:srgbClr val="2C2227"/>
                </a:solidFill>
              </a:rPr>
              <a:t>66</a:t>
            </a:r>
          </a:p>
          <a:p>
            <a:pPr algn="ctr"/>
            <a:endParaRPr lang="en-GB" sz="900" dirty="0">
              <a:solidFill>
                <a:srgbClr val="2C2227"/>
              </a:solidFill>
            </a:endParaRPr>
          </a:p>
          <a:p>
            <a:pPr algn="ctr"/>
            <a:endParaRPr lang="en-GB" sz="1000" dirty="0">
              <a:solidFill>
                <a:srgbClr val="2C2227"/>
              </a:solidFill>
            </a:endParaRPr>
          </a:p>
          <a:p>
            <a:pPr algn="ctr"/>
            <a:r>
              <a:rPr lang="en-GB" sz="1000" dirty="0">
                <a:solidFill>
                  <a:srgbClr val="2C2227"/>
                </a:solidFill>
              </a:rPr>
              <a:t>65</a:t>
            </a:r>
          </a:p>
          <a:p>
            <a:pPr algn="ctr"/>
            <a:endParaRPr lang="en-GB" sz="900" dirty="0">
              <a:solidFill>
                <a:srgbClr val="2C2227"/>
              </a:solidFill>
            </a:endParaRPr>
          </a:p>
          <a:p>
            <a:pPr algn="ctr"/>
            <a:endParaRPr lang="en-GB" sz="1000" dirty="0">
              <a:solidFill>
                <a:srgbClr val="2C2227"/>
              </a:solidFill>
            </a:endParaRPr>
          </a:p>
          <a:p>
            <a:pPr algn="ctr"/>
            <a:r>
              <a:rPr lang="en-GB" sz="1000" dirty="0">
                <a:solidFill>
                  <a:srgbClr val="2C2227"/>
                </a:solidFill>
              </a:rPr>
              <a:t>58</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p:txBody>
      </p:sp>
      <p:sp>
        <p:nvSpPr>
          <p:cNvPr id="26" name="TextBox 25"/>
          <p:cNvSpPr txBox="1"/>
          <p:nvPr/>
        </p:nvSpPr>
        <p:spPr>
          <a:xfrm>
            <a:off x="6657368" y="2142981"/>
            <a:ext cx="334018" cy="3939540"/>
          </a:xfrm>
          <a:prstGeom prst="rect">
            <a:avLst/>
          </a:prstGeom>
          <a:noFill/>
        </p:spPr>
        <p:txBody>
          <a:bodyPr wrap="square" rtlCol="0">
            <a:spAutoFit/>
          </a:bodyPr>
          <a:lstStyle/>
          <a:p>
            <a:pPr algn="ctr"/>
            <a:endParaRPr lang="en-GB" sz="400" dirty="0">
              <a:solidFill>
                <a:srgbClr val="2C2227"/>
              </a:solidFill>
            </a:endParaRPr>
          </a:p>
          <a:p>
            <a:pPr algn="ctr"/>
            <a:r>
              <a:rPr lang="en-GB" sz="1000" dirty="0">
                <a:solidFill>
                  <a:srgbClr val="2C2227"/>
                </a:solidFill>
              </a:rPr>
              <a:t>93</a:t>
            </a:r>
          </a:p>
          <a:p>
            <a:pPr algn="ctr"/>
            <a:endParaRPr lang="en-GB" sz="1000" dirty="0">
              <a:solidFill>
                <a:srgbClr val="2C2227"/>
              </a:solidFill>
            </a:endParaRPr>
          </a:p>
          <a:p>
            <a:pPr algn="ctr"/>
            <a:endParaRPr lang="en-GB" sz="1000" dirty="0">
              <a:solidFill>
                <a:srgbClr val="2C2227"/>
              </a:solidFill>
            </a:endParaRPr>
          </a:p>
          <a:p>
            <a:pPr algn="ctr"/>
            <a:r>
              <a:rPr lang="en-GB" sz="1000" dirty="0">
                <a:solidFill>
                  <a:srgbClr val="2C2227"/>
                </a:solidFill>
              </a:rPr>
              <a:t>89</a:t>
            </a:r>
          </a:p>
          <a:p>
            <a:pPr algn="ctr"/>
            <a:endParaRPr lang="en-GB" sz="1000" dirty="0">
              <a:solidFill>
                <a:srgbClr val="2C2227"/>
              </a:solidFill>
            </a:endParaRPr>
          </a:p>
          <a:p>
            <a:pPr algn="ctr"/>
            <a:endParaRPr lang="en-GB" sz="1000" dirty="0">
              <a:solidFill>
                <a:srgbClr val="2C2227"/>
              </a:solidFill>
            </a:endParaRPr>
          </a:p>
          <a:p>
            <a:pPr algn="ctr"/>
            <a:r>
              <a:rPr lang="en-GB" sz="1000" dirty="0">
                <a:solidFill>
                  <a:srgbClr val="2C2227"/>
                </a:solidFill>
              </a:rPr>
              <a:t>86</a:t>
            </a:r>
          </a:p>
          <a:p>
            <a:pPr algn="ctr"/>
            <a:endParaRPr lang="en-GB" sz="1000" dirty="0">
              <a:solidFill>
                <a:srgbClr val="2C2227"/>
              </a:solidFill>
            </a:endParaRPr>
          </a:p>
          <a:p>
            <a:pPr algn="ctr"/>
            <a:endParaRPr lang="en-GB" sz="900" dirty="0">
              <a:solidFill>
                <a:srgbClr val="2C2227"/>
              </a:solidFill>
            </a:endParaRPr>
          </a:p>
          <a:p>
            <a:pPr algn="ctr"/>
            <a:r>
              <a:rPr lang="en-GB" sz="1000" dirty="0">
                <a:solidFill>
                  <a:srgbClr val="2C2227"/>
                </a:solidFill>
              </a:rPr>
              <a:t>78</a:t>
            </a:r>
          </a:p>
          <a:p>
            <a:pPr algn="ctr"/>
            <a:endParaRPr lang="en-GB" sz="900" dirty="0">
              <a:solidFill>
                <a:srgbClr val="2C2227"/>
              </a:solidFill>
            </a:endParaRPr>
          </a:p>
          <a:p>
            <a:pPr algn="ctr"/>
            <a:endParaRPr lang="en-GB" sz="1000" dirty="0">
              <a:solidFill>
                <a:srgbClr val="2C2227"/>
              </a:solidFill>
            </a:endParaRPr>
          </a:p>
          <a:p>
            <a:pPr algn="ctr"/>
            <a:r>
              <a:rPr lang="en-GB" sz="1000" dirty="0">
                <a:solidFill>
                  <a:srgbClr val="2C2227"/>
                </a:solidFill>
              </a:rPr>
              <a:t>72</a:t>
            </a:r>
          </a:p>
          <a:p>
            <a:pPr algn="ctr"/>
            <a:endParaRPr lang="en-GB" sz="1000" dirty="0">
              <a:solidFill>
                <a:srgbClr val="2C2227"/>
              </a:solidFill>
            </a:endParaRPr>
          </a:p>
          <a:p>
            <a:pPr algn="ctr"/>
            <a:endParaRPr lang="en-GB" sz="1000" dirty="0">
              <a:solidFill>
                <a:srgbClr val="2C2227"/>
              </a:solidFill>
            </a:endParaRPr>
          </a:p>
          <a:p>
            <a:pPr algn="ctr"/>
            <a:r>
              <a:rPr lang="en-GB" sz="1000" dirty="0">
                <a:solidFill>
                  <a:srgbClr val="2C2227"/>
                </a:solidFill>
              </a:rPr>
              <a:t>70</a:t>
            </a:r>
          </a:p>
          <a:p>
            <a:pPr algn="ctr"/>
            <a:endParaRPr lang="en-GB" sz="900" dirty="0">
              <a:solidFill>
                <a:srgbClr val="2C2227"/>
              </a:solidFill>
            </a:endParaRPr>
          </a:p>
          <a:p>
            <a:pPr algn="ctr"/>
            <a:endParaRPr lang="en-GB" sz="1000" dirty="0">
              <a:solidFill>
                <a:srgbClr val="2C2227"/>
              </a:solidFill>
            </a:endParaRPr>
          </a:p>
          <a:p>
            <a:pPr algn="ctr"/>
            <a:r>
              <a:rPr lang="en-GB" sz="1000" dirty="0">
                <a:solidFill>
                  <a:srgbClr val="2C2227"/>
                </a:solidFill>
              </a:rPr>
              <a:t>61</a:t>
            </a:r>
          </a:p>
          <a:p>
            <a:pPr algn="ctr"/>
            <a:endParaRPr lang="en-GB" sz="900" dirty="0">
              <a:solidFill>
                <a:srgbClr val="2C2227"/>
              </a:solidFill>
            </a:endParaRPr>
          </a:p>
          <a:p>
            <a:pPr algn="ctr"/>
            <a:endParaRPr lang="en-GB" sz="1000" dirty="0">
              <a:solidFill>
                <a:srgbClr val="2C2227"/>
              </a:solidFill>
            </a:endParaRPr>
          </a:p>
          <a:p>
            <a:pPr algn="ctr"/>
            <a:r>
              <a:rPr lang="en-GB" sz="1000" dirty="0">
                <a:solidFill>
                  <a:srgbClr val="2C2227"/>
                </a:solidFill>
              </a:rPr>
              <a:t>53</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p:txBody>
      </p:sp>
      <p:sp>
        <p:nvSpPr>
          <p:cNvPr id="32" name="TextBox 31"/>
          <p:cNvSpPr txBox="1"/>
          <p:nvPr/>
        </p:nvSpPr>
        <p:spPr>
          <a:xfrm>
            <a:off x="7160374" y="2142981"/>
            <a:ext cx="336740" cy="3939540"/>
          </a:xfrm>
          <a:prstGeom prst="rect">
            <a:avLst/>
          </a:prstGeom>
          <a:noFill/>
        </p:spPr>
        <p:txBody>
          <a:bodyPr wrap="square" rtlCol="0">
            <a:spAutoFit/>
          </a:bodyPr>
          <a:lstStyle/>
          <a:p>
            <a:pPr algn="ctr"/>
            <a:endParaRPr lang="en-GB" sz="400" dirty="0">
              <a:solidFill>
                <a:srgbClr val="2C2227"/>
              </a:solidFill>
            </a:endParaRPr>
          </a:p>
          <a:p>
            <a:pPr algn="ctr"/>
            <a:r>
              <a:rPr lang="en-GB" sz="1000" dirty="0">
                <a:solidFill>
                  <a:srgbClr val="2C2227"/>
                </a:solidFill>
              </a:rPr>
              <a:t>93</a:t>
            </a:r>
          </a:p>
          <a:p>
            <a:pPr algn="ctr"/>
            <a:endParaRPr lang="en-GB" sz="1000" dirty="0">
              <a:solidFill>
                <a:srgbClr val="2C2227"/>
              </a:solidFill>
            </a:endParaRPr>
          </a:p>
          <a:p>
            <a:pPr algn="ctr"/>
            <a:endParaRPr lang="en-GB" sz="1000" dirty="0">
              <a:solidFill>
                <a:srgbClr val="2C2227"/>
              </a:solidFill>
            </a:endParaRPr>
          </a:p>
          <a:p>
            <a:pPr algn="ctr"/>
            <a:r>
              <a:rPr lang="en-GB" sz="1000" dirty="0">
                <a:solidFill>
                  <a:srgbClr val="2C2227"/>
                </a:solidFill>
              </a:rPr>
              <a:t>86</a:t>
            </a:r>
          </a:p>
          <a:p>
            <a:pPr algn="ctr"/>
            <a:endParaRPr lang="en-GB" sz="1000" dirty="0">
              <a:solidFill>
                <a:srgbClr val="2C2227"/>
              </a:solidFill>
            </a:endParaRPr>
          </a:p>
          <a:p>
            <a:pPr algn="ctr"/>
            <a:endParaRPr lang="en-GB" sz="1000" dirty="0">
              <a:solidFill>
                <a:srgbClr val="2C2227"/>
              </a:solidFill>
            </a:endParaRPr>
          </a:p>
          <a:p>
            <a:pPr algn="ctr"/>
            <a:r>
              <a:rPr lang="en-GB" sz="1000" dirty="0">
                <a:solidFill>
                  <a:srgbClr val="2C2227"/>
                </a:solidFill>
              </a:rPr>
              <a:t>86</a:t>
            </a:r>
          </a:p>
          <a:p>
            <a:pPr algn="ctr"/>
            <a:endParaRPr lang="en-GB" sz="1000" dirty="0">
              <a:solidFill>
                <a:srgbClr val="2C2227"/>
              </a:solidFill>
            </a:endParaRPr>
          </a:p>
          <a:p>
            <a:pPr algn="ctr"/>
            <a:endParaRPr lang="en-GB" sz="900" dirty="0">
              <a:solidFill>
                <a:srgbClr val="2C2227"/>
              </a:solidFill>
            </a:endParaRPr>
          </a:p>
          <a:p>
            <a:pPr algn="ctr"/>
            <a:r>
              <a:rPr lang="en-GB" sz="1000" dirty="0">
                <a:solidFill>
                  <a:srgbClr val="2C2227"/>
                </a:solidFill>
              </a:rPr>
              <a:t>75</a:t>
            </a:r>
          </a:p>
          <a:p>
            <a:pPr algn="ctr"/>
            <a:endParaRPr lang="en-GB" sz="900" dirty="0">
              <a:solidFill>
                <a:srgbClr val="2C2227"/>
              </a:solidFill>
            </a:endParaRPr>
          </a:p>
          <a:p>
            <a:pPr algn="ctr"/>
            <a:endParaRPr lang="en-GB" sz="1000" dirty="0">
              <a:solidFill>
                <a:srgbClr val="2C2227"/>
              </a:solidFill>
            </a:endParaRPr>
          </a:p>
          <a:p>
            <a:pPr algn="ctr"/>
            <a:r>
              <a:rPr lang="en-GB" sz="1000" dirty="0">
                <a:solidFill>
                  <a:srgbClr val="2C2227"/>
                </a:solidFill>
              </a:rPr>
              <a:t>69</a:t>
            </a:r>
          </a:p>
          <a:p>
            <a:pPr algn="ctr"/>
            <a:endParaRPr lang="en-GB" sz="1000" dirty="0">
              <a:solidFill>
                <a:srgbClr val="2C2227"/>
              </a:solidFill>
            </a:endParaRPr>
          </a:p>
          <a:p>
            <a:pPr algn="ctr"/>
            <a:endParaRPr lang="en-GB" sz="1000" dirty="0">
              <a:solidFill>
                <a:srgbClr val="2C2227"/>
              </a:solidFill>
            </a:endParaRPr>
          </a:p>
          <a:p>
            <a:pPr algn="ctr"/>
            <a:r>
              <a:rPr lang="en-GB" sz="1000" dirty="0">
                <a:solidFill>
                  <a:srgbClr val="2C2227"/>
                </a:solidFill>
              </a:rPr>
              <a:t>74</a:t>
            </a:r>
          </a:p>
          <a:p>
            <a:pPr algn="ctr"/>
            <a:endParaRPr lang="en-GB" sz="900" dirty="0">
              <a:solidFill>
                <a:srgbClr val="2C2227"/>
              </a:solidFill>
            </a:endParaRPr>
          </a:p>
          <a:p>
            <a:pPr algn="ctr"/>
            <a:endParaRPr lang="en-GB" sz="1000" dirty="0">
              <a:solidFill>
                <a:srgbClr val="2C2227"/>
              </a:solidFill>
            </a:endParaRPr>
          </a:p>
          <a:p>
            <a:pPr algn="ctr"/>
            <a:r>
              <a:rPr lang="en-GB" sz="1000" dirty="0">
                <a:solidFill>
                  <a:srgbClr val="2C2227"/>
                </a:solidFill>
              </a:rPr>
              <a:t>67</a:t>
            </a:r>
          </a:p>
          <a:p>
            <a:pPr algn="ctr"/>
            <a:endParaRPr lang="en-GB" sz="900" dirty="0">
              <a:solidFill>
                <a:srgbClr val="2C2227"/>
              </a:solidFill>
            </a:endParaRPr>
          </a:p>
          <a:p>
            <a:pPr algn="ctr"/>
            <a:endParaRPr lang="en-GB" sz="1000" dirty="0">
              <a:solidFill>
                <a:srgbClr val="2C2227"/>
              </a:solidFill>
            </a:endParaRPr>
          </a:p>
          <a:p>
            <a:pPr algn="ctr"/>
            <a:r>
              <a:rPr lang="en-GB" sz="1000" dirty="0">
                <a:solidFill>
                  <a:srgbClr val="2C2227"/>
                </a:solidFill>
              </a:rPr>
              <a:t>52</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p:txBody>
      </p:sp>
      <p:sp>
        <p:nvSpPr>
          <p:cNvPr id="33" name="TextBox 32"/>
          <p:cNvSpPr txBox="1"/>
          <p:nvPr/>
        </p:nvSpPr>
        <p:spPr>
          <a:xfrm>
            <a:off x="7664740" y="2142981"/>
            <a:ext cx="336741" cy="3939540"/>
          </a:xfrm>
          <a:prstGeom prst="rect">
            <a:avLst/>
          </a:prstGeom>
          <a:noFill/>
        </p:spPr>
        <p:txBody>
          <a:bodyPr wrap="square" rtlCol="0">
            <a:spAutoFit/>
          </a:bodyPr>
          <a:lstStyle/>
          <a:p>
            <a:pPr algn="ctr"/>
            <a:endParaRPr lang="en-GB" sz="400" dirty="0">
              <a:solidFill>
                <a:srgbClr val="2C2227"/>
              </a:solidFill>
            </a:endParaRPr>
          </a:p>
          <a:p>
            <a:pPr algn="ctr"/>
            <a:r>
              <a:rPr lang="en-GB" sz="1000" dirty="0">
                <a:solidFill>
                  <a:srgbClr val="2C2227"/>
                </a:solidFill>
              </a:rPr>
              <a:t>88</a:t>
            </a:r>
          </a:p>
          <a:p>
            <a:pPr algn="ctr"/>
            <a:endParaRPr lang="en-GB" sz="1000" dirty="0">
              <a:solidFill>
                <a:srgbClr val="2C2227"/>
              </a:solidFill>
            </a:endParaRPr>
          </a:p>
          <a:p>
            <a:pPr algn="ctr"/>
            <a:endParaRPr lang="en-GB" sz="1000" dirty="0">
              <a:solidFill>
                <a:srgbClr val="2C2227"/>
              </a:solidFill>
            </a:endParaRPr>
          </a:p>
          <a:p>
            <a:pPr algn="ctr"/>
            <a:r>
              <a:rPr lang="en-GB" sz="1000" dirty="0">
                <a:solidFill>
                  <a:srgbClr val="2C2227"/>
                </a:solidFill>
              </a:rPr>
              <a:t>77</a:t>
            </a:r>
          </a:p>
          <a:p>
            <a:pPr algn="ctr"/>
            <a:endParaRPr lang="en-GB" sz="1000" dirty="0">
              <a:solidFill>
                <a:srgbClr val="2C2227"/>
              </a:solidFill>
            </a:endParaRPr>
          </a:p>
          <a:p>
            <a:pPr algn="ctr"/>
            <a:endParaRPr lang="en-GB" sz="1000" dirty="0">
              <a:solidFill>
                <a:srgbClr val="2C2227"/>
              </a:solidFill>
            </a:endParaRPr>
          </a:p>
          <a:p>
            <a:pPr algn="ctr"/>
            <a:r>
              <a:rPr lang="en-GB" sz="1000" dirty="0">
                <a:solidFill>
                  <a:srgbClr val="2C2227"/>
                </a:solidFill>
              </a:rPr>
              <a:t>83</a:t>
            </a:r>
          </a:p>
          <a:p>
            <a:pPr algn="ctr"/>
            <a:endParaRPr lang="en-GB" sz="1000" dirty="0">
              <a:solidFill>
                <a:srgbClr val="2C2227"/>
              </a:solidFill>
            </a:endParaRPr>
          </a:p>
          <a:p>
            <a:pPr algn="ctr"/>
            <a:endParaRPr lang="en-GB" sz="900" dirty="0">
              <a:solidFill>
                <a:srgbClr val="2C2227"/>
              </a:solidFill>
            </a:endParaRPr>
          </a:p>
          <a:p>
            <a:pPr algn="ctr"/>
            <a:r>
              <a:rPr lang="en-GB" sz="1000" dirty="0">
                <a:solidFill>
                  <a:srgbClr val="2C2227"/>
                </a:solidFill>
              </a:rPr>
              <a:t>77</a:t>
            </a:r>
          </a:p>
          <a:p>
            <a:pPr algn="ctr"/>
            <a:endParaRPr lang="en-GB" sz="900" dirty="0">
              <a:solidFill>
                <a:srgbClr val="2C2227"/>
              </a:solidFill>
            </a:endParaRPr>
          </a:p>
          <a:p>
            <a:pPr algn="ctr"/>
            <a:endParaRPr lang="en-GB" sz="1000" dirty="0">
              <a:solidFill>
                <a:srgbClr val="2C2227"/>
              </a:solidFill>
            </a:endParaRPr>
          </a:p>
          <a:p>
            <a:pPr algn="ctr"/>
            <a:r>
              <a:rPr lang="en-GB" sz="1000" dirty="0">
                <a:solidFill>
                  <a:srgbClr val="2C2227"/>
                </a:solidFill>
              </a:rPr>
              <a:t>74</a:t>
            </a:r>
          </a:p>
          <a:p>
            <a:pPr algn="ctr"/>
            <a:endParaRPr lang="en-GB" sz="1000" dirty="0">
              <a:solidFill>
                <a:srgbClr val="2C2227"/>
              </a:solidFill>
            </a:endParaRPr>
          </a:p>
          <a:p>
            <a:pPr algn="ctr"/>
            <a:endParaRPr lang="en-GB" sz="1000" dirty="0">
              <a:solidFill>
                <a:srgbClr val="2C2227"/>
              </a:solidFill>
            </a:endParaRPr>
          </a:p>
          <a:p>
            <a:pPr algn="ctr"/>
            <a:r>
              <a:rPr lang="en-GB" sz="1000" dirty="0">
                <a:solidFill>
                  <a:srgbClr val="2C2227"/>
                </a:solidFill>
              </a:rPr>
              <a:t>76</a:t>
            </a:r>
          </a:p>
          <a:p>
            <a:pPr algn="ctr"/>
            <a:endParaRPr lang="en-GB" sz="900" dirty="0">
              <a:solidFill>
                <a:srgbClr val="2C2227"/>
              </a:solidFill>
            </a:endParaRPr>
          </a:p>
          <a:p>
            <a:pPr algn="ctr"/>
            <a:endParaRPr lang="en-GB" sz="1000" dirty="0">
              <a:solidFill>
                <a:srgbClr val="2C2227"/>
              </a:solidFill>
            </a:endParaRPr>
          </a:p>
          <a:p>
            <a:pPr algn="ctr"/>
            <a:r>
              <a:rPr lang="en-GB" sz="1000" dirty="0">
                <a:solidFill>
                  <a:srgbClr val="2C2227"/>
                </a:solidFill>
              </a:rPr>
              <a:t>69</a:t>
            </a:r>
          </a:p>
          <a:p>
            <a:pPr algn="ctr"/>
            <a:endParaRPr lang="en-GB" sz="900" dirty="0">
              <a:solidFill>
                <a:srgbClr val="2C2227"/>
              </a:solidFill>
            </a:endParaRPr>
          </a:p>
          <a:p>
            <a:pPr algn="ctr"/>
            <a:endParaRPr lang="en-GB" sz="1000" dirty="0">
              <a:solidFill>
                <a:srgbClr val="2C2227"/>
              </a:solidFill>
            </a:endParaRPr>
          </a:p>
          <a:p>
            <a:pPr algn="ctr"/>
            <a:r>
              <a:rPr lang="en-GB" sz="1000" dirty="0">
                <a:solidFill>
                  <a:srgbClr val="2C2227"/>
                </a:solidFill>
              </a:rPr>
              <a:t>64</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p:txBody>
      </p:sp>
      <p:sp>
        <p:nvSpPr>
          <p:cNvPr id="34" name="TextBox 33"/>
          <p:cNvSpPr txBox="1"/>
          <p:nvPr/>
        </p:nvSpPr>
        <p:spPr>
          <a:xfrm>
            <a:off x="8109348" y="2142981"/>
            <a:ext cx="456262" cy="3939540"/>
          </a:xfrm>
          <a:prstGeom prst="rect">
            <a:avLst/>
          </a:prstGeom>
          <a:noFill/>
        </p:spPr>
        <p:txBody>
          <a:bodyPr wrap="square" rtlCol="0">
            <a:spAutoFit/>
          </a:bodyPr>
          <a:lstStyle/>
          <a:p>
            <a:pPr algn="ctr"/>
            <a:endParaRPr lang="en-GB" sz="400" dirty="0">
              <a:solidFill>
                <a:srgbClr val="2C2227"/>
              </a:solidFill>
            </a:endParaRPr>
          </a:p>
          <a:p>
            <a:pPr algn="ctr"/>
            <a:r>
              <a:rPr lang="en-GB" sz="1000" dirty="0">
                <a:solidFill>
                  <a:srgbClr val="2C2227"/>
                </a:solidFill>
              </a:rPr>
              <a:t>85</a:t>
            </a:r>
          </a:p>
          <a:p>
            <a:pPr algn="ctr"/>
            <a:endParaRPr lang="en-GB" sz="1000" dirty="0">
              <a:solidFill>
                <a:srgbClr val="2C2227"/>
              </a:solidFill>
            </a:endParaRPr>
          </a:p>
          <a:p>
            <a:pPr algn="ctr"/>
            <a:endParaRPr lang="en-GB" sz="1000" dirty="0">
              <a:solidFill>
                <a:srgbClr val="2C2227"/>
              </a:solidFill>
            </a:endParaRPr>
          </a:p>
          <a:p>
            <a:pPr algn="ctr"/>
            <a:r>
              <a:rPr lang="en-GB" sz="1000" dirty="0">
                <a:solidFill>
                  <a:srgbClr val="2C2227"/>
                </a:solidFill>
              </a:rPr>
              <a:t>83</a:t>
            </a:r>
          </a:p>
          <a:p>
            <a:pPr algn="ctr"/>
            <a:endParaRPr lang="en-GB" sz="1000" dirty="0">
              <a:solidFill>
                <a:srgbClr val="2C2227"/>
              </a:solidFill>
            </a:endParaRPr>
          </a:p>
          <a:p>
            <a:pPr algn="ctr"/>
            <a:endParaRPr lang="en-GB" sz="1000" dirty="0">
              <a:solidFill>
                <a:srgbClr val="2C2227"/>
              </a:solidFill>
            </a:endParaRPr>
          </a:p>
          <a:p>
            <a:pPr algn="ctr"/>
            <a:r>
              <a:rPr lang="en-GB" sz="1000" dirty="0">
                <a:solidFill>
                  <a:srgbClr val="2C2227"/>
                </a:solidFill>
              </a:rPr>
              <a:t>81</a:t>
            </a:r>
          </a:p>
          <a:p>
            <a:pPr algn="ctr"/>
            <a:endParaRPr lang="en-GB" sz="1000" dirty="0">
              <a:solidFill>
                <a:srgbClr val="2C2227"/>
              </a:solidFill>
            </a:endParaRPr>
          </a:p>
          <a:p>
            <a:pPr algn="ctr"/>
            <a:endParaRPr lang="en-GB" sz="900" dirty="0">
              <a:solidFill>
                <a:srgbClr val="2C2227"/>
              </a:solidFill>
            </a:endParaRPr>
          </a:p>
          <a:p>
            <a:pPr algn="ctr"/>
            <a:r>
              <a:rPr lang="en-GB" sz="1000" dirty="0">
                <a:solidFill>
                  <a:srgbClr val="2C2227"/>
                </a:solidFill>
              </a:rPr>
              <a:t>73</a:t>
            </a:r>
          </a:p>
          <a:p>
            <a:pPr algn="ctr"/>
            <a:endParaRPr lang="en-GB" sz="900" dirty="0">
              <a:solidFill>
                <a:srgbClr val="2C2227"/>
              </a:solidFill>
            </a:endParaRPr>
          </a:p>
          <a:p>
            <a:pPr algn="ctr"/>
            <a:endParaRPr lang="en-GB" sz="1000" dirty="0">
              <a:solidFill>
                <a:srgbClr val="2C2227"/>
              </a:solidFill>
            </a:endParaRPr>
          </a:p>
          <a:p>
            <a:pPr algn="ctr"/>
            <a:r>
              <a:rPr lang="en-GB" sz="1000" dirty="0">
                <a:solidFill>
                  <a:srgbClr val="2C2227"/>
                </a:solidFill>
              </a:rPr>
              <a:t>63</a:t>
            </a:r>
          </a:p>
          <a:p>
            <a:pPr algn="ctr"/>
            <a:endParaRPr lang="en-GB" sz="1000" dirty="0">
              <a:solidFill>
                <a:srgbClr val="2C2227"/>
              </a:solidFill>
            </a:endParaRPr>
          </a:p>
          <a:p>
            <a:pPr algn="ctr"/>
            <a:endParaRPr lang="en-GB" sz="1000" dirty="0">
              <a:solidFill>
                <a:srgbClr val="2C2227"/>
              </a:solidFill>
            </a:endParaRPr>
          </a:p>
          <a:p>
            <a:pPr algn="ctr"/>
            <a:r>
              <a:rPr lang="en-GB" sz="1000" dirty="0">
                <a:solidFill>
                  <a:srgbClr val="2C2227"/>
                </a:solidFill>
              </a:rPr>
              <a:t>61</a:t>
            </a:r>
          </a:p>
          <a:p>
            <a:pPr algn="ctr"/>
            <a:endParaRPr lang="en-GB" sz="900" dirty="0">
              <a:solidFill>
                <a:srgbClr val="2C2227"/>
              </a:solidFill>
            </a:endParaRPr>
          </a:p>
          <a:p>
            <a:pPr algn="ctr"/>
            <a:endParaRPr lang="en-GB" sz="1000" dirty="0">
              <a:solidFill>
                <a:srgbClr val="2C2227"/>
              </a:solidFill>
            </a:endParaRPr>
          </a:p>
          <a:p>
            <a:pPr algn="ctr"/>
            <a:r>
              <a:rPr lang="en-GB" sz="1000" dirty="0">
                <a:solidFill>
                  <a:srgbClr val="2C2227"/>
                </a:solidFill>
              </a:rPr>
              <a:t>56</a:t>
            </a:r>
          </a:p>
          <a:p>
            <a:pPr algn="ctr"/>
            <a:endParaRPr lang="en-GB" sz="900" dirty="0">
              <a:solidFill>
                <a:srgbClr val="2C2227"/>
              </a:solidFill>
            </a:endParaRPr>
          </a:p>
          <a:p>
            <a:pPr algn="ctr"/>
            <a:endParaRPr lang="en-GB" sz="1000" dirty="0">
              <a:solidFill>
                <a:srgbClr val="2C2227"/>
              </a:solidFill>
            </a:endParaRPr>
          </a:p>
          <a:p>
            <a:pPr algn="ctr"/>
            <a:r>
              <a:rPr lang="en-GB" sz="1000" dirty="0">
                <a:solidFill>
                  <a:srgbClr val="2C2227"/>
                </a:solidFill>
              </a:rPr>
              <a:t>69</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p:txBody>
      </p:sp>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81049" y="2240273"/>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87665" y="271321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81049" y="3602564"/>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81049" y="3171646"/>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81049" y="4035315"/>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81049" y="4492446"/>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81049" y="4936946"/>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81049" y="5394146"/>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32</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1139814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p:cNvGraphicFramePr/>
          <p:nvPr>
            <p:extLst>
              <p:ext uri="{D42A27DB-BD31-4B8C-83A1-F6EECF244321}">
                <p14:modId xmlns:p14="http://schemas.microsoft.com/office/powerpoint/2010/main" val="3830174187"/>
              </p:ext>
            </p:extLst>
          </p:nvPr>
        </p:nvGraphicFramePr>
        <p:xfrm>
          <a:off x="540191" y="1956414"/>
          <a:ext cx="5779819" cy="3895076"/>
        </p:xfrm>
        <a:graphic>
          <a:graphicData uri="http://schemas.openxmlformats.org/drawingml/2006/chart">
            <c:chart xmlns:c="http://schemas.openxmlformats.org/drawingml/2006/chart" xmlns:r="http://schemas.openxmlformats.org/officeDocument/2006/relationships" r:id="rId2"/>
          </a:graphicData>
        </a:graphic>
      </p:graphicFrame>
      <p:sp>
        <p:nvSpPr>
          <p:cNvPr id="26626" name="Line 3"/>
          <p:cNvSpPr>
            <a:spLocks noChangeShapeType="1"/>
          </p:cNvSpPr>
          <p:nvPr/>
        </p:nvSpPr>
        <p:spPr bwMode="auto">
          <a:xfrm>
            <a:off x="0" y="6505551"/>
            <a:ext cx="9144000" cy="0"/>
          </a:xfrm>
          <a:prstGeom prst="line">
            <a:avLst/>
          </a:prstGeom>
          <a:noFill/>
          <a:ln w="6350">
            <a:noFill/>
            <a:round/>
            <a:headEnd/>
            <a:tailEnd/>
          </a:ln>
        </p:spPr>
        <p:txBody>
          <a:bodyPr wrap="none">
            <a:spAutoFit/>
          </a:bodyPr>
          <a:lstStyle/>
          <a:p>
            <a:pPr eaLnBrk="0" fontAlgn="base" hangingPunct="0">
              <a:spcBef>
                <a:spcPct val="0"/>
              </a:spcBef>
              <a:spcAft>
                <a:spcPct val="0"/>
              </a:spcAft>
            </a:pPr>
            <a:endParaRPr lang="en-GB" sz="1100" dirty="0">
              <a:solidFill>
                <a:srgbClr val="667366"/>
              </a:solidFill>
            </a:endParaRPr>
          </a:p>
        </p:txBody>
      </p:sp>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sp>
        <p:nvSpPr>
          <p:cNvPr id="26632" name="Rectangle 8"/>
          <p:cNvSpPr>
            <a:spLocks noChangeArrowheads="1"/>
          </p:cNvSpPr>
          <p:nvPr/>
        </p:nvSpPr>
        <p:spPr bwMode="auto">
          <a:xfrm>
            <a:off x="381000" y="188640"/>
            <a:ext cx="7429500" cy="476250"/>
          </a:xfrm>
          <a:prstGeom prst="rect">
            <a:avLst/>
          </a:prstGeom>
          <a:noFill/>
          <a:ln w="9525">
            <a:noFill/>
            <a:miter lim="800000"/>
            <a:headEnd/>
            <a:tailEnd/>
          </a:ln>
          <a:effectLst/>
        </p:spPr>
        <p:txBody>
          <a:bodyPr lIns="0" tIns="0" bIns="0"/>
          <a:lstStyle/>
          <a:p>
            <a:pPr eaLnBrk="0" fontAlgn="base" hangingPunct="0">
              <a:spcBef>
                <a:spcPct val="0"/>
              </a:spcBef>
              <a:spcAft>
                <a:spcPct val="0"/>
              </a:spcAft>
            </a:pPr>
            <a:endParaRPr lang="en-US" sz="2000" dirty="0">
              <a:solidFill>
                <a:srgbClr val="000000"/>
              </a:solidFill>
            </a:endParaRPr>
          </a:p>
        </p:txBody>
      </p:sp>
      <p:sp>
        <p:nvSpPr>
          <p:cNvPr id="40" name="Rectangle 13"/>
          <p:cNvSpPr>
            <a:spLocks noChangeArrowheads="1"/>
          </p:cNvSpPr>
          <p:nvPr/>
        </p:nvSpPr>
        <p:spPr bwMode="auto">
          <a:xfrm>
            <a:off x="1984075" y="5994941"/>
            <a:ext cx="5207300"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GB" sz="800" dirty="0">
                <a:solidFill>
                  <a:srgbClr val="B9B8B8"/>
                </a:solidFill>
              </a:rPr>
              <a:t>TPS: Q. Thinking about any tram staff you encountered on your journey, please indicate how satisfied you were with each of the following:</a:t>
            </a:r>
          </a:p>
          <a:p>
            <a:pPr eaLnBrk="0" fontAlgn="base" hangingPunct="0">
              <a:spcBef>
                <a:spcPct val="0"/>
              </a:spcBef>
              <a:spcAft>
                <a:spcPct val="0"/>
              </a:spcAft>
            </a:pPr>
            <a:r>
              <a:rPr lang="en-GB" sz="800" dirty="0">
                <a:solidFill>
                  <a:srgbClr val="B9B8B8"/>
                </a:solidFill>
              </a:rPr>
              <a:t>Base: All passengers – 470 </a:t>
            </a:r>
          </a:p>
        </p:txBody>
      </p:sp>
      <p:sp>
        <p:nvSpPr>
          <p:cNvPr id="53" name="TextBox 52"/>
          <p:cNvSpPr txBox="1"/>
          <p:nvPr/>
        </p:nvSpPr>
        <p:spPr>
          <a:xfrm>
            <a:off x="7303562" y="4066712"/>
            <a:ext cx="432048" cy="1682512"/>
          </a:xfrm>
          <a:prstGeom prst="rect">
            <a:avLst/>
          </a:prstGeom>
          <a:noFill/>
        </p:spPr>
        <p:txBody>
          <a:bodyPr wrap="square" rtlCol="0">
            <a:spAutoFit/>
          </a:bodyPr>
          <a:lstStyle/>
          <a:p>
            <a:pPr algn="ctr">
              <a:spcBef>
                <a:spcPts val="350"/>
              </a:spcBef>
            </a:pPr>
            <a:endParaRPr sz="1000">
              <a:solidFill>
                <a:srgbClr val="2C2227"/>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p:txBody>
      </p:sp>
      <p:sp>
        <p:nvSpPr>
          <p:cNvPr id="2" name="Title 1"/>
          <p:cNvSpPr>
            <a:spLocks noGrp="1"/>
          </p:cNvSpPr>
          <p:nvPr>
            <p:ph type="title"/>
          </p:nvPr>
        </p:nvSpPr>
        <p:spPr/>
        <p:txBody>
          <a:bodyPr anchor="ctr">
            <a:noAutofit/>
          </a:bodyPr>
          <a:lstStyle/>
          <a:p>
            <a:r>
              <a:rPr lang="en-GB" sz="2400" dirty="0"/>
              <a:t>Satisfaction with tram staff (%)</a:t>
            </a:r>
          </a:p>
        </p:txBody>
      </p:sp>
      <p:pic>
        <p:nvPicPr>
          <p:cNvPr id="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 name="TextBox 80"/>
          <p:cNvSpPr txBox="1"/>
          <p:nvPr/>
        </p:nvSpPr>
        <p:spPr>
          <a:xfrm>
            <a:off x="6512433"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2016</a:t>
            </a:r>
          </a:p>
        </p:txBody>
      </p:sp>
      <p:sp>
        <p:nvSpPr>
          <p:cNvPr id="82" name="TextBox 81"/>
          <p:cNvSpPr txBox="1"/>
          <p:nvPr/>
        </p:nvSpPr>
        <p:spPr>
          <a:xfrm>
            <a:off x="8025535"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83" name="TextBox 82"/>
          <p:cNvSpPr txBox="1"/>
          <p:nvPr/>
        </p:nvSpPr>
        <p:spPr>
          <a:xfrm>
            <a:off x="7301263" y="1463753"/>
            <a:ext cx="432048" cy="1682512"/>
          </a:xfrm>
          <a:prstGeom prst="rect">
            <a:avLst/>
          </a:prstGeom>
          <a:noFill/>
        </p:spPr>
        <p:txBody>
          <a:bodyPr wrap="square" rtlCol="0">
            <a:spAutoFit/>
          </a:bodyPr>
          <a:lstStyle/>
          <a:p>
            <a:pPr algn="ctr">
              <a:spcBef>
                <a:spcPts val="350"/>
              </a:spcBef>
            </a:pPr>
            <a:endParaRPr sz="1000">
              <a:solidFill>
                <a:srgbClr val="2C2227"/>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p:txBody>
      </p:sp>
      <p:sp>
        <p:nvSpPr>
          <p:cNvPr id="86" name="TextBox 85"/>
          <p:cNvSpPr txBox="1"/>
          <p:nvPr/>
        </p:nvSpPr>
        <p:spPr>
          <a:xfrm>
            <a:off x="7521167"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2014</a:t>
            </a:r>
          </a:p>
        </p:txBody>
      </p:sp>
      <p:sp>
        <p:nvSpPr>
          <p:cNvPr id="88" name="TextBox 87"/>
          <p:cNvSpPr txBox="1"/>
          <p:nvPr/>
        </p:nvSpPr>
        <p:spPr>
          <a:xfrm>
            <a:off x="7016800"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89" name="TextBox 88"/>
          <p:cNvSpPr txBox="1"/>
          <p:nvPr/>
        </p:nvSpPr>
        <p:spPr>
          <a:xfrm>
            <a:off x="6008066" y="1577154"/>
            <a:ext cx="2641358" cy="246221"/>
          </a:xfrm>
          <a:prstGeom prst="rect">
            <a:avLst/>
          </a:prstGeom>
          <a:noFill/>
        </p:spPr>
        <p:txBody>
          <a:bodyPr wrap="square" rtlCol="0">
            <a:spAutoFit/>
          </a:bodyPr>
          <a:lstStyle/>
          <a:p>
            <a:pPr algn="ctr"/>
            <a:r>
              <a:rPr lang="en-GB" sz="1000" dirty="0">
                <a:solidFill>
                  <a:srgbClr val="000000"/>
                </a:solidFill>
              </a:rPr>
              <a:t>Total fairly/very satisfied </a:t>
            </a:r>
          </a:p>
        </p:txBody>
      </p:sp>
      <p:sp>
        <p:nvSpPr>
          <p:cNvPr id="97" name="TextBox 96"/>
          <p:cNvSpPr txBox="1"/>
          <p:nvPr/>
        </p:nvSpPr>
        <p:spPr>
          <a:xfrm>
            <a:off x="6008066"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2017</a:t>
            </a:r>
          </a:p>
        </p:txBody>
      </p:sp>
      <p:sp>
        <p:nvSpPr>
          <p:cNvPr id="3" name="TextBox 2"/>
          <p:cNvSpPr txBox="1"/>
          <p:nvPr/>
        </p:nvSpPr>
        <p:spPr>
          <a:xfrm>
            <a:off x="6109554" y="2273218"/>
            <a:ext cx="410990" cy="3339376"/>
          </a:xfrm>
          <a:prstGeom prst="rect">
            <a:avLst/>
          </a:prstGeom>
          <a:noFill/>
        </p:spPr>
        <p:txBody>
          <a:bodyPr wrap="square" rtlCol="0">
            <a:spAutoFit/>
          </a:bodyPr>
          <a:lstStyle/>
          <a:p>
            <a:pPr algn="ctr"/>
            <a:endParaRPr lang="en-GB" sz="500" dirty="0">
              <a:solidFill>
                <a:srgbClr val="2C2227"/>
              </a:solidFill>
            </a:endParaRPr>
          </a:p>
          <a:p>
            <a:pPr algn="ctr"/>
            <a:r>
              <a:rPr lang="en-GB" sz="1000" dirty="0">
                <a:solidFill>
                  <a:srgbClr val="2C2227"/>
                </a:solidFill>
              </a:rPr>
              <a:t>91</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700" dirty="0">
              <a:solidFill>
                <a:srgbClr val="2C2227"/>
              </a:solidFill>
            </a:endParaRPr>
          </a:p>
          <a:p>
            <a:pPr algn="ctr"/>
            <a:r>
              <a:rPr lang="en-GB" sz="1000" dirty="0">
                <a:solidFill>
                  <a:srgbClr val="2C2227"/>
                </a:solidFill>
              </a:rPr>
              <a:t>89</a:t>
            </a:r>
          </a:p>
          <a:p>
            <a:pPr algn="ctr"/>
            <a:endParaRPr lang="en-GB" sz="1000" dirty="0">
              <a:solidFill>
                <a:srgbClr val="2C2227"/>
              </a:solidFill>
            </a:endParaRPr>
          </a:p>
          <a:p>
            <a:pPr algn="ctr"/>
            <a:endParaRPr lang="en-GB" sz="1000" dirty="0">
              <a:solidFill>
                <a:srgbClr val="2C2227"/>
              </a:solidFill>
            </a:endParaRPr>
          </a:p>
          <a:p>
            <a:pPr algn="ctr"/>
            <a:endParaRPr lang="en-GB" sz="700" dirty="0">
              <a:solidFill>
                <a:srgbClr val="2C2227"/>
              </a:solidFill>
            </a:endParaRPr>
          </a:p>
          <a:p>
            <a:pPr algn="ctr"/>
            <a:endParaRPr lang="en-GB" sz="1000" dirty="0">
              <a:solidFill>
                <a:srgbClr val="2C2227"/>
              </a:solidFill>
            </a:endParaRPr>
          </a:p>
          <a:p>
            <a:pPr algn="ctr"/>
            <a:r>
              <a:rPr lang="en-GB" sz="1000" dirty="0">
                <a:solidFill>
                  <a:srgbClr val="2C2227"/>
                </a:solidFill>
              </a:rPr>
              <a:t>84</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700" dirty="0">
              <a:solidFill>
                <a:srgbClr val="2C2227"/>
              </a:solidFill>
            </a:endParaRPr>
          </a:p>
          <a:p>
            <a:pPr algn="ctr"/>
            <a:r>
              <a:rPr lang="en-GB" sz="1000" dirty="0">
                <a:solidFill>
                  <a:srgbClr val="2C2227"/>
                </a:solidFill>
              </a:rPr>
              <a:t>79</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700" dirty="0">
              <a:solidFill>
                <a:srgbClr val="2C2227"/>
              </a:solidFill>
            </a:endParaRPr>
          </a:p>
          <a:p>
            <a:pPr algn="ctr"/>
            <a:r>
              <a:rPr lang="en-GB" sz="1000" dirty="0">
                <a:solidFill>
                  <a:srgbClr val="2C2227"/>
                </a:solidFill>
              </a:rPr>
              <a:t>74</a:t>
            </a:r>
          </a:p>
        </p:txBody>
      </p:sp>
      <p:sp>
        <p:nvSpPr>
          <p:cNvPr id="27" name="TextBox 26"/>
          <p:cNvSpPr txBox="1"/>
          <p:nvPr/>
        </p:nvSpPr>
        <p:spPr>
          <a:xfrm>
            <a:off x="6605810" y="2273218"/>
            <a:ext cx="410990" cy="3339376"/>
          </a:xfrm>
          <a:prstGeom prst="rect">
            <a:avLst/>
          </a:prstGeom>
          <a:noFill/>
        </p:spPr>
        <p:txBody>
          <a:bodyPr wrap="square" rtlCol="0">
            <a:spAutoFit/>
          </a:bodyPr>
          <a:lstStyle/>
          <a:p>
            <a:pPr algn="ctr"/>
            <a:endParaRPr lang="en-GB" sz="500" dirty="0">
              <a:solidFill>
                <a:srgbClr val="2C2227"/>
              </a:solidFill>
            </a:endParaRPr>
          </a:p>
          <a:p>
            <a:pPr algn="ctr"/>
            <a:r>
              <a:rPr lang="en-GB" sz="1000" dirty="0">
                <a:solidFill>
                  <a:srgbClr val="2C2227"/>
                </a:solidFill>
              </a:rPr>
              <a:t>90</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700" dirty="0">
              <a:solidFill>
                <a:srgbClr val="2C2227"/>
              </a:solidFill>
            </a:endParaRPr>
          </a:p>
          <a:p>
            <a:pPr algn="ctr"/>
            <a:r>
              <a:rPr lang="en-GB" sz="1000" dirty="0">
                <a:solidFill>
                  <a:srgbClr val="2C2227"/>
                </a:solidFill>
              </a:rPr>
              <a:t>88</a:t>
            </a:r>
          </a:p>
          <a:p>
            <a:pPr algn="ctr"/>
            <a:endParaRPr lang="en-GB" sz="1000" dirty="0">
              <a:solidFill>
                <a:srgbClr val="2C2227"/>
              </a:solidFill>
            </a:endParaRPr>
          </a:p>
          <a:p>
            <a:pPr algn="ctr"/>
            <a:endParaRPr lang="en-GB" sz="1000" dirty="0">
              <a:solidFill>
                <a:srgbClr val="2C2227"/>
              </a:solidFill>
            </a:endParaRPr>
          </a:p>
          <a:p>
            <a:pPr algn="ctr"/>
            <a:endParaRPr lang="en-GB" sz="700" dirty="0">
              <a:solidFill>
                <a:srgbClr val="2C2227"/>
              </a:solidFill>
            </a:endParaRPr>
          </a:p>
          <a:p>
            <a:pPr algn="ctr"/>
            <a:endParaRPr lang="en-GB" sz="1000" dirty="0">
              <a:solidFill>
                <a:srgbClr val="2C2227"/>
              </a:solidFill>
            </a:endParaRPr>
          </a:p>
          <a:p>
            <a:pPr algn="ctr"/>
            <a:r>
              <a:rPr lang="en-GB" sz="1000" dirty="0">
                <a:solidFill>
                  <a:srgbClr val="2C2227"/>
                </a:solidFill>
              </a:rPr>
              <a:t>81</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700" dirty="0">
              <a:solidFill>
                <a:srgbClr val="2C2227"/>
              </a:solidFill>
            </a:endParaRPr>
          </a:p>
          <a:p>
            <a:pPr algn="ctr"/>
            <a:r>
              <a:rPr lang="en-GB" sz="1000" dirty="0">
                <a:solidFill>
                  <a:srgbClr val="2C2227"/>
                </a:solidFill>
              </a:rPr>
              <a:t>78</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700" dirty="0">
              <a:solidFill>
                <a:srgbClr val="2C2227"/>
              </a:solidFill>
            </a:endParaRPr>
          </a:p>
          <a:p>
            <a:pPr algn="ctr"/>
            <a:r>
              <a:rPr lang="en-GB" sz="1000" dirty="0">
                <a:solidFill>
                  <a:srgbClr val="2C2227"/>
                </a:solidFill>
              </a:rPr>
              <a:t>69</a:t>
            </a:r>
          </a:p>
        </p:txBody>
      </p:sp>
      <p:sp>
        <p:nvSpPr>
          <p:cNvPr id="28" name="TextBox 27"/>
          <p:cNvSpPr txBox="1"/>
          <p:nvPr/>
        </p:nvSpPr>
        <p:spPr>
          <a:xfrm>
            <a:off x="7110178" y="2273218"/>
            <a:ext cx="410990" cy="3339376"/>
          </a:xfrm>
          <a:prstGeom prst="rect">
            <a:avLst/>
          </a:prstGeom>
          <a:noFill/>
        </p:spPr>
        <p:txBody>
          <a:bodyPr wrap="square" rtlCol="0">
            <a:spAutoFit/>
          </a:bodyPr>
          <a:lstStyle/>
          <a:p>
            <a:pPr algn="ctr"/>
            <a:endParaRPr lang="en-GB" sz="500" dirty="0">
              <a:solidFill>
                <a:srgbClr val="2C2227"/>
              </a:solidFill>
            </a:endParaRPr>
          </a:p>
          <a:p>
            <a:pPr algn="ctr"/>
            <a:r>
              <a:rPr lang="en-GB" sz="1000" dirty="0">
                <a:solidFill>
                  <a:srgbClr val="2C2227"/>
                </a:solidFill>
              </a:rPr>
              <a:t>89</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700" dirty="0">
              <a:solidFill>
                <a:srgbClr val="2C2227"/>
              </a:solidFill>
            </a:endParaRPr>
          </a:p>
          <a:p>
            <a:pPr algn="ctr"/>
            <a:r>
              <a:rPr lang="en-GB" sz="1000" dirty="0">
                <a:solidFill>
                  <a:srgbClr val="2C2227"/>
                </a:solidFill>
              </a:rPr>
              <a:t>89</a:t>
            </a:r>
          </a:p>
          <a:p>
            <a:pPr algn="ctr"/>
            <a:endParaRPr lang="en-GB" sz="1000" dirty="0">
              <a:solidFill>
                <a:srgbClr val="2C2227"/>
              </a:solidFill>
            </a:endParaRPr>
          </a:p>
          <a:p>
            <a:pPr algn="ctr"/>
            <a:endParaRPr lang="en-GB" sz="1000" dirty="0">
              <a:solidFill>
                <a:srgbClr val="2C2227"/>
              </a:solidFill>
            </a:endParaRPr>
          </a:p>
          <a:p>
            <a:pPr algn="ctr"/>
            <a:endParaRPr lang="en-GB" sz="700" dirty="0">
              <a:solidFill>
                <a:srgbClr val="2C2227"/>
              </a:solidFill>
            </a:endParaRPr>
          </a:p>
          <a:p>
            <a:pPr algn="ctr"/>
            <a:endParaRPr lang="en-GB" sz="1000" dirty="0">
              <a:solidFill>
                <a:srgbClr val="2C2227"/>
              </a:solidFill>
            </a:endParaRPr>
          </a:p>
          <a:p>
            <a:pPr algn="ctr"/>
            <a:r>
              <a:rPr lang="en-GB" sz="1000" dirty="0">
                <a:solidFill>
                  <a:srgbClr val="2C2227"/>
                </a:solidFill>
              </a:rPr>
              <a:t>83</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700" dirty="0">
              <a:solidFill>
                <a:srgbClr val="2C2227"/>
              </a:solidFill>
            </a:endParaRPr>
          </a:p>
          <a:p>
            <a:pPr algn="ctr"/>
            <a:r>
              <a:rPr lang="en-GB" sz="1000" dirty="0">
                <a:solidFill>
                  <a:srgbClr val="2C2227"/>
                </a:solidFill>
              </a:rPr>
              <a:t>78</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700" dirty="0">
              <a:solidFill>
                <a:srgbClr val="2C2227"/>
              </a:solidFill>
            </a:endParaRPr>
          </a:p>
          <a:p>
            <a:pPr algn="ctr"/>
            <a:r>
              <a:rPr lang="en-GB" sz="1000" dirty="0">
                <a:solidFill>
                  <a:srgbClr val="2C2227"/>
                </a:solidFill>
              </a:rPr>
              <a:t>70</a:t>
            </a:r>
          </a:p>
        </p:txBody>
      </p:sp>
      <p:sp>
        <p:nvSpPr>
          <p:cNvPr id="29" name="TextBox 28"/>
          <p:cNvSpPr txBox="1"/>
          <p:nvPr/>
        </p:nvSpPr>
        <p:spPr>
          <a:xfrm>
            <a:off x="7614544" y="2273218"/>
            <a:ext cx="410990" cy="3339376"/>
          </a:xfrm>
          <a:prstGeom prst="rect">
            <a:avLst/>
          </a:prstGeom>
          <a:noFill/>
        </p:spPr>
        <p:txBody>
          <a:bodyPr wrap="square" rtlCol="0">
            <a:spAutoFit/>
          </a:bodyPr>
          <a:lstStyle/>
          <a:p>
            <a:pPr algn="ctr"/>
            <a:endParaRPr lang="en-GB" sz="500" dirty="0">
              <a:solidFill>
                <a:srgbClr val="2C2227"/>
              </a:solidFill>
            </a:endParaRPr>
          </a:p>
          <a:p>
            <a:pPr algn="ctr"/>
            <a:r>
              <a:rPr lang="en-GB" sz="1000" dirty="0">
                <a:solidFill>
                  <a:srgbClr val="2C2227"/>
                </a:solidFill>
              </a:rPr>
              <a:t>90</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700" dirty="0">
              <a:solidFill>
                <a:srgbClr val="2C2227"/>
              </a:solidFill>
            </a:endParaRPr>
          </a:p>
          <a:p>
            <a:pPr algn="ctr"/>
            <a:r>
              <a:rPr lang="en-GB" sz="1000" dirty="0">
                <a:solidFill>
                  <a:srgbClr val="2C2227"/>
                </a:solidFill>
              </a:rPr>
              <a:t>89</a:t>
            </a:r>
          </a:p>
          <a:p>
            <a:pPr algn="ctr"/>
            <a:endParaRPr lang="en-GB" sz="1000" dirty="0">
              <a:solidFill>
                <a:srgbClr val="2C2227"/>
              </a:solidFill>
            </a:endParaRPr>
          </a:p>
          <a:p>
            <a:pPr algn="ctr"/>
            <a:endParaRPr lang="en-GB" sz="1000" dirty="0">
              <a:solidFill>
                <a:srgbClr val="2C2227"/>
              </a:solidFill>
            </a:endParaRPr>
          </a:p>
          <a:p>
            <a:pPr algn="ctr"/>
            <a:endParaRPr lang="en-GB" sz="700" dirty="0">
              <a:solidFill>
                <a:srgbClr val="2C2227"/>
              </a:solidFill>
            </a:endParaRPr>
          </a:p>
          <a:p>
            <a:pPr algn="ctr"/>
            <a:endParaRPr lang="en-GB" sz="1000" dirty="0">
              <a:solidFill>
                <a:srgbClr val="2C2227"/>
              </a:solidFill>
            </a:endParaRPr>
          </a:p>
          <a:p>
            <a:pPr algn="ctr"/>
            <a:r>
              <a:rPr lang="en-GB" sz="1000" dirty="0">
                <a:solidFill>
                  <a:srgbClr val="2C2227"/>
                </a:solidFill>
              </a:rPr>
              <a:t>79</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700" dirty="0">
              <a:solidFill>
                <a:srgbClr val="2C2227"/>
              </a:solidFill>
            </a:endParaRPr>
          </a:p>
          <a:p>
            <a:pPr algn="ctr"/>
            <a:r>
              <a:rPr lang="en-GB" sz="1000" dirty="0">
                <a:solidFill>
                  <a:srgbClr val="2C2227"/>
                </a:solidFill>
              </a:rPr>
              <a:t>73</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700" dirty="0">
              <a:solidFill>
                <a:srgbClr val="2C2227"/>
              </a:solidFill>
            </a:endParaRPr>
          </a:p>
          <a:p>
            <a:pPr algn="ctr"/>
            <a:r>
              <a:rPr lang="en-GB" sz="1000" dirty="0">
                <a:solidFill>
                  <a:srgbClr val="2C2227"/>
                </a:solidFill>
              </a:rPr>
              <a:t>71</a:t>
            </a:r>
          </a:p>
        </p:txBody>
      </p:sp>
      <p:sp>
        <p:nvSpPr>
          <p:cNvPr id="31" name="TextBox 30"/>
          <p:cNvSpPr txBox="1"/>
          <p:nvPr/>
        </p:nvSpPr>
        <p:spPr>
          <a:xfrm>
            <a:off x="8118912" y="2273218"/>
            <a:ext cx="410990" cy="3339376"/>
          </a:xfrm>
          <a:prstGeom prst="rect">
            <a:avLst/>
          </a:prstGeom>
          <a:noFill/>
        </p:spPr>
        <p:txBody>
          <a:bodyPr wrap="square" rtlCol="0">
            <a:spAutoFit/>
          </a:bodyPr>
          <a:lstStyle/>
          <a:p>
            <a:pPr algn="ctr"/>
            <a:endParaRPr lang="en-GB" sz="500" dirty="0">
              <a:solidFill>
                <a:srgbClr val="2C2227"/>
              </a:solidFill>
            </a:endParaRPr>
          </a:p>
          <a:p>
            <a:pPr algn="ctr"/>
            <a:r>
              <a:rPr lang="en-GB" sz="1000" dirty="0">
                <a:solidFill>
                  <a:srgbClr val="2C2227"/>
                </a:solidFill>
              </a:rPr>
              <a:t>89</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700" dirty="0">
              <a:solidFill>
                <a:srgbClr val="2C2227"/>
              </a:solidFill>
            </a:endParaRPr>
          </a:p>
          <a:p>
            <a:pPr algn="ctr"/>
            <a:r>
              <a:rPr lang="en-GB" sz="1000" dirty="0">
                <a:solidFill>
                  <a:srgbClr val="2C2227"/>
                </a:solidFill>
              </a:rPr>
              <a:t>86</a:t>
            </a:r>
          </a:p>
          <a:p>
            <a:pPr algn="ctr"/>
            <a:endParaRPr lang="en-GB" sz="1000" dirty="0">
              <a:solidFill>
                <a:srgbClr val="2C2227"/>
              </a:solidFill>
            </a:endParaRPr>
          </a:p>
          <a:p>
            <a:pPr algn="ctr"/>
            <a:endParaRPr lang="en-GB" sz="1000" dirty="0">
              <a:solidFill>
                <a:srgbClr val="2C2227"/>
              </a:solidFill>
            </a:endParaRPr>
          </a:p>
          <a:p>
            <a:pPr algn="ctr"/>
            <a:endParaRPr lang="en-GB" sz="700" dirty="0">
              <a:solidFill>
                <a:srgbClr val="2C2227"/>
              </a:solidFill>
            </a:endParaRPr>
          </a:p>
          <a:p>
            <a:pPr algn="ctr"/>
            <a:endParaRPr lang="en-GB" sz="1000" dirty="0">
              <a:solidFill>
                <a:srgbClr val="2C2227"/>
              </a:solidFill>
            </a:endParaRPr>
          </a:p>
          <a:p>
            <a:pPr algn="ctr"/>
            <a:r>
              <a:rPr lang="en-GB" sz="1000" dirty="0">
                <a:solidFill>
                  <a:srgbClr val="2C2227"/>
                </a:solidFill>
              </a:rPr>
              <a:t>77</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700" dirty="0">
              <a:solidFill>
                <a:srgbClr val="2C2227"/>
              </a:solidFill>
            </a:endParaRPr>
          </a:p>
          <a:p>
            <a:pPr algn="ctr"/>
            <a:r>
              <a:rPr lang="en-GB" sz="1000" dirty="0">
                <a:solidFill>
                  <a:srgbClr val="2C2227"/>
                </a:solidFill>
              </a:rPr>
              <a:t>71</a:t>
            </a: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700" dirty="0">
              <a:solidFill>
                <a:srgbClr val="2C2227"/>
              </a:solidFill>
            </a:endParaRPr>
          </a:p>
          <a:p>
            <a:pPr algn="ctr"/>
            <a:r>
              <a:rPr lang="en-GB" sz="1000" dirty="0">
                <a:solidFill>
                  <a:srgbClr val="2C2227"/>
                </a:solidFill>
              </a:rPr>
              <a:t>72</a:t>
            </a:r>
          </a:p>
        </p:txBody>
      </p:sp>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53384" y="2389852"/>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60000" y="3106929"/>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53384" y="3844218"/>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53384" y="525480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53384" y="4543669"/>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33</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1789917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8"/>
          <p:cNvSpPr>
            <a:spLocks noChangeArrowheads="1"/>
          </p:cNvSpPr>
          <p:nvPr/>
        </p:nvSpPr>
        <p:spPr bwMode="auto">
          <a:xfrm>
            <a:off x="-1829354" y="4419109"/>
            <a:ext cx="6697414" cy="3086100"/>
          </a:xfrm>
          <a:prstGeom prst="rect">
            <a:avLst/>
          </a:prstGeom>
          <a:noFill/>
          <a:ln w="9525">
            <a:noFill/>
            <a:miter lim="800000"/>
            <a:headEnd/>
            <a:tailEnd/>
          </a:ln>
        </p:spPr>
        <p:txBody>
          <a:bodyPr lIns="90000" tIns="46800" rIns="90000" bIns="46800" anchor="ctr"/>
          <a:lstStyle/>
          <a:p>
            <a:pPr eaLnBrk="0" fontAlgn="base" hangingPunct="0">
              <a:spcBef>
                <a:spcPct val="0"/>
              </a:spcBef>
              <a:spcAft>
                <a:spcPct val="0"/>
              </a:spcAft>
            </a:pPr>
            <a:endParaRPr lang="en-US" b="1" dirty="0">
              <a:solidFill>
                <a:srgbClr val="FF0000"/>
              </a:solidFill>
            </a:endParaRPr>
          </a:p>
        </p:txBody>
      </p:sp>
      <p:sp>
        <p:nvSpPr>
          <p:cNvPr id="3" name="Title 2"/>
          <p:cNvSpPr>
            <a:spLocks noGrp="1"/>
          </p:cNvSpPr>
          <p:nvPr>
            <p:ph type="ctrTitle"/>
          </p:nvPr>
        </p:nvSpPr>
        <p:spPr>
          <a:xfrm>
            <a:off x="139700" y="4129774"/>
            <a:ext cx="8128000" cy="794533"/>
          </a:xfrm>
        </p:spPr>
        <p:txBody>
          <a:bodyPr>
            <a:noAutofit/>
          </a:bodyPr>
          <a:lstStyle/>
          <a:p>
            <a:r>
              <a:rPr lang="en-US" sz="2800" dirty="0"/>
              <a:t>Tram Passenger Survey (TPS) – Midland Metro</a:t>
            </a:r>
          </a:p>
        </p:txBody>
      </p:sp>
      <p:sp>
        <p:nvSpPr>
          <p:cNvPr id="4" name="Subtitle 3"/>
          <p:cNvSpPr>
            <a:spLocks noGrp="1"/>
          </p:cNvSpPr>
          <p:nvPr>
            <p:ph type="subTitle" idx="1"/>
          </p:nvPr>
        </p:nvSpPr>
        <p:spPr/>
        <p:txBody>
          <a:bodyPr/>
          <a:lstStyle/>
          <a:p>
            <a:r>
              <a:rPr lang="en-US" dirty="0"/>
              <a:t>Negative experiences during the journey</a:t>
            </a:r>
          </a:p>
        </p:txBody>
      </p:sp>
      <p:sp>
        <p:nvSpPr>
          <p:cNvPr id="5" name="Text Placeholder 4"/>
          <p:cNvSpPr>
            <a:spLocks noGrp="1"/>
          </p:cNvSpPr>
          <p:nvPr>
            <p:ph type="body" sz="quarter" idx="12"/>
          </p:nvPr>
        </p:nvSpPr>
        <p:spPr/>
        <p:txBody>
          <a:bodyPr/>
          <a:lstStyle/>
          <a:p>
            <a:endParaRPr lang="en-US"/>
          </a:p>
        </p:txBody>
      </p:sp>
      <p:pic>
        <p:nvPicPr>
          <p:cNvPr id="7" name="Picture Placeholder 6"/>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3598" b="13598"/>
          <a:stretch>
            <a:fillRect/>
          </a:stretch>
        </p:blipFill>
        <p:spPr/>
      </p:pic>
      <p:sp>
        <p:nvSpPr>
          <p:cNvPr id="8"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34</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113754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2400" dirty="0"/>
              <a:t>Negative experiences during the journey: summary</a:t>
            </a:r>
          </a:p>
        </p:txBody>
      </p:sp>
      <p:pic>
        <p:nvPicPr>
          <p:cNvPr id="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3" name="Chart 62"/>
          <p:cNvGraphicFramePr/>
          <p:nvPr>
            <p:extLst>
              <p:ext uri="{D42A27DB-BD31-4B8C-83A1-F6EECF244321}">
                <p14:modId xmlns:p14="http://schemas.microsoft.com/office/powerpoint/2010/main" val="3509521685"/>
              </p:ext>
            </p:extLst>
          </p:nvPr>
        </p:nvGraphicFramePr>
        <p:xfrm>
          <a:off x="3548450" y="1178951"/>
          <a:ext cx="5152330" cy="2285916"/>
        </p:xfrm>
        <a:graphic>
          <a:graphicData uri="http://schemas.openxmlformats.org/drawingml/2006/chart">
            <c:chart xmlns:c="http://schemas.openxmlformats.org/drawingml/2006/chart" xmlns:r="http://schemas.openxmlformats.org/officeDocument/2006/relationships" r:id="rId3"/>
          </a:graphicData>
        </a:graphic>
      </p:graphicFrame>
      <p:sp>
        <p:nvSpPr>
          <p:cNvPr id="78" name="TextBox 77"/>
          <p:cNvSpPr txBox="1"/>
          <p:nvPr/>
        </p:nvSpPr>
        <p:spPr>
          <a:xfrm>
            <a:off x="3289840" y="2060098"/>
            <a:ext cx="2344572" cy="609398"/>
          </a:xfrm>
          <a:prstGeom prst="rect">
            <a:avLst/>
          </a:prstGeom>
          <a:noFill/>
        </p:spPr>
        <p:txBody>
          <a:bodyPr wrap="square" rtlCol="0">
            <a:spAutoFit/>
          </a:bodyPr>
          <a:lstStyle/>
          <a:p>
            <a:pPr>
              <a:lnSpc>
                <a:spcPct val="120000"/>
              </a:lnSpc>
            </a:pPr>
            <a:r>
              <a:rPr lang="en-GB" sz="1400" b="1" dirty="0">
                <a:solidFill>
                  <a:srgbClr val="595959"/>
                </a:solidFill>
              </a:rPr>
              <a:t>Passengers experiencing a delay to their journey</a:t>
            </a:r>
          </a:p>
        </p:txBody>
      </p:sp>
      <p:sp>
        <p:nvSpPr>
          <p:cNvPr id="79" name="TextBox 78"/>
          <p:cNvSpPr txBox="1"/>
          <p:nvPr/>
        </p:nvSpPr>
        <p:spPr>
          <a:xfrm>
            <a:off x="3289840" y="3231900"/>
            <a:ext cx="2344572" cy="585610"/>
          </a:xfrm>
          <a:prstGeom prst="rect">
            <a:avLst/>
          </a:prstGeom>
          <a:noFill/>
        </p:spPr>
        <p:txBody>
          <a:bodyPr wrap="square" rtlCol="0">
            <a:spAutoFit/>
          </a:bodyPr>
          <a:lstStyle/>
          <a:p>
            <a:pPr>
              <a:lnSpc>
                <a:spcPct val="120000"/>
              </a:lnSpc>
            </a:pPr>
            <a:r>
              <a:rPr lang="en-GB" sz="1400" b="1" dirty="0">
                <a:solidFill>
                  <a:srgbClr val="595959"/>
                </a:solidFill>
              </a:rPr>
              <a:t>Average length of delay </a:t>
            </a:r>
            <a:r>
              <a:rPr lang="en-GB" sz="1400" i="1" dirty="0">
                <a:solidFill>
                  <a:srgbClr val="595959"/>
                </a:solidFill>
              </a:rPr>
              <a:t>(perceived)</a:t>
            </a:r>
          </a:p>
        </p:txBody>
      </p:sp>
      <p:sp>
        <p:nvSpPr>
          <p:cNvPr id="80" name="TextBox 79"/>
          <p:cNvSpPr txBox="1"/>
          <p:nvPr/>
        </p:nvSpPr>
        <p:spPr>
          <a:xfrm>
            <a:off x="5446204" y="3249728"/>
            <a:ext cx="1978925" cy="307777"/>
          </a:xfrm>
          <a:prstGeom prst="rect">
            <a:avLst/>
          </a:prstGeom>
          <a:noFill/>
        </p:spPr>
        <p:txBody>
          <a:bodyPr wrap="square" rtlCol="0">
            <a:spAutoFit/>
          </a:bodyPr>
          <a:lstStyle/>
          <a:p>
            <a:pPr algn="ctr"/>
            <a:r>
              <a:rPr lang="en-GB" sz="1400" b="1" dirty="0">
                <a:solidFill>
                  <a:srgbClr val="C92F3A"/>
                </a:solidFill>
              </a:rPr>
              <a:t>7 </a:t>
            </a:r>
            <a:r>
              <a:rPr lang="en-GB" sz="1400" b="1" dirty="0" err="1">
                <a:solidFill>
                  <a:srgbClr val="C92F3A"/>
                </a:solidFill>
              </a:rPr>
              <a:t>mins</a:t>
            </a:r>
            <a:endParaRPr lang="en-GB" sz="1400" b="1" dirty="0">
              <a:solidFill>
                <a:srgbClr val="C92F3A"/>
              </a:solidFill>
            </a:endParaRPr>
          </a:p>
        </p:txBody>
      </p:sp>
      <p:sp>
        <p:nvSpPr>
          <p:cNvPr id="81" name="Down Arrow 80"/>
          <p:cNvSpPr/>
          <p:nvPr/>
        </p:nvSpPr>
        <p:spPr bwMode="auto">
          <a:xfrm>
            <a:off x="6323779" y="3103315"/>
            <a:ext cx="261876" cy="140452"/>
          </a:xfrm>
          <a:prstGeom prst="downArrow">
            <a:avLst/>
          </a:prstGeom>
          <a:solidFill>
            <a:srgbClr val="C92F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100">
              <a:solidFill>
                <a:srgbClr val="667366"/>
              </a:solidFill>
            </a:endParaRPr>
          </a:p>
        </p:txBody>
      </p:sp>
      <p:sp>
        <p:nvSpPr>
          <p:cNvPr id="82" name="TextBox 81"/>
          <p:cNvSpPr txBox="1"/>
          <p:nvPr/>
        </p:nvSpPr>
        <p:spPr>
          <a:xfrm>
            <a:off x="3289840" y="5066451"/>
            <a:ext cx="2344572" cy="867930"/>
          </a:xfrm>
          <a:prstGeom prst="rect">
            <a:avLst/>
          </a:prstGeom>
          <a:noFill/>
        </p:spPr>
        <p:txBody>
          <a:bodyPr wrap="square" rtlCol="0">
            <a:spAutoFit/>
          </a:bodyPr>
          <a:lstStyle/>
          <a:p>
            <a:pPr>
              <a:lnSpc>
                <a:spcPct val="120000"/>
              </a:lnSpc>
            </a:pPr>
            <a:r>
              <a:rPr lang="en-GB" sz="1400" b="1" dirty="0">
                <a:solidFill>
                  <a:srgbClr val="595959"/>
                </a:solidFill>
              </a:rPr>
              <a:t>Passengers with worry or concern about others’ behaviour on board </a:t>
            </a:r>
          </a:p>
        </p:txBody>
      </p:sp>
      <p:graphicFrame>
        <p:nvGraphicFramePr>
          <p:cNvPr id="83" name="Chart 82"/>
          <p:cNvGraphicFramePr/>
          <p:nvPr>
            <p:extLst>
              <p:ext uri="{D42A27DB-BD31-4B8C-83A1-F6EECF244321}">
                <p14:modId xmlns:p14="http://schemas.microsoft.com/office/powerpoint/2010/main" val="956189069"/>
              </p:ext>
            </p:extLst>
          </p:nvPr>
        </p:nvGraphicFramePr>
        <p:xfrm>
          <a:off x="3548450" y="4291989"/>
          <a:ext cx="5152330" cy="2285916"/>
        </p:xfrm>
        <a:graphic>
          <a:graphicData uri="http://schemas.openxmlformats.org/drawingml/2006/chart">
            <c:chart xmlns:c="http://schemas.openxmlformats.org/drawingml/2006/chart" xmlns:r="http://schemas.openxmlformats.org/officeDocument/2006/relationships" r:id="rId4"/>
          </a:graphicData>
        </a:graphic>
      </p:graphicFrame>
      <p:sp>
        <p:nvSpPr>
          <p:cNvPr id="84" name="TextBox 83"/>
          <p:cNvSpPr txBox="1"/>
          <p:nvPr/>
        </p:nvSpPr>
        <p:spPr>
          <a:xfrm>
            <a:off x="5566094" y="3915806"/>
            <a:ext cx="1859036" cy="307777"/>
          </a:xfrm>
          <a:prstGeom prst="rect">
            <a:avLst/>
          </a:prstGeom>
          <a:noFill/>
        </p:spPr>
        <p:txBody>
          <a:bodyPr wrap="square" rtlCol="0">
            <a:spAutoFit/>
          </a:bodyPr>
          <a:lstStyle/>
          <a:p>
            <a:pPr algn="ctr"/>
            <a:r>
              <a:rPr lang="en-GB" sz="1400" b="1" dirty="0">
                <a:solidFill>
                  <a:srgbClr val="C92F3A"/>
                </a:solidFill>
              </a:rPr>
              <a:t>Tram failure*</a:t>
            </a:r>
          </a:p>
        </p:txBody>
      </p:sp>
      <p:pic>
        <p:nvPicPr>
          <p:cNvPr id="88" name="Picture 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8348" y="3177727"/>
            <a:ext cx="503813" cy="574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8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0922" y="2003934"/>
            <a:ext cx="414006" cy="72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8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06467" y="5199848"/>
            <a:ext cx="358201" cy="716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9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34545" y="5482312"/>
            <a:ext cx="639762" cy="434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9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49836" y="2070176"/>
            <a:ext cx="280319" cy="65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796030" y="2311775"/>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786505" y="3345238"/>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885200" y="5422988"/>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TextBox 96"/>
          <p:cNvSpPr txBox="1"/>
          <p:nvPr/>
        </p:nvSpPr>
        <p:spPr>
          <a:xfrm>
            <a:off x="5713605" y="4228071"/>
            <a:ext cx="1617751" cy="246221"/>
          </a:xfrm>
          <a:prstGeom prst="rect">
            <a:avLst/>
          </a:prstGeom>
          <a:noFill/>
        </p:spPr>
        <p:txBody>
          <a:bodyPr wrap="none" rtlCol="0">
            <a:spAutoFit/>
          </a:bodyPr>
          <a:lstStyle/>
          <a:p>
            <a:r>
              <a:rPr lang="en-GB" sz="1000" dirty="0">
                <a:solidFill>
                  <a:srgbClr val="FF0000"/>
                </a:solidFill>
              </a:rPr>
              <a:t>*Caution: small base (13)</a:t>
            </a:r>
          </a:p>
        </p:txBody>
      </p:sp>
      <p:pic>
        <p:nvPicPr>
          <p:cNvPr id="98"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7095295" y="3988971"/>
            <a:ext cx="144960" cy="14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35</a:t>
            </a:fld>
            <a:endParaRPr lang="en-US" sz="1200" b="1" dirty="0">
              <a:solidFill>
                <a:srgbClr val="000000"/>
              </a:solidFill>
              <a:latin typeface="Calibri" pitchFamily="34" charset="0"/>
            </a:endParaRPr>
          </a:p>
        </p:txBody>
      </p:sp>
      <p:sp>
        <p:nvSpPr>
          <p:cNvPr id="28" name="TextBox 27"/>
          <p:cNvSpPr txBox="1"/>
          <p:nvPr/>
        </p:nvSpPr>
        <p:spPr>
          <a:xfrm>
            <a:off x="3289840" y="3972171"/>
            <a:ext cx="2344572" cy="585610"/>
          </a:xfrm>
          <a:prstGeom prst="rect">
            <a:avLst/>
          </a:prstGeom>
          <a:noFill/>
        </p:spPr>
        <p:txBody>
          <a:bodyPr wrap="square" rtlCol="0">
            <a:spAutoFit/>
          </a:bodyPr>
          <a:lstStyle/>
          <a:p>
            <a:pPr>
              <a:lnSpc>
                <a:spcPct val="120000"/>
              </a:lnSpc>
            </a:pPr>
            <a:r>
              <a:rPr lang="en-GB" sz="1400" b="1" dirty="0">
                <a:solidFill>
                  <a:srgbClr val="595959"/>
                </a:solidFill>
              </a:rPr>
              <a:t>Most common cause of delay</a:t>
            </a:r>
            <a:endParaRPr lang="en-GB" sz="1400" i="1" dirty="0">
              <a:solidFill>
                <a:srgbClr val="595959"/>
              </a:solidFill>
            </a:endParaRPr>
          </a:p>
        </p:txBody>
      </p:sp>
      <p:pic>
        <p:nvPicPr>
          <p:cNvPr id="29" name="Picture 2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76764" y="4060390"/>
            <a:ext cx="695235" cy="46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46939" y="4065158"/>
            <a:ext cx="561674" cy="48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340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2400" dirty="0"/>
              <a:t>Experience of delays (%) </a:t>
            </a:r>
          </a:p>
        </p:txBody>
      </p:sp>
      <p:pic>
        <p:nvPicPr>
          <p:cNvPr id="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7" name="Chart 26"/>
          <p:cNvGraphicFramePr/>
          <p:nvPr>
            <p:extLst>
              <p:ext uri="{D42A27DB-BD31-4B8C-83A1-F6EECF244321}">
                <p14:modId xmlns:p14="http://schemas.microsoft.com/office/powerpoint/2010/main" val="1430339951"/>
              </p:ext>
            </p:extLst>
          </p:nvPr>
        </p:nvGraphicFramePr>
        <p:xfrm>
          <a:off x="1525145" y="1802449"/>
          <a:ext cx="6106409" cy="46928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Chart 27"/>
          <p:cNvGraphicFramePr/>
          <p:nvPr>
            <p:extLst>
              <p:ext uri="{D42A27DB-BD31-4B8C-83A1-F6EECF244321}">
                <p14:modId xmlns:p14="http://schemas.microsoft.com/office/powerpoint/2010/main" val="2203800156"/>
              </p:ext>
            </p:extLst>
          </p:nvPr>
        </p:nvGraphicFramePr>
        <p:xfrm>
          <a:off x="4319082" y="1764349"/>
          <a:ext cx="2987738" cy="4692883"/>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Box 28"/>
          <p:cNvSpPr txBox="1"/>
          <p:nvPr/>
        </p:nvSpPr>
        <p:spPr>
          <a:xfrm>
            <a:off x="329432" y="1933962"/>
            <a:ext cx="8712968" cy="261610"/>
          </a:xfrm>
          <a:prstGeom prst="rect">
            <a:avLst/>
          </a:prstGeom>
          <a:noFill/>
        </p:spPr>
        <p:txBody>
          <a:bodyPr wrap="square" rtlCol="0">
            <a:spAutoFit/>
          </a:bodyPr>
          <a:lstStyle/>
          <a:p>
            <a:pPr algn="ctr"/>
            <a:r>
              <a:rPr lang="en-GB" sz="1100" dirty="0">
                <a:solidFill>
                  <a:srgbClr val="000000"/>
                </a:solidFill>
              </a:rPr>
              <a:t>4 per cent (   ) of Midland Metro passengers experienced a delay </a:t>
            </a:r>
            <a:r>
              <a:rPr lang="en-GB" sz="1100" dirty="0">
                <a:solidFill>
                  <a:srgbClr val="2C2227"/>
                </a:solidFill>
              </a:rPr>
              <a:t>(2016: 6 per cent)</a:t>
            </a:r>
            <a:r>
              <a:rPr lang="en-GB" sz="1100" dirty="0">
                <a:solidFill>
                  <a:srgbClr val="000000"/>
                </a:solidFill>
              </a:rPr>
              <a:t>. Average length of delay was 7 minutes (   )</a:t>
            </a:r>
          </a:p>
        </p:txBody>
      </p:sp>
      <p:sp>
        <p:nvSpPr>
          <p:cNvPr id="9" name="TextBox 8"/>
          <p:cNvSpPr txBox="1"/>
          <p:nvPr/>
        </p:nvSpPr>
        <p:spPr>
          <a:xfrm>
            <a:off x="7306081" y="2161480"/>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2014</a:t>
            </a:r>
          </a:p>
        </p:txBody>
      </p:sp>
      <p:sp>
        <p:nvSpPr>
          <p:cNvPr id="10" name="TextBox 9"/>
          <p:cNvSpPr txBox="1"/>
          <p:nvPr/>
        </p:nvSpPr>
        <p:spPr>
          <a:xfrm>
            <a:off x="6625196" y="2166395"/>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11" name="TextBox 10"/>
          <p:cNvSpPr txBox="1"/>
          <p:nvPr/>
        </p:nvSpPr>
        <p:spPr>
          <a:xfrm>
            <a:off x="5972343" y="2166395"/>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2016</a:t>
            </a:r>
          </a:p>
        </p:txBody>
      </p:sp>
      <p:sp>
        <p:nvSpPr>
          <p:cNvPr id="12" name="TextBox 11"/>
          <p:cNvSpPr txBox="1"/>
          <p:nvPr/>
        </p:nvSpPr>
        <p:spPr>
          <a:xfrm>
            <a:off x="4373971" y="2161480"/>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2017*</a:t>
            </a:r>
          </a:p>
        </p:txBody>
      </p:sp>
      <p:sp>
        <p:nvSpPr>
          <p:cNvPr id="2" name="TextBox 1"/>
          <p:cNvSpPr txBox="1"/>
          <p:nvPr/>
        </p:nvSpPr>
        <p:spPr>
          <a:xfrm>
            <a:off x="6113832" y="2634245"/>
            <a:ext cx="340909" cy="3339376"/>
          </a:xfrm>
          <a:prstGeom prst="rect">
            <a:avLst/>
          </a:prstGeom>
          <a:noFill/>
        </p:spPr>
        <p:txBody>
          <a:bodyPr wrap="square" rtlCol="0">
            <a:spAutoFit/>
          </a:bodyPr>
          <a:lstStyle/>
          <a:p>
            <a:pPr algn="ctr"/>
            <a:endParaRPr lang="en-GB" sz="300" dirty="0">
              <a:solidFill>
                <a:srgbClr val="2C2227"/>
              </a:solidFill>
            </a:endParaRPr>
          </a:p>
          <a:p>
            <a:pPr algn="ctr"/>
            <a:r>
              <a:rPr lang="en-GB" sz="1000" dirty="0">
                <a:solidFill>
                  <a:srgbClr val="2C2227"/>
                </a:solidFill>
              </a:rPr>
              <a:t>19</a:t>
            </a:r>
          </a:p>
          <a:p>
            <a:pPr algn="ctr"/>
            <a:endParaRPr lang="en-GB" sz="700" dirty="0">
              <a:solidFill>
                <a:srgbClr val="2C2227"/>
              </a:solidFill>
            </a:endParaRPr>
          </a:p>
          <a:p>
            <a:pPr algn="ctr"/>
            <a:r>
              <a:rPr lang="en-GB" sz="1000" dirty="0">
                <a:solidFill>
                  <a:srgbClr val="2C2227"/>
                </a:solidFill>
              </a:rPr>
              <a:t>10</a:t>
            </a:r>
          </a:p>
          <a:p>
            <a:pPr algn="ctr"/>
            <a:endParaRPr lang="en-GB" sz="700" dirty="0">
              <a:solidFill>
                <a:srgbClr val="2C2227"/>
              </a:solidFill>
            </a:endParaRPr>
          </a:p>
          <a:p>
            <a:pPr algn="ctr"/>
            <a:r>
              <a:rPr lang="en-GB" sz="1000" dirty="0">
                <a:solidFill>
                  <a:srgbClr val="2C2227"/>
                </a:solidFill>
              </a:rPr>
              <a:t>5</a:t>
            </a:r>
          </a:p>
          <a:p>
            <a:pPr algn="ctr"/>
            <a:endParaRPr lang="en-GB" sz="800" dirty="0">
              <a:solidFill>
                <a:srgbClr val="2C2227"/>
              </a:solidFill>
            </a:endParaRPr>
          </a:p>
          <a:p>
            <a:pPr algn="ctr"/>
            <a:r>
              <a:rPr lang="en-GB" sz="1000" dirty="0">
                <a:solidFill>
                  <a:srgbClr val="2C2227"/>
                </a:solidFill>
              </a:rPr>
              <a:t>23</a:t>
            </a:r>
          </a:p>
          <a:p>
            <a:pPr algn="ctr"/>
            <a:endParaRPr lang="en-GB" sz="900" dirty="0">
              <a:solidFill>
                <a:srgbClr val="2C2227"/>
              </a:solidFill>
            </a:endParaRPr>
          </a:p>
          <a:p>
            <a:pPr algn="ctr"/>
            <a:r>
              <a:rPr lang="en-GB" sz="1000" dirty="0">
                <a:solidFill>
                  <a:srgbClr val="2C2227"/>
                </a:solidFill>
              </a:rPr>
              <a:t>6</a:t>
            </a:r>
          </a:p>
          <a:p>
            <a:pPr algn="ctr"/>
            <a:endParaRPr lang="en-GB" sz="800" dirty="0">
              <a:solidFill>
                <a:srgbClr val="2C2227"/>
              </a:solidFill>
            </a:endParaRPr>
          </a:p>
          <a:p>
            <a:pPr algn="ctr"/>
            <a:r>
              <a:rPr lang="en-GB" sz="1000" dirty="0">
                <a:solidFill>
                  <a:srgbClr val="2C2227"/>
                </a:solidFill>
              </a:rPr>
              <a:t>24</a:t>
            </a:r>
          </a:p>
          <a:p>
            <a:pPr algn="ctr"/>
            <a:endParaRPr lang="en-GB" sz="800" dirty="0">
              <a:solidFill>
                <a:srgbClr val="2C2227"/>
              </a:solidFill>
            </a:endParaRPr>
          </a:p>
          <a:p>
            <a:pPr algn="ctr"/>
            <a:r>
              <a:rPr lang="en-GB" sz="1000" dirty="0">
                <a:solidFill>
                  <a:srgbClr val="2C2227"/>
                </a:solidFill>
              </a:rPr>
              <a:t>5</a:t>
            </a:r>
          </a:p>
          <a:p>
            <a:pPr algn="ctr"/>
            <a:endParaRPr lang="en-GB" sz="900" dirty="0">
              <a:solidFill>
                <a:srgbClr val="2C2227"/>
              </a:solidFill>
            </a:endParaRPr>
          </a:p>
          <a:p>
            <a:pPr algn="ctr"/>
            <a:r>
              <a:rPr lang="en-GB" sz="1000" dirty="0">
                <a:solidFill>
                  <a:srgbClr val="2C2227"/>
                </a:solidFill>
              </a:rPr>
              <a:t>6</a:t>
            </a:r>
          </a:p>
          <a:p>
            <a:pPr algn="ctr"/>
            <a:endParaRPr lang="en-GB" sz="800" dirty="0">
              <a:solidFill>
                <a:srgbClr val="2C2227"/>
              </a:solidFill>
            </a:endParaRPr>
          </a:p>
          <a:p>
            <a:pPr algn="ctr"/>
            <a:r>
              <a:rPr lang="en-GB" sz="1000" dirty="0">
                <a:solidFill>
                  <a:srgbClr val="2C2227"/>
                </a:solidFill>
              </a:rPr>
              <a:t>5</a:t>
            </a:r>
          </a:p>
          <a:p>
            <a:pPr algn="ctr"/>
            <a:endParaRPr lang="en-GB" sz="800" dirty="0">
              <a:solidFill>
                <a:srgbClr val="2C2227"/>
              </a:solidFill>
            </a:endParaRPr>
          </a:p>
          <a:p>
            <a:pPr algn="ctr"/>
            <a:r>
              <a:rPr lang="en-GB" sz="1000" dirty="0">
                <a:solidFill>
                  <a:srgbClr val="2C2227"/>
                </a:solidFill>
              </a:rPr>
              <a:t>21</a:t>
            </a:r>
          </a:p>
          <a:p>
            <a:pPr algn="ctr"/>
            <a:endParaRPr lang="en-GB" sz="800" dirty="0">
              <a:solidFill>
                <a:srgbClr val="2C2227"/>
              </a:solidFill>
            </a:endParaRPr>
          </a:p>
          <a:p>
            <a:pPr algn="ctr"/>
            <a:r>
              <a:rPr lang="en-GB" sz="1000" dirty="0">
                <a:solidFill>
                  <a:srgbClr val="2C2227"/>
                </a:solidFill>
              </a:rPr>
              <a:t>28</a:t>
            </a:r>
          </a:p>
          <a:p>
            <a:pPr algn="ctr"/>
            <a:endParaRPr lang="en-GB" sz="800" dirty="0">
              <a:solidFill>
                <a:srgbClr val="2C2227"/>
              </a:solidFill>
            </a:endParaRPr>
          </a:p>
          <a:p>
            <a:pPr algn="ctr"/>
            <a:r>
              <a:rPr lang="en-GB" sz="1000" dirty="0">
                <a:solidFill>
                  <a:srgbClr val="2C2227"/>
                </a:solidFill>
              </a:rPr>
              <a:t>4</a:t>
            </a:r>
          </a:p>
        </p:txBody>
      </p:sp>
      <p:sp>
        <p:nvSpPr>
          <p:cNvPr id="14" name="TextBox 13"/>
          <p:cNvSpPr txBox="1"/>
          <p:nvPr/>
        </p:nvSpPr>
        <p:spPr>
          <a:xfrm>
            <a:off x="6766685" y="2634245"/>
            <a:ext cx="340909" cy="3339376"/>
          </a:xfrm>
          <a:prstGeom prst="rect">
            <a:avLst/>
          </a:prstGeom>
          <a:noFill/>
        </p:spPr>
        <p:txBody>
          <a:bodyPr wrap="square" rtlCol="0">
            <a:spAutoFit/>
          </a:bodyPr>
          <a:lstStyle/>
          <a:p>
            <a:pPr algn="ctr"/>
            <a:endParaRPr lang="en-GB" sz="300" dirty="0">
              <a:solidFill>
                <a:srgbClr val="2C2227"/>
              </a:solidFill>
            </a:endParaRPr>
          </a:p>
          <a:p>
            <a:pPr algn="ctr"/>
            <a:r>
              <a:rPr lang="en-GB" sz="1000" dirty="0">
                <a:solidFill>
                  <a:srgbClr val="2C2227"/>
                </a:solidFill>
              </a:rPr>
              <a:t>28</a:t>
            </a:r>
          </a:p>
          <a:p>
            <a:pPr algn="ctr"/>
            <a:endParaRPr lang="en-GB" sz="700" dirty="0">
              <a:solidFill>
                <a:srgbClr val="2C2227"/>
              </a:solidFill>
            </a:endParaRPr>
          </a:p>
          <a:p>
            <a:pPr algn="ctr"/>
            <a:r>
              <a:rPr lang="en-GB" sz="1000" dirty="0">
                <a:solidFill>
                  <a:srgbClr val="2C2227"/>
                </a:solidFill>
              </a:rPr>
              <a:t>0</a:t>
            </a:r>
          </a:p>
          <a:p>
            <a:pPr algn="ctr"/>
            <a:endParaRPr lang="en-GB" sz="700" dirty="0">
              <a:solidFill>
                <a:srgbClr val="2C2227"/>
              </a:solidFill>
            </a:endParaRPr>
          </a:p>
          <a:p>
            <a:pPr algn="ctr"/>
            <a:r>
              <a:rPr lang="en-GB" sz="1000" dirty="0">
                <a:solidFill>
                  <a:srgbClr val="2C2227"/>
                </a:solidFill>
              </a:rPr>
              <a:t>13</a:t>
            </a:r>
          </a:p>
          <a:p>
            <a:pPr algn="ctr"/>
            <a:endParaRPr lang="en-GB" sz="800" dirty="0">
              <a:solidFill>
                <a:srgbClr val="2C2227"/>
              </a:solidFill>
            </a:endParaRPr>
          </a:p>
          <a:p>
            <a:pPr algn="ctr"/>
            <a:r>
              <a:rPr lang="en-GB" sz="1000" dirty="0">
                <a:solidFill>
                  <a:srgbClr val="2C2227"/>
                </a:solidFill>
              </a:rPr>
              <a:t>6</a:t>
            </a:r>
          </a:p>
          <a:p>
            <a:pPr algn="ctr"/>
            <a:endParaRPr lang="en-GB" sz="900" dirty="0">
              <a:solidFill>
                <a:srgbClr val="2C2227"/>
              </a:solidFill>
            </a:endParaRPr>
          </a:p>
          <a:p>
            <a:pPr algn="ctr"/>
            <a:r>
              <a:rPr lang="en-GB" sz="1000" dirty="0">
                <a:solidFill>
                  <a:srgbClr val="2C2227"/>
                </a:solidFill>
              </a:rPr>
              <a:t>9</a:t>
            </a:r>
          </a:p>
          <a:p>
            <a:pPr algn="ctr"/>
            <a:endParaRPr lang="en-GB" sz="800" dirty="0">
              <a:solidFill>
                <a:srgbClr val="2C2227"/>
              </a:solidFill>
            </a:endParaRPr>
          </a:p>
          <a:p>
            <a:pPr algn="ctr"/>
            <a:r>
              <a:rPr lang="en-GB" sz="1000" dirty="0">
                <a:solidFill>
                  <a:srgbClr val="2C2227"/>
                </a:solidFill>
              </a:rPr>
              <a:t>24</a:t>
            </a:r>
          </a:p>
          <a:p>
            <a:pPr algn="ctr"/>
            <a:endParaRPr lang="en-GB" sz="800" dirty="0">
              <a:solidFill>
                <a:srgbClr val="2C2227"/>
              </a:solidFill>
            </a:endParaRPr>
          </a:p>
          <a:p>
            <a:pPr algn="ctr"/>
            <a:r>
              <a:rPr lang="en-GB" sz="1000" dirty="0">
                <a:solidFill>
                  <a:srgbClr val="2C2227"/>
                </a:solidFill>
              </a:rPr>
              <a:t>1</a:t>
            </a:r>
          </a:p>
          <a:p>
            <a:pPr algn="ctr"/>
            <a:endParaRPr lang="en-GB" sz="900" dirty="0">
              <a:solidFill>
                <a:srgbClr val="2C2227"/>
              </a:solidFill>
            </a:endParaRPr>
          </a:p>
          <a:p>
            <a:pPr algn="ctr"/>
            <a:r>
              <a:rPr lang="en-GB" sz="1000" dirty="0">
                <a:solidFill>
                  <a:srgbClr val="2C2227"/>
                </a:solidFill>
              </a:rPr>
              <a:t>0</a:t>
            </a:r>
          </a:p>
          <a:p>
            <a:pPr algn="ctr"/>
            <a:endParaRPr lang="en-GB" sz="800" dirty="0">
              <a:solidFill>
                <a:srgbClr val="2C2227"/>
              </a:solidFill>
            </a:endParaRPr>
          </a:p>
          <a:p>
            <a:pPr algn="ctr"/>
            <a:r>
              <a:rPr lang="en-GB" sz="1000" dirty="0">
                <a:solidFill>
                  <a:srgbClr val="2C2227"/>
                </a:solidFill>
              </a:rPr>
              <a:t>15</a:t>
            </a:r>
          </a:p>
          <a:p>
            <a:pPr algn="ctr"/>
            <a:endParaRPr lang="en-GB" sz="800" dirty="0">
              <a:solidFill>
                <a:srgbClr val="2C2227"/>
              </a:solidFill>
            </a:endParaRPr>
          </a:p>
          <a:p>
            <a:pPr algn="ctr"/>
            <a:r>
              <a:rPr lang="en-GB" sz="1000" dirty="0">
                <a:solidFill>
                  <a:srgbClr val="2C2227"/>
                </a:solidFill>
              </a:rPr>
              <a:t>18</a:t>
            </a:r>
          </a:p>
          <a:p>
            <a:pPr algn="ctr"/>
            <a:endParaRPr lang="en-GB" sz="800" dirty="0">
              <a:solidFill>
                <a:srgbClr val="2C2227"/>
              </a:solidFill>
            </a:endParaRPr>
          </a:p>
          <a:p>
            <a:pPr algn="ctr"/>
            <a:r>
              <a:rPr lang="en-GB" sz="1000" dirty="0">
                <a:solidFill>
                  <a:srgbClr val="2C2227"/>
                </a:solidFill>
              </a:rPr>
              <a:t>25</a:t>
            </a:r>
          </a:p>
          <a:p>
            <a:pPr algn="ctr"/>
            <a:endParaRPr lang="en-GB" sz="800" dirty="0">
              <a:solidFill>
                <a:srgbClr val="2C2227"/>
              </a:solidFill>
            </a:endParaRPr>
          </a:p>
          <a:p>
            <a:pPr algn="ctr"/>
            <a:r>
              <a:rPr lang="en-GB" sz="1000" dirty="0">
                <a:solidFill>
                  <a:srgbClr val="2C2227"/>
                </a:solidFill>
              </a:rPr>
              <a:t>9</a:t>
            </a:r>
          </a:p>
        </p:txBody>
      </p:sp>
      <p:sp>
        <p:nvSpPr>
          <p:cNvPr id="16" name="TextBox 15"/>
          <p:cNvSpPr txBox="1"/>
          <p:nvPr/>
        </p:nvSpPr>
        <p:spPr>
          <a:xfrm>
            <a:off x="7447570" y="2618856"/>
            <a:ext cx="340909" cy="3339376"/>
          </a:xfrm>
          <a:prstGeom prst="rect">
            <a:avLst/>
          </a:prstGeom>
          <a:noFill/>
        </p:spPr>
        <p:txBody>
          <a:bodyPr wrap="square" rtlCol="0">
            <a:spAutoFit/>
          </a:bodyPr>
          <a:lstStyle/>
          <a:p>
            <a:pPr algn="ctr"/>
            <a:endParaRPr lang="en-GB" sz="300" dirty="0">
              <a:solidFill>
                <a:srgbClr val="2C2227"/>
              </a:solidFill>
            </a:endParaRPr>
          </a:p>
          <a:p>
            <a:pPr algn="ctr"/>
            <a:r>
              <a:rPr lang="en-GB" sz="1000" dirty="0">
                <a:solidFill>
                  <a:srgbClr val="2C2227"/>
                </a:solidFill>
              </a:rPr>
              <a:t>16</a:t>
            </a:r>
          </a:p>
          <a:p>
            <a:pPr algn="ctr"/>
            <a:endParaRPr lang="en-GB" sz="700" dirty="0">
              <a:solidFill>
                <a:srgbClr val="2C2227"/>
              </a:solidFill>
            </a:endParaRPr>
          </a:p>
          <a:p>
            <a:pPr algn="ctr"/>
            <a:r>
              <a:rPr lang="en-GB" sz="1000" dirty="0">
                <a:solidFill>
                  <a:srgbClr val="2C2227"/>
                </a:solidFill>
              </a:rPr>
              <a:t>0</a:t>
            </a:r>
          </a:p>
          <a:p>
            <a:pPr algn="ctr"/>
            <a:endParaRPr lang="en-GB" sz="700" dirty="0">
              <a:solidFill>
                <a:srgbClr val="2C2227"/>
              </a:solidFill>
            </a:endParaRPr>
          </a:p>
          <a:p>
            <a:pPr algn="ctr"/>
            <a:r>
              <a:rPr lang="en-GB" sz="1000" dirty="0">
                <a:solidFill>
                  <a:srgbClr val="2C2227"/>
                </a:solidFill>
              </a:rPr>
              <a:t>22</a:t>
            </a:r>
          </a:p>
          <a:p>
            <a:pPr algn="ctr"/>
            <a:endParaRPr lang="en-GB" sz="800" dirty="0">
              <a:solidFill>
                <a:srgbClr val="2C2227"/>
              </a:solidFill>
            </a:endParaRPr>
          </a:p>
          <a:p>
            <a:pPr algn="ctr"/>
            <a:r>
              <a:rPr lang="en-GB" sz="1000" dirty="0">
                <a:solidFill>
                  <a:srgbClr val="2C2227"/>
                </a:solidFill>
              </a:rPr>
              <a:t>6</a:t>
            </a:r>
          </a:p>
          <a:p>
            <a:pPr algn="ctr"/>
            <a:endParaRPr lang="en-GB" sz="900" dirty="0">
              <a:solidFill>
                <a:srgbClr val="2C2227"/>
              </a:solidFill>
            </a:endParaRPr>
          </a:p>
          <a:p>
            <a:pPr algn="ctr"/>
            <a:r>
              <a:rPr lang="en-GB" sz="1000" dirty="0">
                <a:solidFill>
                  <a:srgbClr val="2C2227"/>
                </a:solidFill>
              </a:rPr>
              <a:t>0</a:t>
            </a:r>
          </a:p>
          <a:p>
            <a:pPr algn="ctr"/>
            <a:endParaRPr lang="en-GB" sz="800" dirty="0">
              <a:solidFill>
                <a:srgbClr val="2C2227"/>
              </a:solidFill>
            </a:endParaRPr>
          </a:p>
          <a:p>
            <a:pPr algn="ctr"/>
            <a:r>
              <a:rPr lang="en-GB" sz="1000" dirty="0">
                <a:solidFill>
                  <a:srgbClr val="2C2227"/>
                </a:solidFill>
              </a:rPr>
              <a:t>24</a:t>
            </a:r>
          </a:p>
          <a:p>
            <a:pPr algn="ctr"/>
            <a:endParaRPr lang="en-GB" sz="800" dirty="0">
              <a:solidFill>
                <a:srgbClr val="2C2227"/>
              </a:solidFill>
            </a:endParaRPr>
          </a:p>
          <a:p>
            <a:pPr algn="ctr"/>
            <a:r>
              <a:rPr lang="en-GB" sz="1000" dirty="0">
                <a:solidFill>
                  <a:srgbClr val="2C2227"/>
                </a:solidFill>
              </a:rPr>
              <a:t>0</a:t>
            </a:r>
          </a:p>
          <a:p>
            <a:pPr algn="ctr"/>
            <a:endParaRPr lang="en-GB" sz="900" dirty="0">
              <a:solidFill>
                <a:srgbClr val="2C2227"/>
              </a:solidFill>
            </a:endParaRPr>
          </a:p>
          <a:p>
            <a:pPr algn="ctr"/>
            <a:r>
              <a:rPr lang="en-GB" sz="1000" dirty="0">
                <a:solidFill>
                  <a:srgbClr val="2C2227"/>
                </a:solidFill>
              </a:rPr>
              <a:t>0</a:t>
            </a:r>
          </a:p>
          <a:p>
            <a:pPr algn="ctr"/>
            <a:endParaRPr lang="en-GB" sz="800" dirty="0">
              <a:solidFill>
                <a:srgbClr val="2C2227"/>
              </a:solidFill>
            </a:endParaRPr>
          </a:p>
          <a:p>
            <a:pPr algn="ctr"/>
            <a:r>
              <a:rPr lang="en-GB" sz="1000" dirty="0">
                <a:solidFill>
                  <a:srgbClr val="2C2227"/>
                </a:solidFill>
              </a:rPr>
              <a:t>24</a:t>
            </a:r>
          </a:p>
          <a:p>
            <a:pPr algn="ctr"/>
            <a:endParaRPr lang="en-GB" sz="800" dirty="0">
              <a:solidFill>
                <a:srgbClr val="2C2227"/>
              </a:solidFill>
            </a:endParaRPr>
          </a:p>
          <a:p>
            <a:pPr algn="ctr"/>
            <a:r>
              <a:rPr lang="en-GB" sz="1000" dirty="0">
                <a:solidFill>
                  <a:srgbClr val="2C2227"/>
                </a:solidFill>
              </a:rPr>
              <a:t>28</a:t>
            </a:r>
          </a:p>
          <a:p>
            <a:pPr algn="ctr"/>
            <a:endParaRPr lang="en-GB" sz="800" dirty="0">
              <a:solidFill>
                <a:srgbClr val="2C2227"/>
              </a:solidFill>
            </a:endParaRPr>
          </a:p>
          <a:p>
            <a:pPr algn="ctr"/>
            <a:r>
              <a:rPr lang="en-GB" sz="1000" dirty="0">
                <a:solidFill>
                  <a:srgbClr val="2C2227"/>
                </a:solidFill>
              </a:rPr>
              <a:t>5</a:t>
            </a:r>
          </a:p>
          <a:p>
            <a:pPr algn="ctr"/>
            <a:endParaRPr lang="en-GB" sz="800" dirty="0">
              <a:solidFill>
                <a:srgbClr val="2C2227"/>
              </a:solidFill>
            </a:endParaRPr>
          </a:p>
          <a:p>
            <a:pPr algn="ctr"/>
            <a:r>
              <a:rPr lang="en-GB" sz="1000" dirty="0">
                <a:solidFill>
                  <a:srgbClr val="2C2227"/>
                </a:solidFill>
              </a:rPr>
              <a:t>9</a:t>
            </a:r>
          </a:p>
        </p:txBody>
      </p:sp>
      <p:sp>
        <p:nvSpPr>
          <p:cNvPr id="17" name="Rectangle 13"/>
          <p:cNvSpPr>
            <a:spLocks noChangeArrowheads="1"/>
          </p:cNvSpPr>
          <p:nvPr/>
        </p:nvSpPr>
        <p:spPr bwMode="auto">
          <a:xfrm>
            <a:off x="1984076" y="6156476"/>
            <a:ext cx="6121700"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US" sz="800" i="1" dirty="0">
                <a:solidFill>
                  <a:srgbClr val="B9B8B8"/>
                </a:solidFill>
              </a:rPr>
              <a:t>TPS: Q. Why was your journey delayed? </a:t>
            </a:r>
          </a:p>
          <a:p>
            <a:pPr eaLnBrk="0" fontAlgn="base" hangingPunct="0">
              <a:spcBef>
                <a:spcPct val="0"/>
              </a:spcBef>
              <a:spcAft>
                <a:spcPct val="0"/>
              </a:spcAft>
            </a:pPr>
            <a:r>
              <a:rPr lang="en-GB" sz="800" i="1" dirty="0">
                <a:solidFill>
                  <a:srgbClr val="B9B8B8"/>
                </a:solidFill>
              </a:rPr>
              <a:t>Base: All experiencing a delay –</a:t>
            </a:r>
            <a:r>
              <a:rPr lang="en-US" sz="800" i="1" dirty="0">
                <a:solidFill>
                  <a:srgbClr val="B9B8B8"/>
                </a:solidFill>
              </a:rPr>
              <a:t> 13  </a:t>
            </a:r>
            <a:r>
              <a:rPr lang="en-GB" sz="800" dirty="0">
                <a:solidFill>
                  <a:srgbClr val="FF0000"/>
                </a:solidFill>
              </a:rPr>
              <a:t>*Caution: small base</a:t>
            </a:r>
          </a:p>
        </p:txBody>
      </p:sp>
      <p:sp>
        <p:nvSpPr>
          <p:cNvPr id="18" name="Rectangle 13"/>
          <p:cNvSpPr>
            <a:spLocks noChangeArrowheads="1"/>
          </p:cNvSpPr>
          <p:nvPr/>
        </p:nvSpPr>
        <p:spPr bwMode="auto">
          <a:xfrm>
            <a:off x="1984075" y="6014618"/>
            <a:ext cx="7240588" cy="141858"/>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US" sz="800" i="1" dirty="0">
                <a:solidFill>
                  <a:srgbClr val="B9B8B8"/>
                </a:solidFill>
              </a:rPr>
              <a:t>* ‘No reason given for delay’ </a:t>
            </a:r>
            <a:r>
              <a:rPr lang="en-GB" sz="800" i="1" dirty="0">
                <a:solidFill>
                  <a:srgbClr val="B9B8B8"/>
                </a:solidFill>
              </a:rPr>
              <a:t>not asked in 2013. Its addition could have caused the significant drops in the other factors </a:t>
            </a:r>
            <a:endParaRPr lang="en-US" sz="800" i="1" dirty="0">
              <a:solidFill>
                <a:srgbClr val="B9B8B8"/>
              </a:solidFill>
            </a:endParaRPr>
          </a:p>
        </p:txBody>
      </p:sp>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7951017" y="2166395"/>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21" name="TextBox 20"/>
          <p:cNvSpPr txBox="1"/>
          <p:nvPr/>
        </p:nvSpPr>
        <p:spPr>
          <a:xfrm>
            <a:off x="8021761" y="2623771"/>
            <a:ext cx="482400" cy="3339376"/>
          </a:xfrm>
          <a:prstGeom prst="rect">
            <a:avLst/>
          </a:prstGeom>
          <a:noFill/>
        </p:spPr>
        <p:txBody>
          <a:bodyPr wrap="square" rtlCol="0">
            <a:spAutoFit/>
          </a:bodyPr>
          <a:lstStyle/>
          <a:p>
            <a:pPr algn="ctr"/>
            <a:endParaRPr lang="en-GB" sz="300" dirty="0">
              <a:solidFill>
                <a:srgbClr val="2C2227"/>
              </a:solidFill>
            </a:endParaRPr>
          </a:p>
          <a:p>
            <a:pPr algn="ctr"/>
            <a:r>
              <a:rPr lang="en-GB" sz="1000" dirty="0">
                <a:solidFill>
                  <a:srgbClr val="2C2227"/>
                </a:solidFill>
              </a:rPr>
              <a:t>7</a:t>
            </a:r>
          </a:p>
          <a:p>
            <a:pPr algn="ctr"/>
            <a:endParaRPr lang="en-GB" sz="700" dirty="0">
              <a:solidFill>
                <a:srgbClr val="2C2227"/>
              </a:solidFill>
            </a:endParaRPr>
          </a:p>
          <a:p>
            <a:pPr algn="ctr"/>
            <a:r>
              <a:rPr lang="en-GB" sz="1000" dirty="0">
                <a:solidFill>
                  <a:srgbClr val="2C2227"/>
                </a:solidFill>
              </a:rPr>
              <a:t>0</a:t>
            </a:r>
          </a:p>
          <a:p>
            <a:pPr algn="ctr"/>
            <a:endParaRPr lang="en-GB" sz="700" dirty="0">
              <a:solidFill>
                <a:srgbClr val="2C2227"/>
              </a:solidFill>
            </a:endParaRPr>
          </a:p>
          <a:p>
            <a:pPr algn="ctr"/>
            <a:r>
              <a:rPr lang="en-GB" sz="1000" dirty="0">
                <a:solidFill>
                  <a:srgbClr val="2C2227"/>
                </a:solidFill>
              </a:rPr>
              <a:t>9</a:t>
            </a:r>
          </a:p>
          <a:p>
            <a:pPr algn="ctr"/>
            <a:endParaRPr lang="en-GB" sz="800" dirty="0">
              <a:solidFill>
                <a:srgbClr val="2C2227"/>
              </a:solidFill>
            </a:endParaRPr>
          </a:p>
          <a:p>
            <a:pPr algn="ctr"/>
            <a:r>
              <a:rPr lang="en-GB" sz="1000" dirty="0">
                <a:solidFill>
                  <a:srgbClr val="2C2227"/>
                </a:solidFill>
              </a:rPr>
              <a:t>18</a:t>
            </a:r>
          </a:p>
          <a:p>
            <a:pPr algn="ctr"/>
            <a:endParaRPr lang="en-GB" sz="900" dirty="0">
              <a:solidFill>
                <a:srgbClr val="2C2227"/>
              </a:solidFill>
            </a:endParaRPr>
          </a:p>
          <a:p>
            <a:pPr algn="ctr"/>
            <a:r>
              <a:rPr lang="en-GB" sz="1000" dirty="0">
                <a:solidFill>
                  <a:srgbClr val="2C2227"/>
                </a:solidFill>
              </a:rPr>
              <a:t>7</a:t>
            </a:r>
          </a:p>
          <a:p>
            <a:pPr algn="ctr"/>
            <a:endParaRPr lang="en-GB" sz="800" dirty="0">
              <a:solidFill>
                <a:srgbClr val="2C2227"/>
              </a:solidFill>
            </a:endParaRPr>
          </a:p>
          <a:p>
            <a:pPr algn="ctr"/>
            <a:r>
              <a:rPr lang="en-GB" sz="1000" dirty="0">
                <a:solidFill>
                  <a:srgbClr val="2C2227"/>
                </a:solidFill>
              </a:rPr>
              <a:t>11</a:t>
            </a:r>
          </a:p>
          <a:p>
            <a:pPr algn="ctr"/>
            <a:endParaRPr lang="en-GB" sz="800" dirty="0">
              <a:solidFill>
                <a:srgbClr val="2C2227"/>
              </a:solidFill>
            </a:endParaRPr>
          </a:p>
          <a:p>
            <a:pPr algn="ctr"/>
            <a:r>
              <a:rPr lang="en-GB" sz="1000" dirty="0">
                <a:solidFill>
                  <a:srgbClr val="2C2227"/>
                </a:solidFill>
              </a:rPr>
              <a:t>2</a:t>
            </a:r>
          </a:p>
          <a:p>
            <a:pPr algn="ctr"/>
            <a:endParaRPr lang="en-GB" sz="900" dirty="0">
              <a:solidFill>
                <a:srgbClr val="2C2227"/>
              </a:solidFill>
            </a:endParaRPr>
          </a:p>
          <a:p>
            <a:pPr algn="ctr"/>
            <a:r>
              <a:rPr lang="en-GB" sz="1000" dirty="0">
                <a:solidFill>
                  <a:srgbClr val="2C2227"/>
                </a:solidFill>
              </a:rPr>
              <a:t>10</a:t>
            </a:r>
          </a:p>
          <a:p>
            <a:pPr algn="ctr"/>
            <a:endParaRPr lang="en-GB" sz="800" dirty="0">
              <a:solidFill>
                <a:srgbClr val="2C2227"/>
              </a:solidFill>
            </a:endParaRPr>
          </a:p>
          <a:p>
            <a:pPr algn="ctr"/>
            <a:r>
              <a:rPr lang="en-GB" sz="1000" dirty="0">
                <a:solidFill>
                  <a:srgbClr val="2C2227"/>
                </a:solidFill>
              </a:rPr>
              <a:t>2</a:t>
            </a:r>
          </a:p>
          <a:p>
            <a:pPr algn="ctr"/>
            <a:endParaRPr lang="en-GB" sz="800" dirty="0">
              <a:solidFill>
                <a:srgbClr val="2C2227"/>
              </a:solidFill>
            </a:endParaRPr>
          </a:p>
          <a:p>
            <a:pPr algn="ctr"/>
            <a:r>
              <a:rPr lang="en-GB" sz="1000" dirty="0">
                <a:solidFill>
                  <a:srgbClr val="2C2227"/>
                </a:solidFill>
              </a:rPr>
              <a:t>36</a:t>
            </a:r>
          </a:p>
          <a:p>
            <a:pPr algn="ctr"/>
            <a:endParaRPr lang="en-GB" sz="800" dirty="0">
              <a:solidFill>
                <a:srgbClr val="2C2227"/>
              </a:solidFill>
            </a:endParaRPr>
          </a:p>
          <a:p>
            <a:pPr algn="ctr"/>
            <a:r>
              <a:rPr lang="en-GB" sz="1000" dirty="0">
                <a:solidFill>
                  <a:srgbClr val="2C2227"/>
                </a:solidFill>
              </a:rPr>
              <a:t>N/A*</a:t>
            </a:r>
          </a:p>
          <a:p>
            <a:pPr algn="ctr"/>
            <a:endParaRPr lang="en-GB" sz="800" dirty="0">
              <a:solidFill>
                <a:srgbClr val="2C2227"/>
              </a:solidFill>
            </a:endParaRPr>
          </a:p>
          <a:p>
            <a:pPr algn="ctr"/>
            <a:r>
              <a:rPr lang="en-GB" sz="1000" dirty="0">
                <a:solidFill>
                  <a:srgbClr val="2C2227"/>
                </a:solidFill>
              </a:rPr>
              <a:t>16</a:t>
            </a:r>
          </a:p>
        </p:txBody>
      </p:sp>
      <p:pic>
        <p:nvPicPr>
          <p:cNvPr id="22"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449330" y="1987339"/>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611645" y="2677462"/>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607447" y="2969882"/>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697992" y="3224227"/>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117487" y="3515100"/>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341880" y="5735180"/>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121685" y="4068616"/>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607446" y="3794500"/>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597301" y="4899400"/>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854246" y="4629052"/>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611644" y="4342033"/>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728194" y="5445500"/>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889793" y="5178800"/>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430513" y="1989315"/>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36</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2860053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GB" sz="2400" dirty="0"/>
              <a:t>Worry or concern at other passengers’ behaviour (%) </a:t>
            </a:r>
            <a:endParaRPr lang="en-US" sz="2400" dirty="0"/>
          </a:p>
        </p:txBody>
      </p:sp>
      <p:pic>
        <p:nvPicPr>
          <p:cNvPr id="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Chart 8"/>
          <p:cNvGraphicFramePr/>
          <p:nvPr>
            <p:extLst>
              <p:ext uri="{D42A27DB-BD31-4B8C-83A1-F6EECF244321}">
                <p14:modId xmlns:p14="http://schemas.microsoft.com/office/powerpoint/2010/main" val="3894497138"/>
              </p:ext>
            </p:extLst>
          </p:nvPr>
        </p:nvGraphicFramePr>
        <p:xfrm>
          <a:off x="716770" y="1274489"/>
          <a:ext cx="6096000" cy="208823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8150252" y="1326255"/>
            <a:ext cx="623889" cy="400110"/>
          </a:xfrm>
          <a:prstGeom prst="rect">
            <a:avLst/>
          </a:prstGeom>
          <a:noFill/>
        </p:spPr>
        <p:txBody>
          <a:bodyPr wrap="none" rtlCol="0">
            <a:spAutoFit/>
          </a:bodyPr>
          <a:lstStyle/>
          <a:p>
            <a:pPr algn="ctr">
              <a:defRPr/>
            </a:pPr>
            <a:r>
              <a:rPr lang="en-GB" sz="1000" kern="0" dirty="0">
                <a:solidFill>
                  <a:srgbClr val="000000"/>
                </a:solidFill>
              </a:rPr>
              <a:t>Autumn</a:t>
            </a:r>
          </a:p>
          <a:p>
            <a:pPr algn="ctr">
              <a:defRPr/>
            </a:pPr>
            <a:r>
              <a:rPr lang="en-GB" sz="1000" kern="0" dirty="0">
                <a:solidFill>
                  <a:srgbClr val="000000"/>
                </a:solidFill>
              </a:rPr>
              <a:t>2013</a:t>
            </a:r>
          </a:p>
        </p:txBody>
      </p:sp>
      <p:sp>
        <p:nvSpPr>
          <p:cNvPr id="11" name="TextBox 10"/>
          <p:cNvSpPr txBox="1"/>
          <p:nvPr/>
        </p:nvSpPr>
        <p:spPr>
          <a:xfrm>
            <a:off x="8246172" y="1661753"/>
            <a:ext cx="432048" cy="1631216"/>
          </a:xfrm>
          <a:prstGeom prst="rect">
            <a:avLst/>
          </a:prstGeom>
          <a:noFill/>
        </p:spPr>
        <p:txBody>
          <a:bodyPr wrap="square" rtlCol="0">
            <a:spAutoFit/>
          </a:bodyPr>
          <a:lstStyle/>
          <a:p>
            <a:pPr algn="ctr">
              <a:lnSpc>
                <a:spcPct val="125000"/>
              </a:lnSpc>
              <a:defRPr/>
            </a:pPr>
            <a:r>
              <a:rPr lang="en-GB" sz="1000" kern="0" dirty="0">
                <a:solidFill>
                  <a:srgbClr val="000000"/>
                </a:solidFill>
              </a:rPr>
              <a:t>6</a:t>
            </a:r>
          </a:p>
          <a:p>
            <a:pPr algn="ctr">
              <a:lnSpc>
                <a:spcPct val="125000"/>
              </a:lnSpc>
              <a:defRPr/>
            </a:pPr>
            <a:endParaRPr lang="en-GB" sz="1000" kern="0" dirty="0">
              <a:solidFill>
                <a:srgbClr val="000000"/>
              </a:solidFill>
            </a:endParaRPr>
          </a:p>
          <a:p>
            <a:pPr algn="ctr">
              <a:lnSpc>
                <a:spcPct val="125000"/>
              </a:lnSpc>
              <a:defRPr/>
            </a:pPr>
            <a:r>
              <a:rPr lang="en-GB" sz="1000" kern="0" dirty="0">
                <a:solidFill>
                  <a:srgbClr val="000000"/>
                </a:solidFill>
              </a:rPr>
              <a:t>6</a:t>
            </a:r>
          </a:p>
          <a:p>
            <a:pPr algn="ctr">
              <a:lnSpc>
                <a:spcPct val="125000"/>
              </a:lnSpc>
              <a:defRPr/>
            </a:pPr>
            <a:r>
              <a:rPr lang="en-GB" sz="1000" kern="0" dirty="0">
                <a:solidFill>
                  <a:srgbClr val="000000"/>
                </a:solidFill>
              </a:rPr>
              <a:t>7</a:t>
            </a:r>
          </a:p>
          <a:p>
            <a:pPr algn="ctr">
              <a:lnSpc>
                <a:spcPct val="125000"/>
              </a:lnSpc>
              <a:defRPr/>
            </a:pPr>
            <a:endParaRPr lang="en-GB" sz="1000" kern="0" dirty="0">
              <a:solidFill>
                <a:srgbClr val="000000"/>
              </a:solidFill>
            </a:endParaRPr>
          </a:p>
          <a:p>
            <a:pPr algn="ctr">
              <a:lnSpc>
                <a:spcPct val="125000"/>
              </a:lnSpc>
              <a:defRPr/>
            </a:pPr>
            <a:r>
              <a:rPr lang="en-GB" sz="1000" kern="0" dirty="0">
                <a:solidFill>
                  <a:srgbClr val="000000"/>
                </a:solidFill>
              </a:rPr>
              <a:t>7</a:t>
            </a:r>
          </a:p>
          <a:p>
            <a:pPr algn="ctr">
              <a:lnSpc>
                <a:spcPct val="125000"/>
              </a:lnSpc>
              <a:defRPr/>
            </a:pPr>
            <a:r>
              <a:rPr lang="en-GB" sz="1000" kern="0" dirty="0">
                <a:solidFill>
                  <a:srgbClr val="000000"/>
                </a:solidFill>
              </a:rPr>
              <a:t>7</a:t>
            </a:r>
          </a:p>
          <a:p>
            <a:pPr algn="ctr">
              <a:lnSpc>
                <a:spcPct val="125000"/>
              </a:lnSpc>
              <a:defRPr/>
            </a:pPr>
            <a:r>
              <a:rPr lang="en-GB" sz="1000" kern="0" dirty="0">
                <a:solidFill>
                  <a:srgbClr val="000000"/>
                </a:solidFill>
              </a:rPr>
              <a:t>2</a:t>
            </a:r>
          </a:p>
        </p:txBody>
      </p:sp>
      <p:sp>
        <p:nvSpPr>
          <p:cNvPr id="12" name="TextBox 11"/>
          <p:cNvSpPr txBox="1"/>
          <p:nvPr/>
        </p:nvSpPr>
        <p:spPr>
          <a:xfrm>
            <a:off x="3469946" y="1326255"/>
            <a:ext cx="623889" cy="400110"/>
          </a:xfrm>
          <a:prstGeom prst="rect">
            <a:avLst/>
          </a:prstGeom>
          <a:noFill/>
        </p:spPr>
        <p:txBody>
          <a:bodyPr wrap="none" rtlCol="0">
            <a:spAutoFit/>
          </a:bodyPr>
          <a:lstStyle/>
          <a:p>
            <a:pPr algn="ctr">
              <a:defRPr/>
            </a:pPr>
            <a:r>
              <a:rPr lang="en-GB" sz="1000" kern="0" dirty="0">
                <a:solidFill>
                  <a:srgbClr val="000000"/>
                </a:solidFill>
              </a:rPr>
              <a:t>Autumn</a:t>
            </a:r>
          </a:p>
          <a:p>
            <a:pPr algn="ctr">
              <a:defRPr/>
            </a:pPr>
            <a:r>
              <a:rPr lang="en-GB" sz="1000" kern="0" dirty="0">
                <a:solidFill>
                  <a:srgbClr val="000000"/>
                </a:solidFill>
              </a:rPr>
              <a:t>2017</a:t>
            </a:r>
          </a:p>
        </p:txBody>
      </p:sp>
      <p:sp>
        <p:nvSpPr>
          <p:cNvPr id="13" name="TextBox 12"/>
          <p:cNvSpPr txBox="1"/>
          <p:nvPr/>
        </p:nvSpPr>
        <p:spPr>
          <a:xfrm>
            <a:off x="7598100" y="1661753"/>
            <a:ext cx="432048" cy="1631216"/>
          </a:xfrm>
          <a:prstGeom prst="rect">
            <a:avLst/>
          </a:prstGeom>
          <a:noFill/>
        </p:spPr>
        <p:txBody>
          <a:bodyPr wrap="square" rtlCol="0">
            <a:spAutoFit/>
          </a:bodyPr>
          <a:lstStyle/>
          <a:p>
            <a:pPr algn="ctr">
              <a:lnSpc>
                <a:spcPct val="125000"/>
              </a:lnSpc>
              <a:defRPr/>
            </a:pPr>
            <a:r>
              <a:rPr lang="en-GB" sz="1000" kern="0" dirty="0">
                <a:solidFill>
                  <a:srgbClr val="000000"/>
                </a:solidFill>
              </a:rPr>
              <a:t>5</a:t>
            </a:r>
          </a:p>
          <a:p>
            <a:pPr algn="ctr">
              <a:lnSpc>
                <a:spcPct val="125000"/>
              </a:lnSpc>
              <a:defRPr/>
            </a:pPr>
            <a:endParaRPr lang="en-GB" sz="1000" kern="0" dirty="0">
              <a:solidFill>
                <a:srgbClr val="000000"/>
              </a:solidFill>
            </a:endParaRPr>
          </a:p>
          <a:p>
            <a:pPr algn="ctr">
              <a:lnSpc>
                <a:spcPct val="125000"/>
              </a:lnSpc>
              <a:defRPr/>
            </a:pPr>
            <a:r>
              <a:rPr lang="en-GB" sz="1000" kern="0" dirty="0">
                <a:solidFill>
                  <a:srgbClr val="000000"/>
                </a:solidFill>
              </a:rPr>
              <a:t>7</a:t>
            </a:r>
          </a:p>
          <a:p>
            <a:pPr algn="ctr">
              <a:lnSpc>
                <a:spcPct val="125000"/>
              </a:lnSpc>
              <a:defRPr/>
            </a:pPr>
            <a:r>
              <a:rPr lang="en-GB" sz="1000" kern="0" dirty="0">
                <a:solidFill>
                  <a:srgbClr val="000000"/>
                </a:solidFill>
              </a:rPr>
              <a:t>3</a:t>
            </a:r>
          </a:p>
          <a:p>
            <a:pPr algn="ctr">
              <a:lnSpc>
                <a:spcPct val="125000"/>
              </a:lnSpc>
              <a:defRPr/>
            </a:pPr>
            <a:endParaRPr lang="en-GB" sz="1000" kern="0" dirty="0">
              <a:solidFill>
                <a:srgbClr val="000000"/>
              </a:solidFill>
            </a:endParaRPr>
          </a:p>
          <a:p>
            <a:pPr algn="ctr">
              <a:lnSpc>
                <a:spcPct val="125000"/>
              </a:lnSpc>
              <a:defRPr/>
            </a:pPr>
            <a:r>
              <a:rPr lang="en-GB" sz="1000" kern="0" dirty="0">
                <a:solidFill>
                  <a:srgbClr val="000000"/>
                </a:solidFill>
              </a:rPr>
              <a:t>5</a:t>
            </a:r>
          </a:p>
          <a:p>
            <a:pPr algn="ctr">
              <a:lnSpc>
                <a:spcPct val="125000"/>
              </a:lnSpc>
              <a:defRPr/>
            </a:pPr>
            <a:r>
              <a:rPr lang="en-GB" sz="1000" kern="0" dirty="0">
                <a:solidFill>
                  <a:srgbClr val="000000"/>
                </a:solidFill>
              </a:rPr>
              <a:t>5</a:t>
            </a:r>
          </a:p>
          <a:p>
            <a:pPr algn="ctr">
              <a:lnSpc>
                <a:spcPct val="125000"/>
              </a:lnSpc>
              <a:defRPr/>
            </a:pPr>
            <a:r>
              <a:rPr lang="en-GB" sz="1000" kern="0" dirty="0">
                <a:solidFill>
                  <a:srgbClr val="000000"/>
                </a:solidFill>
              </a:rPr>
              <a:t>6</a:t>
            </a:r>
          </a:p>
        </p:txBody>
      </p:sp>
      <p:sp>
        <p:nvSpPr>
          <p:cNvPr id="14" name="TextBox 13"/>
          <p:cNvSpPr txBox="1"/>
          <p:nvPr/>
        </p:nvSpPr>
        <p:spPr>
          <a:xfrm>
            <a:off x="7502179" y="1326255"/>
            <a:ext cx="623889" cy="400110"/>
          </a:xfrm>
          <a:prstGeom prst="rect">
            <a:avLst/>
          </a:prstGeom>
          <a:noFill/>
        </p:spPr>
        <p:txBody>
          <a:bodyPr wrap="none" rtlCol="0">
            <a:spAutoFit/>
          </a:bodyPr>
          <a:lstStyle/>
          <a:p>
            <a:pPr algn="ctr">
              <a:defRPr/>
            </a:pPr>
            <a:r>
              <a:rPr lang="en-GB" sz="1000" kern="0" dirty="0">
                <a:solidFill>
                  <a:srgbClr val="000000"/>
                </a:solidFill>
              </a:rPr>
              <a:t>Autumn</a:t>
            </a:r>
          </a:p>
          <a:p>
            <a:pPr algn="ctr">
              <a:defRPr/>
            </a:pPr>
            <a:r>
              <a:rPr lang="en-GB" sz="1000" kern="0" dirty="0">
                <a:solidFill>
                  <a:srgbClr val="000000"/>
                </a:solidFill>
              </a:rPr>
              <a:t>2014</a:t>
            </a:r>
          </a:p>
        </p:txBody>
      </p:sp>
      <p:graphicFrame>
        <p:nvGraphicFramePr>
          <p:cNvPr id="15" name="Chart 14"/>
          <p:cNvGraphicFramePr/>
          <p:nvPr>
            <p:extLst>
              <p:ext uri="{D42A27DB-BD31-4B8C-83A1-F6EECF244321}">
                <p14:modId xmlns:p14="http://schemas.microsoft.com/office/powerpoint/2010/main" val="3576011237"/>
              </p:ext>
            </p:extLst>
          </p:nvPr>
        </p:nvGraphicFramePr>
        <p:xfrm>
          <a:off x="881182" y="3408322"/>
          <a:ext cx="6696744" cy="2376382"/>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p:cNvSpPr txBox="1"/>
          <p:nvPr/>
        </p:nvSpPr>
        <p:spPr>
          <a:xfrm>
            <a:off x="8150252" y="3440378"/>
            <a:ext cx="623889" cy="400110"/>
          </a:xfrm>
          <a:prstGeom prst="rect">
            <a:avLst/>
          </a:prstGeom>
          <a:noFill/>
        </p:spPr>
        <p:txBody>
          <a:bodyPr wrap="none" rtlCol="0">
            <a:spAutoFit/>
          </a:bodyPr>
          <a:lstStyle/>
          <a:p>
            <a:pPr algn="ctr">
              <a:defRPr/>
            </a:pPr>
            <a:r>
              <a:rPr lang="en-GB" sz="1000" kern="0" dirty="0">
                <a:solidFill>
                  <a:srgbClr val="000000"/>
                </a:solidFill>
              </a:rPr>
              <a:t>Autumn</a:t>
            </a:r>
          </a:p>
          <a:p>
            <a:pPr algn="ctr">
              <a:defRPr/>
            </a:pPr>
            <a:r>
              <a:rPr lang="en-GB" sz="1000" kern="0" dirty="0">
                <a:solidFill>
                  <a:srgbClr val="000000"/>
                </a:solidFill>
              </a:rPr>
              <a:t>2013</a:t>
            </a:r>
          </a:p>
        </p:txBody>
      </p:sp>
      <p:sp>
        <p:nvSpPr>
          <p:cNvPr id="17" name="TextBox 16"/>
          <p:cNvSpPr txBox="1"/>
          <p:nvPr/>
        </p:nvSpPr>
        <p:spPr>
          <a:xfrm>
            <a:off x="3932947" y="3440320"/>
            <a:ext cx="623889" cy="400110"/>
          </a:xfrm>
          <a:prstGeom prst="rect">
            <a:avLst/>
          </a:prstGeom>
          <a:noFill/>
        </p:spPr>
        <p:txBody>
          <a:bodyPr wrap="none" rtlCol="0">
            <a:spAutoFit/>
          </a:bodyPr>
          <a:lstStyle/>
          <a:p>
            <a:pPr algn="ctr">
              <a:defRPr/>
            </a:pPr>
            <a:r>
              <a:rPr lang="en-GB" sz="1000" kern="0" dirty="0">
                <a:solidFill>
                  <a:srgbClr val="000000"/>
                </a:solidFill>
              </a:rPr>
              <a:t>Autumn</a:t>
            </a:r>
          </a:p>
          <a:p>
            <a:pPr algn="ctr">
              <a:defRPr/>
            </a:pPr>
            <a:r>
              <a:rPr lang="en-GB" sz="1000" kern="0" dirty="0">
                <a:solidFill>
                  <a:srgbClr val="000000"/>
                </a:solidFill>
              </a:rPr>
              <a:t>2017*</a:t>
            </a:r>
          </a:p>
        </p:txBody>
      </p:sp>
      <p:sp>
        <p:nvSpPr>
          <p:cNvPr id="20" name="TextBox 19"/>
          <p:cNvSpPr txBox="1"/>
          <p:nvPr/>
        </p:nvSpPr>
        <p:spPr>
          <a:xfrm>
            <a:off x="7502179" y="3440378"/>
            <a:ext cx="623889" cy="400110"/>
          </a:xfrm>
          <a:prstGeom prst="rect">
            <a:avLst/>
          </a:prstGeom>
          <a:noFill/>
        </p:spPr>
        <p:txBody>
          <a:bodyPr wrap="none" rtlCol="0">
            <a:spAutoFit/>
          </a:bodyPr>
          <a:lstStyle/>
          <a:p>
            <a:pPr algn="ctr">
              <a:defRPr/>
            </a:pPr>
            <a:r>
              <a:rPr lang="en-GB" sz="1000" kern="0" dirty="0">
                <a:solidFill>
                  <a:srgbClr val="000000"/>
                </a:solidFill>
              </a:rPr>
              <a:t>Autumn</a:t>
            </a:r>
          </a:p>
          <a:p>
            <a:pPr algn="ctr">
              <a:defRPr/>
            </a:pPr>
            <a:r>
              <a:rPr lang="en-GB" sz="1000" kern="0" dirty="0">
                <a:solidFill>
                  <a:srgbClr val="000000"/>
                </a:solidFill>
              </a:rPr>
              <a:t>2014</a:t>
            </a:r>
          </a:p>
        </p:txBody>
      </p:sp>
      <p:sp>
        <p:nvSpPr>
          <p:cNvPr id="21" name="TextBox 20"/>
          <p:cNvSpPr txBox="1"/>
          <p:nvPr/>
        </p:nvSpPr>
        <p:spPr>
          <a:xfrm>
            <a:off x="481360" y="2261917"/>
            <a:ext cx="2106752" cy="430887"/>
          </a:xfrm>
          <a:prstGeom prst="rect">
            <a:avLst/>
          </a:prstGeom>
          <a:noFill/>
        </p:spPr>
        <p:txBody>
          <a:bodyPr wrap="square" rtlCol="0">
            <a:spAutoFit/>
          </a:bodyPr>
          <a:lstStyle/>
          <a:p>
            <a:pPr>
              <a:defRPr/>
            </a:pPr>
            <a:r>
              <a:rPr lang="en-GB" sz="1100" b="1" kern="0" dirty="0">
                <a:solidFill>
                  <a:srgbClr val="404040"/>
                </a:solidFill>
              </a:rPr>
              <a:t>% worried/concerned of other passengers’ behaviour</a:t>
            </a:r>
          </a:p>
        </p:txBody>
      </p:sp>
      <p:sp>
        <p:nvSpPr>
          <p:cNvPr id="22" name="TextBox 21"/>
          <p:cNvSpPr txBox="1"/>
          <p:nvPr/>
        </p:nvSpPr>
        <p:spPr>
          <a:xfrm>
            <a:off x="295672" y="3434692"/>
            <a:ext cx="3167855" cy="261610"/>
          </a:xfrm>
          <a:prstGeom prst="rect">
            <a:avLst/>
          </a:prstGeom>
          <a:noFill/>
        </p:spPr>
        <p:txBody>
          <a:bodyPr wrap="none" rtlCol="0">
            <a:spAutoFit/>
          </a:bodyPr>
          <a:lstStyle/>
          <a:p>
            <a:pPr>
              <a:defRPr/>
            </a:pPr>
            <a:r>
              <a:rPr lang="en-GB" sz="1100" b="1" kern="0" dirty="0">
                <a:solidFill>
                  <a:srgbClr val="404040"/>
                </a:solidFill>
              </a:rPr>
              <a:t>Types of worrying/concerning behaviour (%)</a:t>
            </a:r>
          </a:p>
        </p:txBody>
      </p:sp>
      <p:sp>
        <p:nvSpPr>
          <p:cNvPr id="23" name="Rectangle 13"/>
          <p:cNvSpPr>
            <a:spLocks noChangeArrowheads="1"/>
          </p:cNvSpPr>
          <p:nvPr/>
        </p:nvSpPr>
        <p:spPr bwMode="auto">
          <a:xfrm>
            <a:off x="1984075" y="5904927"/>
            <a:ext cx="8334375" cy="550830"/>
          </a:xfrm>
          <a:prstGeom prst="rect">
            <a:avLst/>
          </a:prstGeom>
          <a:noFill/>
          <a:ln w="9525">
            <a:noFill/>
            <a:miter lim="800000"/>
            <a:headEnd/>
            <a:tailEnd/>
          </a:ln>
          <a:effectLst/>
        </p:spPr>
        <p:txBody>
          <a:bodyPr lIns="0" tIns="0" bIns="0"/>
          <a:lstStyle/>
          <a:p>
            <a:pPr eaLnBrk="0" fontAlgn="base" hangingPunct="0">
              <a:spcBef>
                <a:spcPct val="0"/>
              </a:spcBef>
              <a:spcAft>
                <a:spcPct val="0"/>
              </a:spcAft>
              <a:defRPr/>
            </a:pPr>
            <a:r>
              <a:rPr lang="en-US" sz="800" i="1" kern="0" dirty="0">
                <a:solidFill>
                  <a:srgbClr val="B9B8B8"/>
                </a:solidFill>
              </a:rPr>
              <a:t>Q. Did other passengers’ behaviour give you cause to worry or make you feel uncomfortable during your journey?</a:t>
            </a:r>
          </a:p>
          <a:p>
            <a:pPr eaLnBrk="0" fontAlgn="base" hangingPunct="0">
              <a:spcBef>
                <a:spcPct val="0"/>
              </a:spcBef>
              <a:spcAft>
                <a:spcPct val="0"/>
              </a:spcAft>
              <a:defRPr/>
            </a:pPr>
            <a:r>
              <a:rPr lang="en-US" sz="800" i="1" kern="0" dirty="0">
                <a:solidFill>
                  <a:srgbClr val="B9B8B8"/>
                </a:solidFill>
              </a:rPr>
              <a:t>Base: All passengers – 483</a:t>
            </a:r>
          </a:p>
          <a:p>
            <a:pPr eaLnBrk="0" fontAlgn="base" hangingPunct="0">
              <a:spcBef>
                <a:spcPct val="0"/>
              </a:spcBef>
              <a:spcAft>
                <a:spcPct val="0"/>
              </a:spcAft>
              <a:defRPr/>
            </a:pPr>
            <a:r>
              <a:rPr lang="en-GB" sz="800" i="1" kern="0" dirty="0">
                <a:solidFill>
                  <a:srgbClr val="B9B8B8"/>
                </a:solidFill>
              </a:rPr>
              <a:t>Q. Which of the following were the reasons for [other passengers behaviour causing you concern]? </a:t>
            </a:r>
          </a:p>
          <a:p>
            <a:pPr eaLnBrk="0" fontAlgn="base" hangingPunct="0">
              <a:spcBef>
                <a:spcPct val="0"/>
              </a:spcBef>
              <a:spcAft>
                <a:spcPct val="0"/>
              </a:spcAft>
            </a:pPr>
            <a:r>
              <a:rPr lang="en-GB" sz="800" i="1" kern="0" dirty="0">
                <a:solidFill>
                  <a:srgbClr val="B9B8B8"/>
                </a:solidFill>
              </a:rPr>
              <a:t>Base: All experiencing worrying/concerning behaviour – </a:t>
            </a:r>
            <a:r>
              <a:rPr lang="en-GB" sz="800" i="1" kern="0" dirty="0">
                <a:solidFill>
                  <a:srgbClr val="FF0000"/>
                </a:solidFill>
              </a:rPr>
              <a:t>24</a:t>
            </a:r>
            <a:r>
              <a:rPr lang="en-US" sz="800" i="1" kern="0" dirty="0">
                <a:solidFill>
                  <a:srgbClr val="FF0000"/>
                </a:solidFill>
              </a:rPr>
              <a:t> (Caution small base) </a:t>
            </a:r>
            <a:r>
              <a:rPr lang="en-US" sz="800" i="1" kern="0" dirty="0">
                <a:solidFill>
                  <a:srgbClr val="B9B8B8"/>
                </a:solidFill>
              </a:rPr>
              <a:t>*Not asked in 2013</a:t>
            </a:r>
          </a:p>
          <a:p>
            <a:pPr eaLnBrk="0" fontAlgn="base" hangingPunct="0">
              <a:spcBef>
                <a:spcPct val="0"/>
              </a:spcBef>
              <a:spcAft>
                <a:spcPct val="0"/>
              </a:spcAft>
              <a:defRPr/>
            </a:pPr>
            <a:endParaRPr lang="en-GB" sz="800" i="1" kern="0" dirty="0">
              <a:solidFill>
                <a:srgbClr val="B9B8B8"/>
              </a:solidFill>
            </a:endParaRPr>
          </a:p>
          <a:p>
            <a:pPr eaLnBrk="0" fontAlgn="base" hangingPunct="0">
              <a:spcBef>
                <a:spcPct val="0"/>
              </a:spcBef>
              <a:spcAft>
                <a:spcPct val="0"/>
              </a:spcAft>
              <a:defRPr/>
            </a:pPr>
            <a:endParaRPr lang="en-US" sz="800" i="1" kern="0" dirty="0">
              <a:solidFill>
                <a:srgbClr val="808080"/>
              </a:solidFill>
            </a:endParaRPr>
          </a:p>
        </p:txBody>
      </p:sp>
      <p:sp>
        <p:nvSpPr>
          <p:cNvPr id="24" name="TextBox 23"/>
          <p:cNvSpPr txBox="1"/>
          <p:nvPr/>
        </p:nvSpPr>
        <p:spPr>
          <a:xfrm>
            <a:off x="6969450" y="1661753"/>
            <a:ext cx="432048" cy="1631216"/>
          </a:xfrm>
          <a:prstGeom prst="rect">
            <a:avLst/>
          </a:prstGeom>
          <a:noFill/>
        </p:spPr>
        <p:txBody>
          <a:bodyPr wrap="square" rtlCol="0">
            <a:spAutoFit/>
          </a:bodyPr>
          <a:lstStyle/>
          <a:p>
            <a:pPr algn="ctr">
              <a:lnSpc>
                <a:spcPct val="125000"/>
              </a:lnSpc>
              <a:defRPr/>
            </a:pPr>
            <a:r>
              <a:rPr lang="en-GB" sz="1000" kern="0" dirty="0">
                <a:solidFill>
                  <a:srgbClr val="000000"/>
                </a:solidFill>
              </a:rPr>
              <a:t>5</a:t>
            </a:r>
          </a:p>
          <a:p>
            <a:pPr algn="ctr">
              <a:lnSpc>
                <a:spcPct val="125000"/>
              </a:lnSpc>
              <a:defRPr/>
            </a:pPr>
            <a:endParaRPr lang="en-GB" sz="1000" kern="0" dirty="0">
              <a:solidFill>
                <a:srgbClr val="000000"/>
              </a:solidFill>
            </a:endParaRPr>
          </a:p>
          <a:p>
            <a:pPr algn="ctr">
              <a:lnSpc>
                <a:spcPct val="125000"/>
              </a:lnSpc>
              <a:defRPr/>
            </a:pPr>
            <a:r>
              <a:rPr lang="en-GB" sz="1000" kern="0" dirty="0">
                <a:solidFill>
                  <a:srgbClr val="000000"/>
                </a:solidFill>
              </a:rPr>
              <a:t>6</a:t>
            </a:r>
          </a:p>
          <a:p>
            <a:pPr algn="ctr">
              <a:lnSpc>
                <a:spcPct val="125000"/>
              </a:lnSpc>
              <a:defRPr/>
            </a:pPr>
            <a:r>
              <a:rPr lang="en-GB" sz="1000" kern="0" dirty="0">
                <a:solidFill>
                  <a:srgbClr val="000000"/>
                </a:solidFill>
              </a:rPr>
              <a:t>4</a:t>
            </a:r>
          </a:p>
          <a:p>
            <a:pPr algn="ctr">
              <a:lnSpc>
                <a:spcPct val="125000"/>
              </a:lnSpc>
              <a:defRPr/>
            </a:pPr>
            <a:endParaRPr lang="en-GB" sz="1000" kern="0" dirty="0">
              <a:solidFill>
                <a:srgbClr val="000000"/>
              </a:solidFill>
            </a:endParaRPr>
          </a:p>
          <a:p>
            <a:pPr algn="ctr">
              <a:lnSpc>
                <a:spcPct val="125000"/>
              </a:lnSpc>
              <a:defRPr/>
            </a:pPr>
            <a:r>
              <a:rPr lang="en-GB" sz="1000" kern="0" dirty="0">
                <a:solidFill>
                  <a:srgbClr val="000000"/>
                </a:solidFill>
              </a:rPr>
              <a:t>7</a:t>
            </a:r>
          </a:p>
          <a:p>
            <a:pPr algn="ctr">
              <a:lnSpc>
                <a:spcPct val="125000"/>
              </a:lnSpc>
              <a:defRPr/>
            </a:pPr>
            <a:r>
              <a:rPr lang="en-GB" sz="1000" kern="0" dirty="0">
                <a:solidFill>
                  <a:srgbClr val="000000"/>
                </a:solidFill>
              </a:rPr>
              <a:t>2</a:t>
            </a:r>
          </a:p>
          <a:p>
            <a:pPr algn="ctr">
              <a:lnSpc>
                <a:spcPct val="125000"/>
              </a:lnSpc>
              <a:defRPr/>
            </a:pPr>
            <a:r>
              <a:rPr lang="en-GB" sz="1000" kern="0" dirty="0">
                <a:solidFill>
                  <a:srgbClr val="000000"/>
                </a:solidFill>
              </a:rPr>
              <a:t>5</a:t>
            </a:r>
          </a:p>
        </p:txBody>
      </p:sp>
      <p:sp>
        <p:nvSpPr>
          <p:cNvPr id="25" name="TextBox 24"/>
          <p:cNvSpPr txBox="1"/>
          <p:nvPr/>
        </p:nvSpPr>
        <p:spPr>
          <a:xfrm>
            <a:off x="6873529" y="1326255"/>
            <a:ext cx="623889" cy="400110"/>
          </a:xfrm>
          <a:prstGeom prst="rect">
            <a:avLst/>
          </a:prstGeom>
          <a:noFill/>
        </p:spPr>
        <p:txBody>
          <a:bodyPr wrap="none" rtlCol="0">
            <a:spAutoFit/>
          </a:bodyPr>
          <a:lstStyle/>
          <a:p>
            <a:pPr algn="ctr">
              <a:defRPr/>
            </a:pPr>
            <a:r>
              <a:rPr lang="en-GB" sz="1000" kern="0" dirty="0">
                <a:solidFill>
                  <a:srgbClr val="000000"/>
                </a:solidFill>
              </a:rPr>
              <a:t>Autumn</a:t>
            </a:r>
          </a:p>
          <a:p>
            <a:pPr algn="ctr">
              <a:defRPr/>
            </a:pPr>
            <a:r>
              <a:rPr lang="en-GB" sz="1000" kern="0" dirty="0">
                <a:solidFill>
                  <a:srgbClr val="000000"/>
                </a:solidFill>
              </a:rPr>
              <a:t>2015</a:t>
            </a:r>
          </a:p>
        </p:txBody>
      </p:sp>
      <p:sp>
        <p:nvSpPr>
          <p:cNvPr id="30" name="TextBox 29"/>
          <p:cNvSpPr txBox="1"/>
          <p:nvPr/>
        </p:nvSpPr>
        <p:spPr>
          <a:xfrm>
            <a:off x="6873529" y="3449903"/>
            <a:ext cx="623889" cy="400110"/>
          </a:xfrm>
          <a:prstGeom prst="rect">
            <a:avLst/>
          </a:prstGeom>
          <a:noFill/>
        </p:spPr>
        <p:txBody>
          <a:bodyPr wrap="none" rtlCol="0">
            <a:spAutoFit/>
          </a:bodyPr>
          <a:lstStyle/>
          <a:p>
            <a:pPr algn="ctr">
              <a:defRPr/>
            </a:pPr>
            <a:r>
              <a:rPr lang="en-GB" sz="1000" kern="0" dirty="0">
                <a:solidFill>
                  <a:srgbClr val="000000"/>
                </a:solidFill>
              </a:rPr>
              <a:t>Autumn</a:t>
            </a:r>
          </a:p>
          <a:p>
            <a:pPr algn="ctr">
              <a:defRPr/>
            </a:pPr>
            <a:r>
              <a:rPr lang="en-GB" sz="1000" kern="0" dirty="0">
                <a:solidFill>
                  <a:srgbClr val="000000"/>
                </a:solidFill>
              </a:rPr>
              <a:t>2015</a:t>
            </a:r>
          </a:p>
        </p:txBody>
      </p:sp>
      <p:sp>
        <p:nvSpPr>
          <p:cNvPr id="50" name="TextBox 1"/>
          <p:cNvSpPr txBox="1"/>
          <p:nvPr/>
        </p:nvSpPr>
        <p:spPr>
          <a:xfrm>
            <a:off x="2149343" y="1653135"/>
            <a:ext cx="1224137" cy="28803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GB" sz="900" b="1" dirty="0">
                <a:solidFill>
                  <a:srgbClr val="FF0000"/>
                </a:solidFill>
              </a:rPr>
              <a:t>All passengers</a:t>
            </a:r>
          </a:p>
        </p:txBody>
      </p:sp>
      <p:sp>
        <p:nvSpPr>
          <p:cNvPr id="51" name="TextBox 50"/>
          <p:cNvSpPr txBox="1"/>
          <p:nvPr/>
        </p:nvSpPr>
        <p:spPr>
          <a:xfrm>
            <a:off x="6306797" y="1653135"/>
            <a:ext cx="432048" cy="1631216"/>
          </a:xfrm>
          <a:prstGeom prst="rect">
            <a:avLst/>
          </a:prstGeom>
          <a:noFill/>
        </p:spPr>
        <p:txBody>
          <a:bodyPr wrap="square" rtlCol="0">
            <a:spAutoFit/>
          </a:bodyPr>
          <a:lstStyle/>
          <a:p>
            <a:pPr algn="ctr">
              <a:lnSpc>
                <a:spcPct val="125000"/>
              </a:lnSpc>
              <a:defRPr/>
            </a:pPr>
            <a:r>
              <a:rPr lang="en-GB" sz="1000" kern="0" dirty="0">
                <a:solidFill>
                  <a:srgbClr val="000000"/>
                </a:solidFill>
              </a:rPr>
              <a:t>8</a:t>
            </a:r>
          </a:p>
          <a:p>
            <a:pPr algn="ctr">
              <a:lnSpc>
                <a:spcPct val="125000"/>
              </a:lnSpc>
              <a:defRPr/>
            </a:pPr>
            <a:endParaRPr lang="en-GB" sz="1000" kern="0" dirty="0">
              <a:solidFill>
                <a:srgbClr val="000000"/>
              </a:solidFill>
            </a:endParaRPr>
          </a:p>
          <a:p>
            <a:pPr algn="ctr">
              <a:lnSpc>
                <a:spcPct val="125000"/>
              </a:lnSpc>
              <a:defRPr/>
            </a:pPr>
            <a:r>
              <a:rPr lang="en-GB" sz="1000" kern="0" dirty="0">
                <a:solidFill>
                  <a:srgbClr val="000000"/>
                </a:solidFill>
              </a:rPr>
              <a:t>8</a:t>
            </a:r>
          </a:p>
          <a:p>
            <a:pPr algn="ctr">
              <a:lnSpc>
                <a:spcPct val="125000"/>
              </a:lnSpc>
              <a:defRPr/>
            </a:pPr>
            <a:r>
              <a:rPr lang="en-GB" sz="1000" kern="0" dirty="0">
                <a:solidFill>
                  <a:srgbClr val="000000"/>
                </a:solidFill>
              </a:rPr>
              <a:t>6</a:t>
            </a:r>
          </a:p>
          <a:p>
            <a:pPr algn="ctr">
              <a:lnSpc>
                <a:spcPct val="125000"/>
              </a:lnSpc>
              <a:defRPr/>
            </a:pPr>
            <a:endParaRPr lang="en-GB" sz="1000" kern="0" dirty="0">
              <a:solidFill>
                <a:srgbClr val="000000"/>
              </a:solidFill>
            </a:endParaRPr>
          </a:p>
          <a:p>
            <a:pPr algn="ctr">
              <a:lnSpc>
                <a:spcPct val="125000"/>
              </a:lnSpc>
              <a:defRPr/>
            </a:pPr>
            <a:r>
              <a:rPr lang="en-GB" sz="1000" kern="0" dirty="0">
                <a:solidFill>
                  <a:srgbClr val="000000"/>
                </a:solidFill>
              </a:rPr>
              <a:t>9</a:t>
            </a:r>
          </a:p>
          <a:p>
            <a:pPr algn="ctr">
              <a:lnSpc>
                <a:spcPct val="125000"/>
              </a:lnSpc>
              <a:defRPr/>
            </a:pPr>
            <a:r>
              <a:rPr lang="en-GB" sz="1000" kern="0" dirty="0">
                <a:solidFill>
                  <a:srgbClr val="000000"/>
                </a:solidFill>
              </a:rPr>
              <a:t>5</a:t>
            </a:r>
          </a:p>
          <a:p>
            <a:pPr algn="ctr">
              <a:lnSpc>
                <a:spcPct val="125000"/>
              </a:lnSpc>
              <a:defRPr/>
            </a:pPr>
            <a:r>
              <a:rPr lang="en-GB" sz="1000" kern="0" dirty="0">
                <a:solidFill>
                  <a:srgbClr val="000000"/>
                </a:solidFill>
              </a:rPr>
              <a:t>8</a:t>
            </a:r>
          </a:p>
        </p:txBody>
      </p:sp>
      <p:sp>
        <p:nvSpPr>
          <p:cNvPr id="52" name="TextBox 51"/>
          <p:cNvSpPr txBox="1"/>
          <p:nvPr/>
        </p:nvSpPr>
        <p:spPr>
          <a:xfrm>
            <a:off x="6210876" y="1317637"/>
            <a:ext cx="623889" cy="400110"/>
          </a:xfrm>
          <a:prstGeom prst="rect">
            <a:avLst/>
          </a:prstGeom>
          <a:noFill/>
        </p:spPr>
        <p:txBody>
          <a:bodyPr wrap="none" rtlCol="0">
            <a:spAutoFit/>
          </a:bodyPr>
          <a:lstStyle/>
          <a:p>
            <a:pPr algn="ctr">
              <a:defRPr/>
            </a:pPr>
            <a:r>
              <a:rPr lang="en-GB" sz="1000" kern="0" dirty="0">
                <a:solidFill>
                  <a:srgbClr val="000000"/>
                </a:solidFill>
              </a:rPr>
              <a:t>Autumn</a:t>
            </a:r>
          </a:p>
          <a:p>
            <a:pPr algn="ctr">
              <a:defRPr/>
            </a:pPr>
            <a:r>
              <a:rPr lang="en-GB" sz="1000" kern="0" dirty="0">
                <a:solidFill>
                  <a:srgbClr val="000000"/>
                </a:solidFill>
              </a:rPr>
              <a:t>2016</a:t>
            </a:r>
          </a:p>
        </p:txBody>
      </p:sp>
      <p:sp>
        <p:nvSpPr>
          <p:cNvPr id="54" name="TextBox 53"/>
          <p:cNvSpPr txBox="1"/>
          <p:nvPr/>
        </p:nvSpPr>
        <p:spPr>
          <a:xfrm>
            <a:off x="6210876" y="3441285"/>
            <a:ext cx="623889" cy="400110"/>
          </a:xfrm>
          <a:prstGeom prst="rect">
            <a:avLst/>
          </a:prstGeom>
          <a:noFill/>
        </p:spPr>
        <p:txBody>
          <a:bodyPr wrap="none" rtlCol="0">
            <a:spAutoFit/>
          </a:bodyPr>
          <a:lstStyle/>
          <a:p>
            <a:pPr algn="ctr">
              <a:defRPr/>
            </a:pPr>
            <a:r>
              <a:rPr lang="en-GB" sz="1000" kern="0" dirty="0">
                <a:solidFill>
                  <a:srgbClr val="000000"/>
                </a:solidFill>
              </a:rPr>
              <a:t>Autumn</a:t>
            </a:r>
          </a:p>
          <a:p>
            <a:pPr algn="ctr">
              <a:defRPr/>
            </a:pPr>
            <a:r>
              <a:rPr lang="en-GB" sz="1000" kern="0" dirty="0">
                <a:solidFill>
                  <a:srgbClr val="000000"/>
                </a:solidFill>
              </a:rPr>
              <a:t>2016</a:t>
            </a:r>
          </a:p>
        </p:txBody>
      </p:sp>
      <p:pic>
        <p:nvPicPr>
          <p:cNvPr id="2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80610" y="2083912"/>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221741" y="2290518"/>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55628" y="2664808"/>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58951" y="2846626"/>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244890" y="1696572"/>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797227" y="3047781"/>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6210876" y="3850013"/>
            <a:ext cx="2467344" cy="400110"/>
          </a:xfrm>
          <a:prstGeom prst="rect">
            <a:avLst/>
          </a:prstGeom>
          <a:noFill/>
        </p:spPr>
        <p:txBody>
          <a:bodyPr wrap="square" rtlCol="0">
            <a:spAutoFit/>
          </a:bodyPr>
          <a:lstStyle/>
          <a:p>
            <a:pPr algn="ctr"/>
            <a:r>
              <a:rPr lang="en-GB" sz="1000" dirty="0"/>
              <a:t>Sample size of concerned passengers too small to report upon</a:t>
            </a:r>
          </a:p>
        </p:txBody>
      </p:sp>
      <p:sp>
        <p:nvSpPr>
          <p:cNvPr id="36"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37</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3676026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 y="4193274"/>
            <a:ext cx="8191500" cy="794533"/>
          </a:xfrm>
        </p:spPr>
        <p:txBody>
          <a:bodyPr>
            <a:noAutofit/>
          </a:bodyPr>
          <a:lstStyle/>
          <a:p>
            <a:r>
              <a:rPr lang="en-US" sz="2800" dirty="0"/>
              <a:t>Tram Passenger Survey (TPS) – Midland Metro</a:t>
            </a:r>
          </a:p>
        </p:txBody>
      </p:sp>
      <p:sp>
        <p:nvSpPr>
          <p:cNvPr id="3" name="Subtitle 2"/>
          <p:cNvSpPr>
            <a:spLocks noGrp="1"/>
          </p:cNvSpPr>
          <p:nvPr>
            <p:ph type="subTitle" idx="1"/>
          </p:nvPr>
        </p:nvSpPr>
        <p:spPr/>
        <p:txBody>
          <a:bodyPr/>
          <a:lstStyle/>
          <a:p>
            <a:r>
              <a:rPr lang="en-GB" dirty="0"/>
              <a:t>Passengers’ suggested improvements</a:t>
            </a:r>
          </a:p>
        </p:txBody>
      </p:sp>
      <p:sp>
        <p:nvSpPr>
          <p:cNvPr id="4" name="Subtitle 3"/>
          <p:cNvSpPr>
            <a:spLocks noGrp="1"/>
          </p:cNvSpPr>
          <p:nvPr>
            <p:ph type="body" sz="quarter" idx="12"/>
          </p:nvPr>
        </p:nvSpPr>
        <p:spPr/>
        <p:txBody>
          <a:bodyPr>
            <a:normAutofit/>
          </a:bodyPr>
          <a:lstStyle/>
          <a:p>
            <a:endParaRPr lang="en-US" dirty="0"/>
          </a:p>
        </p:txBody>
      </p:sp>
      <p:sp>
        <p:nvSpPr>
          <p:cNvPr id="6"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38</a:t>
            </a:fld>
            <a:endParaRPr lang="en-US" sz="1200" b="1" dirty="0">
              <a:solidFill>
                <a:srgbClr val="000000"/>
              </a:solidFill>
              <a:latin typeface="Calibri" pitchFamily="34" charset="0"/>
            </a:endParaRPr>
          </a:p>
        </p:txBody>
      </p:sp>
      <p:sp>
        <p:nvSpPr>
          <p:cNvPr id="5" name="Picture Placeholder 4"/>
          <p:cNvSpPr>
            <a:spLocks noGrp="1"/>
          </p:cNvSpPr>
          <p:nvPr>
            <p:ph type="pic" sz="quarter" idx="13"/>
          </p:nvPr>
        </p:nvSpPr>
        <p:spPr/>
      </p:sp>
      <p:pic>
        <p:nvPicPr>
          <p:cNvPr id="8" name="Picture Placeholder 7"/>
          <p:cNvPicPr>
            <a:picLocks noChangeAspect="1"/>
          </p:cNvPicPr>
          <p:nvPr/>
        </p:nvPicPr>
        <p:blipFill>
          <a:blip r:embed="rId2" cstate="print">
            <a:extLst>
              <a:ext uri="{28A0092B-C50C-407E-A947-70E740481C1C}">
                <a14:useLocalDpi xmlns:a14="http://schemas.microsoft.com/office/drawing/2010/main" val="0"/>
              </a:ext>
            </a:extLst>
          </a:blip>
          <a:srcRect t="13598" b="13598"/>
          <a:stretch>
            <a:fillRect/>
          </a:stretch>
        </p:blipFill>
        <p:spPr>
          <a:xfrm>
            <a:off x="922338" y="422804"/>
            <a:ext cx="7535862" cy="3657600"/>
          </a:xfrm>
          <a:prstGeom prst="roundRect">
            <a:avLst>
              <a:gd name="adj" fmla="val 2547"/>
            </a:avLst>
          </a:prstGeom>
        </p:spPr>
      </p:pic>
    </p:spTree>
    <p:extLst>
      <p:ext uri="{BB962C8B-B14F-4D97-AF65-F5344CB8AC3E}">
        <p14:creationId xmlns:p14="http://schemas.microsoft.com/office/powerpoint/2010/main" val="2566078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Current Jobs\Transport\Jobs\Transport Focus (non NPS)\2017\23449 TPS 2017\Deliverables\Word maps\Midland Metro 2017.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6733" y="2495550"/>
            <a:ext cx="4924814" cy="333098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p:txBody>
          <a:bodyPr>
            <a:noAutofit/>
          </a:bodyPr>
          <a:lstStyle/>
          <a:p>
            <a:r>
              <a:rPr lang="en-GB" sz="2400" dirty="0"/>
              <a:t>Passengers’ suggested improvements: summary </a:t>
            </a:r>
            <a:endParaRPr lang="en-US" sz="2400" dirty="0"/>
          </a:p>
        </p:txBody>
      </p:sp>
      <p:pic>
        <p:nvPicPr>
          <p:cNvPr id="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13"/>
          <p:cNvSpPr>
            <a:spLocks noChangeArrowheads="1"/>
          </p:cNvSpPr>
          <p:nvPr/>
        </p:nvSpPr>
        <p:spPr bwMode="auto">
          <a:xfrm>
            <a:off x="1984075" y="6144435"/>
            <a:ext cx="8334375" cy="550830"/>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GB" sz="800" i="1" kern="0" dirty="0">
                <a:solidFill>
                  <a:srgbClr val="B9B8B8"/>
                </a:solidFill>
              </a:rPr>
              <a:t>Q. If something could have been improved on your tram journey today, what would it have been?</a:t>
            </a:r>
          </a:p>
          <a:p>
            <a:pPr eaLnBrk="0" fontAlgn="base" hangingPunct="0">
              <a:spcBef>
                <a:spcPct val="0"/>
              </a:spcBef>
              <a:spcAft>
                <a:spcPct val="0"/>
              </a:spcAft>
            </a:pPr>
            <a:r>
              <a:rPr lang="en-GB" sz="800" i="1" kern="0" dirty="0">
                <a:solidFill>
                  <a:srgbClr val="B9B8B8"/>
                </a:solidFill>
              </a:rPr>
              <a:t>Base: All suggesting an improvement </a:t>
            </a:r>
            <a:r>
              <a:rPr lang="en-GB" sz="800" i="1" kern="0">
                <a:solidFill>
                  <a:srgbClr val="B9B8B8"/>
                </a:solidFill>
              </a:rPr>
              <a:t>- 223</a:t>
            </a:r>
            <a:endParaRPr lang="en-GB" sz="800" i="1" kern="0" dirty="0">
              <a:solidFill>
                <a:srgbClr val="B9B8B8"/>
              </a:solidFill>
            </a:endParaRPr>
          </a:p>
          <a:p>
            <a:pPr eaLnBrk="0" fontAlgn="base" hangingPunct="0">
              <a:spcBef>
                <a:spcPct val="0"/>
              </a:spcBef>
              <a:spcAft>
                <a:spcPct val="0"/>
              </a:spcAft>
            </a:pPr>
            <a:endParaRPr lang="en-GB" sz="800" i="1" kern="0" dirty="0">
              <a:solidFill>
                <a:srgbClr val="B9B8B8"/>
              </a:solidFill>
            </a:endParaRPr>
          </a:p>
          <a:p>
            <a:pPr eaLnBrk="0" fontAlgn="base" hangingPunct="0">
              <a:spcBef>
                <a:spcPct val="0"/>
              </a:spcBef>
              <a:spcAft>
                <a:spcPct val="0"/>
              </a:spcAft>
            </a:pPr>
            <a:endParaRPr lang="en-US" sz="800" i="1" kern="0" dirty="0">
              <a:solidFill>
                <a:srgbClr val="808080"/>
              </a:solidFill>
            </a:endParaRPr>
          </a:p>
        </p:txBody>
      </p:sp>
      <p:sp>
        <p:nvSpPr>
          <p:cNvPr id="31" name="TextBox 30"/>
          <p:cNvSpPr txBox="1"/>
          <p:nvPr/>
        </p:nvSpPr>
        <p:spPr>
          <a:xfrm>
            <a:off x="2908300" y="1479306"/>
            <a:ext cx="7378701" cy="307777"/>
          </a:xfrm>
          <a:prstGeom prst="rect">
            <a:avLst/>
          </a:prstGeom>
          <a:noFill/>
        </p:spPr>
        <p:txBody>
          <a:bodyPr wrap="square" rtlCol="0">
            <a:spAutoFit/>
          </a:bodyPr>
          <a:lstStyle/>
          <a:p>
            <a:r>
              <a:rPr lang="en-GB" sz="1400" dirty="0">
                <a:solidFill>
                  <a:srgbClr val="808080"/>
                </a:solidFill>
              </a:rPr>
              <a:t>of Midland passengers in 2016 had no suggestions for improvements </a:t>
            </a:r>
          </a:p>
        </p:txBody>
      </p:sp>
      <p:sp>
        <p:nvSpPr>
          <p:cNvPr id="32" name="TextBox 31"/>
          <p:cNvSpPr txBox="1"/>
          <p:nvPr/>
        </p:nvSpPr>
        <p:spPr>
          <a:xfrm>
            <a:off x="1784050" y="1340806"/>
            <a:ext cx="1155700" cy="584775"/>
          </a:xfrm>
          <a:prstGeom prst="rect">
            <a:avLst/>
          </a:prstGeom>
          <a:noFill/>
        </p:spPr>
        <p:txBody>
          <a:bodyPr wrap="square" rtlCol="0">
            <a:spAutoFit/>
          </a:bodyPr>
          <a:lstStyle/>
          <a:p>
            <a:pPr algn="ctr"/>
            <a:r>
              <a:rPr lang="en-GB" sz="3200" b="1" dirty="0">
                <a:solidFill>
                  <a:srgbClr val="C00000"/>
                </a:solidFill>
              </a:rPr>
              <a:t>60%</a:t>
            </a:r>
          </a:p>
        </p:txBody>
      </p:sp>
      <p:sp>
        <p:nvSpPr>
          <p:cNvPr id="33" name="TextBox 32"/>
          <p:cNvSpPr txBox="1"/>
          <p:nvPr/>
        </p:nvSpPr>
        <p:spPr>
          <a:xfrm>
            <a:off x="1879600" y="1882531"/>
            <a:ext cx="7378701" cy="307777"/>
          </a:xfrm>
          <a:prstGeom prst="rect">
            <a:avLst/>
          </a:prstGeom>
          <a:noFill/>
        </p:spPr>
        <p:txBody>
          <a:bodyPr wrap="square" rtlCol="0">
            <a:spAutoFit/>
          </a:bodyPr>
          <a:lstStyle/>
          <a:p>
            <a:r>
              <a:rPr lang="en-GB" sz="1400" dirty="0">
                <a:solidFill>
                  <a:srgbClr val="808080"/>
                </a:solidFill>
              </a:rPr>
              <a:t>…of the 40% that did, the most common service areas for improvement were:</a:t>
            </a:r>
          </a:p>
        </p:txBody>
      </p:sp>
      <p:graphicFrame>
        <p:nvGraphicFramePr>
          <p:cNvPr id="34" name="Chart 33"/>
          <p:cNvGraphicFramePr/>
          <p:nvPr>
            <p:extLst>
              <p:ext uri="{D42A27DB-BD31-4B8C-83A1-F6EECF244321}">
                <p14:modId xmlns:p14="http://schemas.microsoft.com/office/powerpoint/2010/main" val="1191786081"/>
              </p:ext>
            </p:extLst>
          </p:nvPr>
        </p:nvGraphicFramePr>
        <p:xfrm>
          <a:off x="473075" y="2105599"/>
          <a:ext cx="5544000" cy="3984079"/>
        </p:xfrm>
        <a:graphic>
          <a:graphicData uri="http://schemas.openxmlformats.org/drawingml/2006/chart">
            <c:chart xmlns:c="http://schemas.openxmlformats.org/drawingml/2006/chart" xmlns:r="http://schemas.openxmlformats.org/officeDocument/2006/relationships" r:id="rId4"/>
          </a:graphicData>
        </a:graphic>
      </p:graphicFrame>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86618083"/>
          <p:cNvPicPr>
            <a:picLocks noChangeAspect="1"/>
          </p:cNvPicPr>
          <p:nvPr/>
        </p:nvPicPr>
        <p:blipFill>
          <a:blip r:embed="rId6"/>
          <a:stretch>
            <a:fillRect/>
          </a:stretch>
        </p:blipFill>
        <p:spPr>
          <a:xfrm>
            <a:off x="2765425" y="1450582"/>
            <a:ext cx="152400" cy="152400"/>
          </a:xfrm>
          <a:prstGeom prst="rect">
            <a:avLst/>
          </a:prstGeom>
        </p:spPr>
      </p:pic>
      <p:sp>
        <p:nvSpPr>
          <p:cNvPr id="13"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39</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3833885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4</a:t>
            </a:fld>
            <a:endParaRPr lang="en-US" sz="1200" b="1" dirty="0">
              <a:solidFill>
                <a:srgbClr val="000000"/>
              </a:solidFill>
              <a:latin typeface="Calibri" pitchFamily="34" charset="0"/>
            </a:endParaRPr>
          </a:p>
        </p:txBody>
      </p:sp>
      <p:sp>
        <p:nvSpPr>
          <p:cNvPr id="16" name="Text Placeholder 15"/>
          <p:cNvSpPr>
            <a:spLocks noGrp="1"/>
          </p:cNvSpPr>
          <p:nvPr>
            <p:ph type="body" sz="quarter" idx="10"/>
          </p:nvPr>
        </p:nvSpPr>
        <p:spPr/>
        <p:txBody>
          <a:bodyPr>
            <a:normAutofit fontScale="92500"/>
          </a:bodyPr>
          <a:lstStyle/>
          <a:p>
            <a:r>
              <a:rPr lang="en-US" dirty="0"/>
              <a:t>Background to the 2017 survey</a:t>
            </a:r>
          </a:p>
          <a:p>
            <a:r>
              <a:rPr lang="en-US" dirty="0"/>
              <a:t>The Tram Passenger Survey (TPS)</a:t>
            </a:r>
          </a:p>
        </p:txBody>
      </p:sp>
      <p:sp>
        <p:nvSpPr>
          <p:cNvPr id="10" name="TextBox 9"/>
          <p:cNvSpPr txBox="1"/>
          <p:nvPr/>
        </p:nvSpPr>
        <p:spPr>
          <a:xfrm>
            <a:off x="457200" y="6419850"/>
            <a:ext cx="7651629" cy="400110"/>
          </a:xfrm>
          <a:prstGeom prst="rect">
            <a:avLst/>
          </a:prstGeom>
          <a:noFill/>
        </p:spPr>
        <p:txBody>
          <a:bodyPr wrap="square" rtlCol="0">
            <a:spAutoFit/>
          </a:bodyPr>
          <a:lstStyle/>
          <a:p>
            <a:pPr>
              <a:spcBef>
                <a:spcPts val="600"/>
              </a:spcBef>
              <a:spcAft>
                <a:spcPts val="600"/>
              </a:spcAft>
              <a:buClr>
                <a:srgbClr val="FF0000"/>
              </a:buClr>
              <a:buSzPct val="117000"/>
            </a:pPr>
            <a:r>
              <a:rPr lang="en-GB" sz="1000" i="1" dirty="0">
                <a:solidFill>
                  <a:srgbClr val="B9B8B8"/>
                </a:solidFill>
              </a:rPr>
              <a:t>*Glasgow Subway was included for the first time in 2017. Due to the difference of this Subway network compared to tram networks it is excluded from this report, as well as  any ‘All Networks’ results, and can be found in a separate report.</a:t>
            </a:r>
          </a:p>
        </p:txBody>
      </p:sp>
      <p:sp>
        <p:nvSpPr>
          <p:cNvPr id="12" name="Text Placeholder 16"/>
          <p:cNvSpPr>
            <a:spLocks noGrp="1"/>
          </p:cNvSpPr>
          <p:nvPr>
            <p:ph type="body" sz="quarter" idx="11"/>
          </p:nvPr>
        </p:nvSpPr>
        <p:spPr>
          <a:xfrm>
            <a:off x="457201" y="1312333"/>
            <a:ext cx="4925504" cy="2922515"/>
          </a:xfrm>
        </p:spPr>
        <p:txBody>
          <a:bodyPr>
            <a:normAutofit/>
          </a:bodyPr>
          <a:lstStyle/>
          <a:p>
            <a:r>
              <a:rPr lang="en-US" sz="1400" dirty="0"/>
              <a:t>The TPS provides a consistent, robust measurement of passenger satisfaction with tram services in Britain</a:t>
            </a:r>
          </a:p>
          <a:p>
            <a:r>
              <a:rPr lang="en-US" sz="1400" dirty="0"/>
              <a:t>It also informs our understanding of barriers to (greater) tram use, how to encourage greater use, and how to improve the passenger experience </a:t>
            </a:r>
          </a:p>
          <a:p>
            <a:r>
              <a:rPr lang="en-US" sz="1400" dirty="0"/>
              <a:t>Comparisons can also be made with passenger experiences on buses and trains, as measured by the Bus Passenger Survey (BPS) and National Rail Passenger Survey (NRPS) </a:t>
            </a:r>
          </a:p>
          <a:p>
            <a:r>
              <a:rPr lang="en-US" sz="1400" dirty="0"/>
              <a:t>The 2017 TPS covered tram services in Manchester, Birmingham, </a:t>
            </a:r>
            <a:r>
              <a:rPr lang="en-US" sz="1400" dirty="0" err="1"/>
              <a:t>Blackpool</a:t>
            </a:r>
            <a:r>
              <a:rPr lang="en-US" sz="1400" dirty="0"/>
              <a:t>, Nottingham, Sheffield and Glasgow*. Edinburgh Trams was covered in 2014-2016.</a:t>
            </a:r>
          </a:p>
        </p:txBody>
      </p:sp>
      <p:sp>
        <p:nvSpPr>
          <p:cNvPr id="13" name="TextBox 12"/>
          <p:cNvSpPr txBox="1"/>
          <p:nvPr/>
        </p:nvSpPr>
        <p:spPr>
          <a:xfrm>
            <a:off x="457201" y="4234848"/>
            <a:ext cx="8000999" cy="2154436"/>
          </a:xfrm>
          <a:prstGeom prst="rect">
            <a:avLst/>
          </a:prstGeom>
          <a:noFill/>
        </p:spPr>
        <p:txBody>
          <a:bodyPr wrap="square" rtlCol="0">
            <a:spAutoFit/>
          </a:bodyPr>
          <a:lstStyle/>
          <a:p>
            <a:pPr>
              <a:spcBef>
                <a:spcPts val="600"/>
              </a:spcBef>
              <a:spcAft>
                <a:spcPts val="600"/>
              </a:spcAft>
              <a:buClr>
                <a:srgbClr val="FF0000"/>
              </a:buClr>
              <a:buSzPct val="117000"/>
            </a:pPr>
            <a:r>
              <a:rPr lang="en-GB" sz="1400" b="1" dirty="0">
                <a:solidFill>
                  <a:srgbClr val="D61C2E"/>
                </a:solidFill>
              </a:rPr>
              <a:t>The survey method</a:t>
            </a:r>
          </a:p>
          <a:p>
            <a:pPr lvl="0">
              <a:spcBef>
                <a:spcPts val="600"/>
              </a:spcBef>
              <a:spcAft>
                <a:spcPts val="600"/>
              </a:spcAft>
              <a:buClr>
                <a:srgbClr val="FF0000"/>
              </a:buClr>
              <a:buSzPct val="117000"/>
            </a:pPr>
            <a:r>
              <a:rPr lang="en-GB" sz="1200" dirty="0">
                <a:solidFill>
                  <a:srgbClr val="000000">
                    <a:lumMod val="65000"/>
                    <a:lumOff val="35000"/>
                  </a:srgbClr>
                </a:solidFill>
              </a:rPr>
              <a:t>Passengers are approached while making a journey; they answer the survey about that journey specifically</a:t>
            </a:r>
          </a:p>
          <a:p>
            <a:pPr lvl="0">
              <a:spcBef>
                <a:spcPts val="600"/>
              </a:spcBef>
              <a:spcAft>
                <a:spcPts val="600"/>
              </a:spcAft>
              <a:buClr>
                <a:srgbClr val="FF0000"/>
              </a:buClr>
              <a:buSzPct val="117000"/>
            </a:pPr>
            <a:r>
              <a:rPr lang="en-GB" sz="1200" dirty="0">
                <a:solidFill>
                  <a:srgbClr val="000000">
                    <a:lumMod val="65000"/>
                    <a:lumOff val="35000"/>
                  </a:srgbClr>
                </a:solidFill>
              </a:rPr>
              <a:t>The questionnaire is self-completion, with passengers offered a choice of online or paper</a:t>
            </a:r>
          </a:p>
          <a:p>
            <a:pPr lvl="0">
              <a:spcBef>
                <a:spcPts val="600"/>
              </a:spcBef>
              <a:spcAft>
                <a:spcPts val="600"/>
              </a:spcAft>
              <a:buClr>
                <a:srgbClr val="FF0000"/>
              </a:buClr>
              <a:buSzPct val="117000"/>
            </a:pPr>
            <a:r>
              <a:rPr lang="en-GB" sz="1200" dirty="0">
                <a:solidFill>
                  <a:srgbClr val="000000">
                    <a:lumMod val="65000"/>
                    <a:lumOff val="35000"/>
                  </a:srgbClr>
                </a:solidFill>
              </a:rPr>
              <a:t>Interviewers approached passengers on all days of the week between 6am and 10pm, between </a:t>
            </a:r>
            <a:r>
              <a:rPr lang="en-GB" sz="1200" b="1" dirty="0">
                <a:solidFill>
                  <a:srgbClr val="D61C2E"/>
                </a:solidFill>
              </a:rPr>
              <a:t>18 September and 8 December 2017</a:t>
            </a:r>
          </a:p>
          <a:p>
            <a:pPr>
              <a:spcBef>
                <a:spcPts val="600"/>
              </a:spcBef>
              <a:spcAft>
                <a:spcPts val="600"/>
              </a:spcAft>
              <a:buClr>
                <a:srgbClr val="FF0000"/>
              </a:buClr>
              <a:buSzPct val="117000"/>
            </a:pPr>
            <a:r>
              <a:rPr lang="en-GB" sz="1200" b="1" dirty="0">
                <a:solidFill>
                  <a:srgbClr val="D61C2E"/>
                </a:solidFill>
              </a:rPr>
              <a:t>501 </a:t>
            </a:r>
            <a:r>
              <a:rPr lang="en-GB" sz="1200" dirty="0">
                <a:solidFill>
                  <a:srgbClr val="000000">
                    <a:lumMod val="65000"/>
                    <a:lumOff val="35000"/>
                  </a:srgbClr>
                </a:solidFill>
              </a:rPr>
              <a:t>surveys were completed for Midland Metro in autumn 2017</a:t>
            </a:r>
          </a:p>
          <a:p>
            <a:pPr>
              <a:spcBef>
                <a:spcPts val="600"/>
              </a:spcBef>
              <a:spcAft>
                <a:spcPts val="600"/>
              </a:spcAft>
              <a:buClr>
                <a:srgbClr val="FF0000"/>
              </a:buClr>
              <a:buSzPct val="117000"/>
            </a:pPr>
            <a:r>
              <a:rPr lang="en-GB" sz="1000" i="1" dirty="0">
                <a:solidFill>
                  <a:srgbClr val="000000">
                    <a:lumMod val="65000"/>
                    <a:lumOff val="35000"/>
                  </a:srgbClr>
                </a:solidFill>
              </a:rPr>
              <a:t>For further details of the survey method, see Appendix</a:t>
            </a:r>
          </a:p>
        </p:txBody>
      </p:sp>
      <p:sp>
        <p:nvSpPr>
          <p:cNvPr id="15" name="Rounded Rectangle 14"/>
          <p:cNvSpPr/>
          <p:nvPr/>
        </p:nvSpPr>
        <p:spPr>
          <a:xfrm>
            <a:off x="5513649" y="1422399"/>
            <a:ext cx="4654818" cy="2067381"/>
          </a:xfrm>
          <a:prstGeom prst="roundRect">
            <a:avLst>
              <a:gd name="adj" fmla="val 2514"/>
            </a:avLst>
          </a:prstGeom>
          <a:blipFill>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1614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GB" sz="2400" dirty="0"/>
              <a:t>Selected verbatim comments</a:t>
            </a:r>
            <a:endParaRPr lang="en-US" sz="2400" dirty="0"/>
          </a:p>
        </p:txBody>
      </p:sp>
      <p:sp>
        <p:nvSpPr>
          <p:cNvPr id="5"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40</a:t>
            </a:fld>
            <a:endParaRPr lang="en-US" sz="1200" b="1" dirty="0">
              <a:solidFill>
                <a:srgbClr val="000000"/>
              </a:solidFill>
              <a:latin typeface="Calibri" pitchFamily="34" charset="0"/>
            </a:endParaRPr>
          </a:p>
        </p:txBody>
      </p:sp>
      <p:sp>
        <p:nvSpPr>
          <p:cNvPr id="9" name="Rounded Rectangular Callout 8"/>
          <p:cNvSpPr/>
          <p:nvPr/>
        </p:nvSpPr>
        <p:spPr bwMode="auto">
          <a:xfrm>
            <a:off x="3857627" y="1613024"/>
            <a:ext cx="1876424" cy="831292"/>
          </a:xfrm>
          <a:prstGeom prst="wedgeRoundRectCallout">
            <a:avLst>
              <a:gd name="adj1" fmla="val 6625"/>
              <a:gd name="adj2" fmla="val 61040"/>
              <a:gd name="adj3" fmla="val 16667"/>
            </a:avLst>
          </a:prstGeom>
          <a:no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100" i="1" dirty="0">
                <a:solidFill>
                  <a:srgbClr val="667366"/>
                </a:solidFill>
              </a:rPr>
              <a:t>Trams could be on time. More trams as they're too full. Rails damaged at Dartmouth/Dudley.</a:t>
            </a:r>
          </a:p>
        </p:txBody>
      </p:sp>
      <p:sp>
        <p:nvSpPr>
          <p:cNvPr id="10" name="Rounded Rectangular Callout 9"/>
          <p:cNvSpPr/>
          <p:nvPr/>
        </p:nvSpPr>
        <p:spPr bwMode="auto">
          <a:xfrm>
            <a:off x="581976" y="2861482"/>
            <a:ext cx="4409123" cy="691343"/>
          </a:xfrm>
          <a:prstGeom prst="wedgeRoundRectCallout">
            <a:avLst>
              <a:gd name="adj1" fmla="val 6625"/>
              <a:gd name="adj2" fmla="val 61040"/>
              <a:gd name="adj3" fmla="val 16667"/>
            </a:avLst>
          </a:prstGeom>
          <a:no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100" i="1" dirty="0">
                <a:solidFill>
                  <a:srgbClr val="667366"/>
                </a:solidFill>
              </a:rPr>
              <a:t>The route I take is peak commuting time. There are never any seats and the tram does become overcrowded. It would be great to have more trams running at peak times to alleviate this issue.</a:t>
            </a:r>
          </a:p>
        </p:txBody>
      </p:sp>
      <p:sp>
        <p:nvSpPr>
          <p:cNvPr id="11" name="Rounded Rectangular Callout 10"/>
          <p:cNvSpPr/>
          <p:nvPr/>
        </p:nvSpPr>
        <p:spPr bwMode="auto">
          <a:xfrm>
            <a:off x="5953126" y="1521074"/>
            <a:ext cx="2505074" cy="831292"/>
          </a:xfrm>
          <a:prstGeom prst="wedgeRoundRectCallout">
            <a:avLst>
              <a:gd name="adj1" fmla="val 6625"/>
              <a:gd name="adj2" fmla="val 61040"/>
              <a:gd name="adj3" fmla="val 16667"/>
            </a:avLst>
          </a:prstGeom>
          <a:no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100" i="1" dirty="0">
                <a:solidFill>
                  <a:srgbClr val="667366"/>
                </a:solidFill>
              </a:rPr>
              <a:t>Never get a seat -always too full. More frequent trams at rush hour. Not enough car park spaces.</a:t>
            </a:r>
          </a:p>
        </p:txBody>
      </p:sp>
      <p:sp>
        <p:nvSpPr>
          <p:cNvPr id="12" name="Rounded Rectangular Callout 11"/>
          <p:cNvSpPr/>
          <p:nvPr/>
        </p:nvSpPr>
        <p:spPr bwMode="auto">
          <a:xfrm>
            <a:off x="625156" y="5252257"/>
            <a:ext cx="3089593" cy="831292"/>
          </a:xfrm>
          <a:prstGeom prst="wedgeRoundRectCallout">
            <a:avLst>
              <a:gd name="adj1" fmla="val 6625"/>
              <a:gd name="adj2" fmla="val 61040"/>
              <a:gd name="adj3" fmla="val 16667"/>
            </a:avLst>
          </a:prstGeom>
          <a:no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100" i="1" dirty="0">
                <a:solidFill>
                  <a:srgbClr val="667366"/>
                </a:solidFill>
              </a:rPr>
              <a:t>The seats are very hard. People do push to get a seat and as I have a stick, I feel vulnerable. School children could take knapsacks off back instead of knocking me!!</a:t>
            </a:r>
          </a:p>
        </p:txBody>
      </p:sp>
      <p:sp>
        <p:nvSpPr>
          <p:cNvPr id="13" name="Rounded Rectangular Callout 12"/>
          <p:cNvSpPr/>
          <p:nvPr/>
        </p:nvSpPr>
        <p:spPr bwMode="auto">
          <a:xfrm>
            <a:off x="6362700" y="5010150"/>
            <a:ext cx="2258218" cy="968624"/>
          </a:xfrm>
          <a:prstGeom prst="wedgeRoundRectCallout">
            <a:avLst>
              <a:gd name="adj1" fmla="val 6625"/>
              <a:gd name="adj2" fmla="val 61040"/>
              <a:gd name="adj3" fmla="val 16667"/>
            </a:avLst>
          </a:prstGeom>
          <a:no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100" i="1" dirty="0">
                <a:solidFill>
                  <a:srgbClr val="667366"/>
                </a:solidFill>
              </a:rPr>
              <a:t>Seating uncomfortable - too hard sitting 40 minutes. Not enough seats. Tram too short. Passengers having to stand, if not get on at Grand Central.</a:t>
            </a:r>
          </a:p>
        </p:txBody>
      </p:sp>
      <p:sp>
        <p:nvSpPr>
          <p:cNvPr id="14" name="Rounded Rectangular Callout 13"/>
          <p:cNvSpPr/>
          <p:nvPr/>
        </p:nvSpPr>
        <p:spPr bwMode="auto">
          <a:xfrm>
            <a:off x="676275" y="1521074"/>
            <a:ext cx="2714625" cy="1015193"/>
          </a:xfrm>
          <a:prstGeom prst="wedgeRoundRectCallout">
            <a:avLst>
              <a:gd name="adj1" fmla="val 6625"/>
              <a:gd name="adj2" fmla="val 61040"/>
              <a:gd name="adj3" fmla="val 16667"/>
            </a:avLst>
          </a:prstGeom>
          <a:no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100" i="1" dirty="0">
                <a:solidFill>
                  <a:srgbClr val="667366"/>
                </a:solidFill>
              </a:rPr>
              <a:t>The chairs are very stiff, softer ones would be better.  Loss of signal and internet when going through tunnels, some kind of signal booster or relay within the tunnels would help.</a:t>
            </a:r>
          </a:p>
        </p:txBody>
      </p:sp>
      <p:sp>
        <p:nvSpPr>
          <p:cNvPr id="15" name="Rounded Rectangular Callout 14"/>
          <p:cNvSpPr/>
          <p:nvPr/>
        </p:nvSpPr>
        <p:spPr bwMode="auto">
          <a:xfrm>
            <a:off x="3168331" y="3861606"/>
            <a:ext cx="2403793" cy="831292"/>
          </a:xfrm>
          <a:prstGeom prst="wedgeRoundRectCallout">
            <a:avLst>
              <a:gd name="adj1" fmla="val 6625"/>
              <a:gd name="adj2" fmla="val 61040"/>
              <a:gd name="adj3" fmla="val 16667"/>
            </a:avLst>
          </a:prstGeom>
          <a:no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100" i="1" dirty="0">
                <a:solidFill>
                  <a:srgbClr val="667366"/>
                </a:solidFill>
              </a:rPr>
              <a:t>More space for bags or laptop bags like on the trains. Wi-Fi (Edinburgh trams have free Wi-Fi on trams  - Why don't we?).</a:t>
            </a:r>
          </a:p>
        </p:txBody>
      </p:sp>
      <p:sp>
        <p:nvSpPr>
          <p:cNvPr id="16" name="Rounded Rectangular Callout 15"/>
          <p:cNvSpPr/>
          <p:nvPr/>
        </p:nvSpPr>
        <p:spPr bwMode="auto">
          <a:xfrm>
            <a:off x="3857627" y="5010149"/>
            <a:ext cx="2305048" cy="1187699"/>
          </a:xfrm>
          <a:prstGeom prst="wedgeRoundRectCallout">
            <a:avLst>
              <a:gd name="adj1" fmla="val 6625"/>
              <a:gd name="adj2" fmla="val 61040"/>
              <a:gd name="adj3" fmla="val 16667"/>
            </a:avLst>
          </a:prstGeom>
          <a:no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100" i="1" dirty="0">
                <a:solidFill>
                  <a:srgbClr val="667366"/>
                </a:solidFill>
              </a:rPr>
              <a:t>Real time tram information on app on mobile. Current Network West Midlands app only has timetabled departures, therefore, unknown of any delays before journey. </a:t>
            </a:r>
          </a:p>
        </p:txBody>
      </p:sp>
      <p:sp>
        <p:nvSpPr>
          <p:cNvPr id="17" name="Rounded Rectangular Callout 16"/>
          <p:cNvSpPr/>
          <p:nvPr/>
        </p:nvSpPr>
        <p:spPr bwMode="auto">
          <a:xfrm>
            <a:off x="5734051" y="3766357"/>
            <a:ext cx="2610642" cy="831292"/>
          </a:xfrm>
          <a:prstGeom prst="wedgeRoundRectCallout">
            <a:avLst>
              <a:gd name="adj1" fmla="val 6625"/>
              <a:gd name="adj2" fmla="val 61040"/>
              <a:gd name="adj3" fmla="val 16667"/>
            </a:avLst>
          </a:prstGeom>
          <a:no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100" i="1" dirty="0">
                <a:solidFill>
                  <a:srgbClr val="667366"/>
                </a:solidFill>
              </a:rPr>
              <a:t>Sometimes the tram is too early, which means I miss it and get late for work. The tram should stay at stop until it's due to leave. Very expensive.</a:t>
            </a:r>
          </a:p>
        </p:txBody>
      </p:sp>
      <p:sp>
        <p:nvSpPr>
          <p:cNvPr id="18" name="Rounded Rectangular Callout 17"/>
          <p:cNvSpPr/>
          <p:nvPr/>
        </p:nvSpPr>
        <p:spPr bwMode="auto">
          <a:xfrm>
            <a:off x="663257" y="3880656"/>
            <a:ext cx="2258218" cy="1015193"/>
          </a:xfrm>
          <a:prstGeom prst="wedgeRoundRectCallout">
            <a:avLst>
              <a:gd name="adj1" fmla="val 6625"/>
              <a:gd name="adj2" fmla="val 61040"/>
              <a:gd name="adj3" fmla="val 16667"/>
            </a:avLst>
          </a:prstGeom>
          <a:no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100" i="1" dirty="0">
                <a:solidFill>
                  <a:srgbClr val="667366"/>
                </a:solidFill>
              </a:rPr>
              <a:t>The drivers should use the intercom more often to update customers when things go wrong. Get customers to pay.</a:t>
            </a:r>
          </a:p>
        </p:txBody>
      </p:sp>
      <p:sp>
        <p:nvSpPr>
          <p:cNvPr id="19" name="Rounded Rectangular Callout 18"/>
          <p:cNvSpPr/>
          <p:nvPr/>
        </p:nvSpPr>
        <p:spPr bwMode="auto">
          <a:xfrm>
            <a:off x="5383370" y="2699557"/>
            <a:ext cx="2808923" cy="605618"/>
          </a:xfrm>
          <a:prstGeom prst="wedgeRoundRectCallout">
            <a:avLst>
              <a:gd name="adj1" fmla="val 6625"/>
              <a:gd name="adj2" fmla="val 61040"/>
              <a:gd name="adj3" fmla="val 16667"/>
            </a:avLst>
          </a:prstGeom>
          <a:no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GB" sz="1100" i="1" dirty="0">
                <a:solidFill>
                  <a:srgbClr val="667366"/>
                </a:solidFill>
              </a:rPr>
              <a:t>To have more times for trams between 6am and 8am, as it is always packed.</a:t>
            </a:r>
          </a:p>
        </p:txBody>
      </p:sp>
    </p:spTree>
    <p:extLst>
      <p:ext uri="{BB962C8B-B14F-4D97-AF65-F5344CB8AC3E}">
        <p14:creationId xmlns:p14="http://schemas.microsoft.com/office/powerpoint/2010/main" val="6013362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3700" y="4193274"/>
            <a:ext cx="8064500" cy="794533"/>
          </a:xfrm>
        </p:spPr>
        <p:txBody>
          <a:bodyPr>
            <a:noAutofit/>
          </a:bodyPr>
          <a:lstStyle/>
          <a:p>
            <a:r>
              <a:rPr lang="en-US" sz="2800" dirty="0"/>
              <a:t>Tram Passenger Survey (TPS) – Midland Metro</a:t>
            </a:r>
          </a:p>
        </p:txBody>
      </p:sp>
      <p:sp>
        <p:nvSpPr>
          <p:cNvPr id="4" name="Subtitle 3"/>
          <p:cNvSpPr>
            <a:spLocks noGrp="1"/>
          </p:cNvSpPr>
          <p:nvPr>
            <p:ph type="subTitle" idx="1"/>
          </p:nvPr>
        </p:nvSpPr>
        <p:spPr/>
        <p:txBody>
          <a:bodyPr/>
          <a:lstStyle/>
          <a:p>
            <a:r>
              <a:rPr lang="en-US" dirty="0"/>
              <a:t>Opinion of trams in the local area</a:t>
            </a:r>
          </a:p>
        </p:txBody>
      </p:sp>
      <p:sp>
        <p:nvSpPr>
          <p:cNvPr id="5" name="Text Placeholder 4"/>
          <p:cNvSpPr>
            <a:spLocks noGrp="1"/>
          </p:cNvSpPr>
          <p:nvPr>
            <p:ph type="body" sz="quarter" idx="12"/>
          </p:nvPr>
        </p:nvSpPr>
        <p:spPr/>
        <p:txBody>
          <a:bodyPr/>
          <a:lstStyle/>
          <a:p>
            <a:endParaRPr lang="en-US"/>
          </a:p>
        </p:txBody>
      </p:sp>
      <p:sp>
        <p:nvSpPr>
          <p:cNvPr id="6"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41</a:t>
            </a:fld>
            <a:endParaRPr lang="en-US" sz="1200" b="1" dirty="0">
              <a:solidFill>
                <a:srgbClr val="000000"/>
              </a:solidFill>
              <a:latin typeface="Calibri" pitchFamily="34" charset="0"/>
            </a:endParaRPr>
          </a:p>
        </p:txBody>
      </p:sp>
      <p:sp>
        <p:nvSpPr>
          <p:cNvPr id="2" name="Picture Placeholder 1"/>
          <p:cNvSpPr>
            <a:spLocks noGrp="1"/>
          </p:cNvSpPr>
          <p:nvPr>
            <p:ph type="pic" sz="quarter" idx="13"/>
          </p:nvPr>
        </p:nvSpPr>
        <p:spPr/>
      </p:sp>
      <p:sp>
        <p:nvSpPr>
          <p:cNvPr id="8" name="Rounded Rectangle 7"/>
          <p:cNvSpPr/>
          <p:nvPr/>
        </p:nvSpPr>
        <p:spPr>
          <a:xfrm>
            <a:off x="933442" y="423321"/>
            <a:ext cx="7524757" cy="3649146"/>
          </a:xfrm>
          <a:prstGeom prst="roundRect">
            <a:avLst>
              <a:gd name="adj" fmla="val 2514"/>
            </a:avLst>
          </a:prstGeom>
          <a:blipFill>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42952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GB" sz="2400" dirty="0"/>
              <a:t>Opinion of trams in the local area: summary</a:t>
            </a:r>
            <a:endParaRPr lang="en-US" sz="2400" dirty="0">
              <a:solidFill>
                <a:srgbClr val="C00000"/>
              </a:solidFill>
            </a:endParaRPr>
          </a:p>
        </p:txBody>
      </p:sp>
      <p:pic>
        <p:nvPicPr>
          <p:cNvPr id="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13"/>
          <p:cNvSpPr>
            <a:spLocks noChangeArrowheads="1"/>
          </p:cNvSpPr>
          <p:nvPr/>
        </p:nvSpPr>
        <p:spPr bwMode="auto">
          <a:xfrm>
            <a:off x="1955800" y="6144435"/>
            <a:ext cx="8334375" cy="550830"/>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US" sz="800" i="1" dirty="0">
                <a:solidFill>
                  <a:srgbClr val="B9B8B8"/>
                </a:solidFill>
              </a:rPr>
              <a:t>Q. </a:t>
            </a:r>
            <a:r>
              <a:rPr lang="en-GB" sz="800" i="1" dirty="0">
                <a:solidFill>
                  <a:srgbClr val="B9B8B8"/>
                </a:solidFill>
              </a:rPr>
              <a:t>And how satisfied are you overall with tram services for the following? Base: 392</a:t>
            </a:r>
          </a:p>
          <a:p>
            <a:pPr eaLnBrk="0" fontAlgn="base" hangingPunct="0">
              <a:spcBef>
                <a:spcPct val="0"/>
              </a:spcBef>
              <a:spcAft>
                <a:spcPct val="0"/>
              </a:spcAft>
            </a:pPr>
            <a:r>
              <a:rPr lang="en-GB" sz="800" i="1" dirty="0">
                <a:solidFill>
                  <a:srgbClr val="B9B8B8"/>
                </a:solidFill>
              </a:rPr>
              <a:t>Q. How would you rate tram services for the following? Base: 459</a:t>
            </a:r>
          </a:p>
          <a:p>
            <a:pPr eaLnBrk="0" fontAlgn="base" hangingPunct="0">
              <a:spcBef>
                <a:spcPct val="0"/>
              </a:spcBef>
              <a:spcAft>
                <a:spcPct val="0"/>
              </a:spcAft>
            </a:pPr>
            <a:endParaRPr lang="en-US" sz="800" i="1" dirty="0">
              <a:solidFill>
                <a:srgbClr val="B9B8B8"/>
              </a:solidFill>
            </a:endParaRPr>
          </a:p>
        </p:txBody>
      </p:sp>
      <p:graphicFrame>
        <p:nvGraphicFramePr>
          <p:cNvPr id="8" name="Chart 7"/>
          <p:cNvGraphicFramePr/>
          <p:nvPr>
            <p:extLst>
              <p:ext uri="{D42A27DB-BD31-4B8C-83A1-F6EECF244321}">
                <p14:modId xmlns:p14="http://schemas.microsoft.com/office/powerpoint/2010/main" val="3449976521"/>
              </p:ext>
            </p:extLst>
          </p:nvPr>
        </p:nvGraphicFramePr>
        <p:xfrm>
          <a:off x="3723035" y="1648141"/>
          <a:ext cx="5152330" cy="4356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6057899" y="1745272"/>
            <a:ext cx="1914525" cy="461665"/>
          </a:xfrm>
          <a:prstGeom prst="rect">
            <a:avLst/>
          </a:prstGeom>
          <a:noFill/>
        </p:spPr>
        <p:txBody>
          <a:bodyPr wrap="square" rtlCol="0">
            <a:spAutoFit/>
          </a:bodyPr>
          <a:lstStyle/>
          <a:p>
            <a:pPr algn="ctr"/>
            <a:r>
              <a:rPr lang="en-GB" sz="1200" b="1" dirty="0">
                <a:solidFill>
                  <a:srgbClr val="595959"/>
                </a:solidFill>
              </a:rPr>
              <a:t>Bus services in West Midlands (BPS)</a:t>
            </a:r>
          </a:p>
        </p:txBody>
      </p:sp>
      <p:graphicFrame>
        <p:nvGraphicFramePr>
          <p:cNvPr id="12" name="Chart 11"/>
          <p:cNvGraphicFramePr/>
          <p:nvPr>
            <p:extLst>
              <p:ext uri="{D42A27DB-BD31-4B8C-83A1-F6EECF244321}">
                <p14:modId xmlns:p14="http://schemas.microsoft.com/office/powerpoint/2010/main" val="1086059007"/>
              </p:ext>
            </p:extLst>
          </p:nvPr>
        </p:nvGraphicFramePr>
        <p:xfrm>
          <a:off x="1496405" y="1648141"/>
          <a:ext cx="5152330" cy="4356000"/>
        </p:xfrm>
        <a:graphic>
          <a:graphicData uri="http://schemas.openxmlformats.org/drawingml/2006/chart">
            <c:chart xmlns:c="http://schemas.openxmlformats.org/drawingml/2006/chart" xmlns:r="http://schemas.openxmlformats.org/officeDocument/2006/relationships" r:id="rId4"/>
          </a:graphicData>
        </a:graphic>
      </p:graphicFrame>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5144" y="1704083"/>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67157910"/>
          <p:cNvPicPr>
            <a:picLocks noChangeAspect="1"/>
          </p:cNvPicPr>
          <p:nvPr/>
        </p:nvPicPr>
        <p:blipFill>
          <a:blip r:embed="rId6"/>
          <a:stretch>
            <a:fillRect/>
          </a:stretch>
        </p:blipFill>
        <p:spPr>
          <a:xfrm>
            <a:off x="5214557" y="2477503"/>
            <a:ext cx="152400" cy="152400"/>
          </a:xfrm>
          <a:prstGeom prst="rect">
            <a:avLst/>
          </a:prstGeom>
        </p:spPr>
      </p:pic>
      <p:pic>
        <p:nvPicPr>
          <p:cNvPr id="15" name="Picture 867157910"/>
          <p:cNvPicPr>
            <a:picLocks noChangeAspect="1"/>
          </p:cNvPicPr>
          <p:nvPr/>
        </p:nvPicPr>
        <p:blipFill>
          <a:blip r:embed="rId6"/>
          <a:stretch>
            <a:fillRect/>
          </a:stretch>
        </p:blipFill>
        <p:spPr>
          <a:xfrm>
            <a:off x="5214557" y="3534481"/>
            <a:ext cx="152400" cy="152400"/>
          </a:xfrm>
          <a:prstGeom prst="rect">
            <a:avLst/>
          </a:prstGeom>
        </p:spPr>
      </p:pic>
      <p:pic>
        <p:nvPicPr>
          <p:cNvPr id="16" name="Picture 867157910"/>
          <p:cNvPicPr>
            <a:picLocks noChangeAspect="1"/>
          </p:cNvPicPr>
          <p:nvPr/>
        </p:nvPicPr>
        <p:blipFill>
          <a:blip r:embed="rId6"/>
          <a:stretch>
            <a:fillRect/>
          </a:stretch>
        </p:blipFill>
        <p:spPr>
          <a:xfrm>
            <a:off x="5214557" y="3005992"/>
            <a:ext cx="152400" cy="152400"/>
          </a:xfrm>
          <a:prstGeom prst="rect">
            <a:avLst/>
          </a:prstGeom>
        </p:spPr>
      </p:pic>
      <p:pic>
        <p:nvPicPr>
          <p:cNvPr id="17" name="Picture 867157910"/>
          <p:cNvPicPr>
            <a:picLocks noChangeAspect="1"/>
          </p:cNvPicPr>
          <p:nvPr/>
        </p:nvPicPr>
        <p:blipFill>
          <a:blip r:embed="rId6"/>
          <a:stretch>
            <a:fillRect/>
          </a:stretch>
        </p:blipFill>
        <p:spPr>
          <a:xfrm>
            <a:off x="5214557" y="4062970"/>
            <a:ext cx="152400" cy="152400"/>
          </a:xfrm>
          <a:prstGeom prst="rect">
            <a:avLst/>
          </a:prstGeom>
        </p:spPr>
      </p:pic>
      <p:pic>
        <p:nvPicPr>
          <p:cNvPr id="18" name="Picture 867157910"/>
          <p:cNvPicPr>
            <a:picLocks noChangeAspect="1"/>
          </p:cNvPicPr>
          <p:nvPr/>
        </p:nvPicPr>
        <p:blipFill>
          <a:blip r:embed="rId6"/>
          <a:stretch>
            <a:fillRect/>
          </a:stretch>
        </p:blipFill>
        <p:spPr>
          <a:xfrm>
            <a:off x="5217880" y="4591459"/>
            <a:ext cx="152400" cy="152400"/>
          </a:xfrm>
          <a:prstGeom prst="rect">
            <a:avLst/>
          </a:prstGeom>
        </p:spPr>
      </p:pic>
      <p:pic>
        <p:nvPicPr>
          <p:cNvPr id="19" name="Picture 867157910"/>
          <p:cNvPicPr>
            <a:picLocks noChangeAspect="1"/>
          </p:cNvPicPr>
          <p:nvPr/>
        </p:nvPicPr>
        <p:blipFill>
          <a:blip r:embed="rId6"/>
          <a:stretch>
            <a:fillRect/>
          </a:stretch>
        </p:blipFill>
        <p:spPr>
          <a:xfrm>
            <a:off x="5222436" y="5648436"/>
            <a:ext cx="152400" cy="152400"/>
          </a:xfrm>
          <a:prstGeom prst="rect">
            <a:avLst/>
          </a:prstGeom>
        </p:spPr>
      </p:pic>
      <p:pic>
        <p:nvPicPr>
          <p:cNvPr id="20" name="Picture 867157910"/>
          <p:cNvPicPr>
            <a:picLocks noChangeAspect="1"/>
          </p:cNvPicPr>
          <p:nvPr/>
        </p:nvPicPr>
        <p:blipFill>
          <a:blip r:embed="rId6"/>
          <a:stretch>
            <a:fillRect/>
          </a:stretch>
        </p:blipFill>
        <p:spPr>
          <a:xfrm>
            <a:off x="5217880" y="5119948"/>
            <a:ext cx="152400" cy="152400"/>
          </a:xfrm>
          <a:prstGeom prst="rect">
            <a:avLst/>
          </a:prstGeom>
        </p:spPr>
      </p:pic>
      <p:sp>
        <p:nvSpPr>
          <p:cNvPr id="22" name="TextBox 21"/>
          <p:cNvSpPr txBox="1"/>
          <p:nvPr/>
        </p:nvSpPr>
        <p:spPr>
          <a:xfrm>
            <a:off x="6220545" y="5593831"/>
            <a:ext cx="474810" cy="261610"/>
          </a:xfrm>
          <a:prstGeom prst="rect">
            <a:avLst/>
          </a:prstGeom>
          <a:noFill/>
        </p:spPr>
        <p:txBody>
          <a:bodyPr wrap="none" rtlCol="0">
            <a:spAutoFit/>
          </a:bodyPr>
          <a:lstStyle/>
          <a:p>
            <a:r>
              <a:rPr lang="en-GB" sz="1050" dirty="0"/>
              <a:t>N/A*</a:t>
            </a:r>
          </a:p>
        </p:txBody>
      </p:sp>
      <p:sp>
        <p:nvSpPr>
          <p:cNvPr id="23" name="TextBox 22"/>
          <p:cNvSpPr txBox="1"/>
          <p:nvPr/>
        </p:nvSpPr>
        <p:spPr>
          <a:xfrm>
            <a:off x="6220545" y="4574124"/>
            <a:ext cx="474810" cy="261610"/>
          </a:xfrm>
          <a:prstGeom prst="rect">
            <a:avLst/>
          </a:prstGeom>
          <a:noFill/>
        </p:spPr>
        <p:txBody>
          <a:bodyPr wrap="none" rtlCol="0">
            <a:spAutoFit/>
          </a:bodyPr>
          <a:lstStyle/>
          <a:p>
            <a:r>
              <a:rPr lang="en-GB" sz="1050" dirty="0"/>
              <a:t>N/A*</a:t>
            </a:r>
          </a:p>
        </p:txBody>
      </p:sp>
      <p:sp>
        <p:nvSpPr>
          <p:cNvPr id="24" name="TextBox 23"/>
          <p:cNvSpPr txBox="1"/>
          <p:nvPr/>
        </p:nvSpPr>
        <p:spPr>
          <a:xfrm>
            <a:off x="1884648" y="5930537"/>
            <a:ext cx="1034257" cy="215444"/>
          </a:xfrm>
          <a:prstGeom prst="rect">
            <a:avLst/>
          </a:prstGeom>
          <a:noFill/>
        </p:spPr>
        <p:txBody>
          <a:bodyPr wrap="none" rtlCol="0">
            <a:spAutoFit/>
          </a:bodyPr>
          <a:lstStyle/>
          <a:p>
            <a:pPr eaLnBrk="0" fontAlgn="base" hangingPunct="0">
              <a:spcBef>
                <a:spcPct val="0"/>
              </a:spcBef>
              <a:spcAft>
                <a:spcPct val="0"/>
              </a:spcAft>
            </a:pPr>
            <a:r>
              <a:rPr lang="en-GB" sz="800" dirty="0">
                <a:solidFill>
                  <a:srgbClr val="B9B8B8"/>
                </a:solidFill>
              </a:rPr>
              <a:t>*Not asked in BPS</a:t>
            </a:r>
          </a:p>
        </p:txBody>
      </p:sp>
      <p:sp>
        <p:nvSpPr>
          <p:cNvPr id="25" name="TextBox 24"/>
          <p:cNvSpPr txBox="1"/>
          <p:nvPr/>
        </p:nvSpPr>
        <p:spPr>
          <a:xfrm>
            <a:off x="6220545" y="5053686"/>
            <a:ext cx="474810" cy="261610"/>
          </a:xfrm>
          <a:prstGeom prst="rect">
            <a:avLst/>
          </a:prstGeom>
          <a:noFill/>
        </p:spPr>
        <p:txBody>
          <a:bodyPr wrap="none" rtlCol="0">
            <a:spAutoFit/>
          </a:bodyPr>
          <a:lstStyle/>
          <a:p>
            <a:r>
              <a:rPr lang="en-GB" sz="1050" dirty="0"/>
              <a:t>N/A*</a:t>
            </a:r>
          </a:p>
        </p:txBody>
      </p:sp>
      <p:sp>
        <p:nvSpPr>
          <p:cNvPr id="26"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42</a:t>
            </a:fld>
            <a:endParaRPr lang="en-US" sz="1200" b="1" dirty="0">
              <a:solidFill>
                <a:srgbClr val="000000"/>
              </a:solidFill>
              <a:latin typeface="Calibri" pitchFamily="34" charset="0"/>
            </a:endParaRPr>
          </a:p>
        </p:txBody>
      </p:sp>
      <p:sp>
        <p:nvSpPr>
          <p:cNvPr id="27" name="TextBox 26"/>
          <p:cNvSpPr txBox="1"/>
          <p:nvPr/>
        </p:nvSpPr>
        <p:spPr>
          <a:xfrm>
            <a:off x="494877" y="1653016"/>
            <a:ext cx="3568700" cy="261610"/>
          </a:xfrm>
          <a:prstGeom prst="rect">
            <a:avLst/>
          </a:prstGeom>
          <a:noFill/>
        </p:spPr>
        <p:txBody>
          <a:bodyPr wrap="square" rtlCol="0">
            <a:spAutoFit/>
          </a:bodyPr>
          <a:lstStyle/>
          <a:p>
            <a:r>
              <a:rPr lang="en-GB" sz="1100" b="1" dirty="0">
                <a:solidFill>
                  <a:srgbClr val="D61C2E"/>
                </a:solidFill>
              </a:rPr>
              <a:t>General opinion of services in area:</a:t>
            </a:r>
          </a:p>
        </p:txBody>
      </p:sp>
    </p:spTree>
    <p:extLst>
      <p:ext uri="{BB962C8B-B14F-4D97-AF65-F5344CB8AC3E}">
        <p14:creationId xmlns:p14="http://schemas.microsoft.com/office/powerpoint/2010/main" val="10041006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p:cNvGraphicFramePr/>
          <p:nvPr>
            <p:extLst>
              <p:ext uri="{D42A27DB-BD31-4B8C-83A1-F6EECF244321}">
                <p14:modId xmlns:p14="http://schemas.microsoft.com/office/powerpoint/2010/main" val="679032737"/>
              </p:ext>
            </p:extLst>
          </p:nvPr>
        </p:nvGraphicFramePr>
        <p:xfrm>
          <a:off x="540191" y="2081174"/>
          <a:ext cx="5779819" cy="2628286"/>
        </p:xfrm>
        <a:graphic>
          <a:graphicData uri="http://schemas.openxmlformats.org/drawingml/2006/chart">
            <c:chart xmlns:c="http://schemas.openxmlformats.org/drawingml/2006/chart" xmlns:r="http://schemas.openxmlformats.org/officeDocument/2006/relationships" r:id="rId2"/>
          </a:graphicData>
        </a:graphic>
      </p:graphicFrame>
      <p:sp>
        <p:nvSpPr>
          <p:cNvPr id="26626" name="Line 3"/>
          <p:cNvSpPr>
            <a:spLocks noChangeShapeType="1"/>
          </p:cNvSpPr>
          <p:nvPr/>
        </p:nvSpPr>
        <p:spPr bwMode="auto">
          <a:xfrm>
            <a:off x="0" y="6505551"/>
            <a:ext cx="9144000" cy="0"/>
          </a:xfrm>
          <a:prstGeom prst="line">
            <a:avLst/>
          </a:prstGeom>
          <a:noFill/>
          <a:ln w="6350">
            <a:noFill/>
            <a:round/>
            <a:headEnd/>
            <a:tailEnd/>
          </a:ln>
        </p:spPr>
        <p:txBody>
          <a:bodyPr wrap="none">
            <a:spAutoFit/>
          </a:bodyPr>
          <a:lstStyle/>
          <a:p>
            <a:pPr eaLnBrk="0" fontAlgn="base" hangingPunct="0">
              <a:spcBef>
                <a:spcPct val="0"/>
              </a:spcBef>
              <a:spcAft>
                <a:spcPct val="0"/>
              </a:spcAft>
            </a:pPr>
            <a:endParaRPr lang="en-GB" sz="1100" dirty="0">
              <a:solidFill>
                <a:srgbClr val="667366"/>
              </a:solidFill>
            </a:endParaRPr>
          </a:p>
        </p:txBody>
      </p:sp>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sp>
        <p:nvSpPr>
          <p:cNvPr id="26632" name="Rectangle 8"/>
          <p:cNvSpPr>
            <a:spLocks noChangeArrowheads="1"/>
          </p:cNvSpPr>
          <p:nvPr/>
        </p:nvSpPr>
        <p:spPr bwMode="auto">
          <a:xfrm>
            <a:off x="381000" y="188640"/>
            <a:ext cx="7429500" cy="476250"/>
          </a:xfrm>
          <a:prstGeom prst="rect">
            <a:avLst/>
          </a:prstGeom>
          <a:noFill/>
          <a:ln w="9525">
            <a:noFill/>
            <a:miter lim="800000"/>
            <a:headEnd/>
            <a:tailEnd/>
          </a:ln>
          <a:effectLst/>
        </p:spPr>
        <p:txBody>
          <a:bodyPr lIns="0" tIns="0" bIns="0"/>
          <a:lstStyle/>
          <a:p>
            <a:pPr eaLnBrk="0" fontAlgn="base" hangingPunct="0">
              <a:spcBef>
                <a:spcPct val="0"/>
              </a:spcBef>
              <a:spcAft>
                <a:spcPct val="0"/>
              </a:spcAft>
            </a:pPr>
            <a:endParaRPr lang="en-US" sz="2000" dirty="0">
              <a:solidFill>
                <a:srgbClr val="000000"/>
              </a:solidFill>
            </a:endParaRPr>
          </a:p>
        </p:txBody>
      </p:sp>
      <p:sp>
        <p:nvSpPr>
          <p:cNvPr id="2" name="Title 1"/>
          <p:cNvSpPr>
            <a:spLocks noGrp="1"/>
          </p:cNvSpPr>
          <p:nvPr>
            <p:ph type="title"/>
          </p:nvPr>
        </p:nvSpPr>
        <p:spPr/>
        <p:txBody>
          <a:bodyPr anchor="ctr">
            <a:noAutofit/>
          </a:bodyPr>
          <a:lstStyle/>
          <a:p>
            <a:r>
              <a:rPr lang="en-GB" sz="2400" dirty="0"/>
              <a:t>Satisfaction on the trams generally</a:t>
            </a:r>
          </a:p>
        </p:txBody>
      </p:sp>
      <p:pic>
        <p:nvPicPr>
          <p:cNvPr id="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 name="TextBox 80"/>
          <p:cNvSpPr txBox="1"/>
          <p:nvPr/>
        </p:nvSpPr>
        <p:spPr>
          <a:xfrm>
            <a:off x="6512433"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2016</a:t>
            </a:r>
          </a:p>
        </p:txBody>
      </p:sp>
      <p:sp>
        <p:nvSpPr>
          <p:cNvPr id="82" name="TextBox 81"/>
          <p:cNvSpPr txBox="1"/>
          <p:nvPr/>
        </p:nvSpPr>
        <p:spPr>
          <a:xfrm>
            <a:off x="8025535"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83" name="TextBox 82"/>
          <p:cNvSpPr txBox="1"/>
          <p:nvPr/>
        </p:nvSpPr>
        <p:spPr>
          <a:xfrm>
            <a:off x="7301263" y="1463753"/>
            <a:ext cx="432048" cy="1682512"/>
          </a:xfrm>
          <a:prstGeom prst="rect">
            <a:avLst/>
          </a:prstGeom>
          <a:noFill/>
        </p:spPr>
        <p:txBody>
          <a:bodyPr wrap="square" rtlCol="0">
            <a:spAutoFit/>
          </a:bodyPr>
          <a:lstStyle/>
          <a:p>
            <a:pPr algn="ctr">
              <a:spcBef>
                <a:spcPts val="350"/>
              </a:spcBef>
            </a:pPr>
            <a:endParaRPr sz="1000">
              <a:solidFill>
                <a:srgbClr val="2C2227"/>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p:txBody>
      </p:sp>
      <p:sp>
        <p:nvSpPr>
          <p:cNvPr id="86" name="TextBox 85"/>
          <p:cNvSpPr txBox="1"/>
          <p:nvPr/>
        </p:nvSpPr>
        <p:spPr>
          <a:xfrm>
            <a:off x="7521167"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2014</a:t>
            </a:r>
          </a:p>
        </p:txBody>
      </p:sp>
      <p:sp>
        <p:nvSpPr>
          <p:cNvPr id="88" name="TextBox 87"/>
          <p:cNvSpPr txBox="1"/>
          <p:nvPr/>
        </p:nvSpPr>
        <p:spPr>
          <a:xfrm>
            <a:off x="7016800"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89" name="TextBox 88"/>
          <p:cNvSpPr txBox="1"/>
          <p:nvPr/>
        </p:nvSpPr>
        <p:spPr>
          <a:xfrm>
            <a:off x="6008066" y="1577154"/>
            <a:ext cx="2641358" cy="246221"/>
          </a:xfrm>
          <a:prstGeom prst="rect">
            <a:avLst/>
          </a:prstGeom>
          <a:noFill/>
        </p:spPr>
        <p:txBody>
          <a:bodyPr wrap="square" rtlCol="0">
            <a:spAutoFit/>
          </a:bodyPr>
          <a:lstStyle/>
          <a:p>
            <a:pPr algn="ctr"/>
            <a:r>
              <a:rPr lang="en-GB" sz="1000" dirty="0">
                <a:solidFill>
                  <a:srgbClr val="000000"/>
                </a:solidFill>
              </a:rPr>
              <a:t>Total fairly/very satisfied </a:t>
            </a:r>
          </a:p>
        </p:txBody>
      </p:sp>
      <p:sp>
        <p:nvSpPr>
          <p:cNvPr id="97" name="TextBox 96"/>
          <p:cNvSpPr txBox="1"/>
          <p:nvPr/>
        </p:nvSpPr>
        <p:spPr>
          <a:xfrm>
            <a:off x="6008066" y="174287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2017</a:t>
            </a:r>
          </a:p>
        </p:txBody>
      </p:sp>
      <p:graphicFrame>
        <p:nvGraphicFramePr>
          <p:cNvPr id="27" name="Chart 26"/>
          <p:cNvGraphicFramePr/>
          <p:nvPr>
            <p:extLst>
              <p:ext uri="{D42A27DB-BD31-4B8C-83A1-F6EECF244321}">
                <p14:modId xmlns:p14="http://schemas.microsoft.com/office/powerpoint/2010/main" val="3785529824"/>
              </p:ext>
            </p:extLst>
          </p:nvPr>
        </p:nvGraphicFramePr>
        <p:xfrm>
          <a:off x="540191" y="4751452"/>
          <a:ext cx="5779819" cy="2628286"/>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6059660" y="2142981"/>
            <a:ext cx="520700" cy="3477875"/>
          </a:xfrm>
          <a:prstGeom prst="rect">
            <a:avLst/>
          </a:prstGeom>
          <a:noFill/>
        </p:spPr>
        <p:txBody>
          <a:bodyPr wrap="square" rtlCol="0">
            <a:spAutoFit/>
          </a:bodyPr>
          <a:lstStyle/>
          <a:p>
            <a:pPr algn="ctr"/>
            <a:endParaRPr lang="en-GB" sz="800" dirty="0">
              <a:solidFill>
                <a:srgbClr val="2C2227"/>
              </a:solidFill>
            </a:endParaRPr>
          </a:p>
          <a:p>
            <a:pPr algn="ctr"/>
            <a:r>
              <a:rPr lang="en-GB" sz="1000" dirty="0">
                <a:solidFill>
                  <a:srgbClr val="2C2227"/>
                </a:solidFill>
              </a:rPr>
              <a:t>88</a:t>
            </a:r>
          </a:p>
          <a:p>
            <a:pPr algn="ctr"/>
            <a:endParaRPr lang="en-GB" sz="600" dirty="0">
              <a:solidFill>
                <a:srgbClr val="2C2227"/>
              </a:solidFill>
            </a:endParaRPr>
          </a:p>
          <a:p>
            <a:pPr algn="ctr"/>
            <a:endParaRPr lang="en-GB" sz="1000" dirty="0">
              <a:solidFill>
                <a:srgbClr val="2C2227"/>
              </a:solidFill>
            </a:endParaRPr>
          </a:p>
          <a:p>
            <a:pPr algn="ctr"/>
            <a:r>
              <a:rPr lang="en-GB" sz="1000" dirty="0">
                <a:solidFill>
                  <a:srgbClr val="2C2227"/>
                </a:solidFill>
              </a:rPr>
              <a:t>87</a:t>
            </a:r>
          </a:p>
          <a:p>
            <a:pPr algn="ctr"/>
            <a:endParaRPr lang="en-GB" sz="700" dirty="0">
              <a:solidFill>
                <a:srgbClr val="2C2227"/>
              </a:solidFill>
            </a:endParaRPr>
          </a:p>
          <a:p>
            <a:pPr algn="ctr"/>
            <a:endParaRPr lang="en-GB" sz="1000" dirty="0">
              <a:solidFill>
                <a:srgbClr val="2C2227"/>
              </a:solidFill>
            </a:endParaRPr>
          </a:p>
          <a:p>
            <a:pPr algn="ctr"/>
            <a:r>
              <a:rPr lang="en-GB" sz="1000" dirty="0">
                <a:solidFill>
                  <a:srgbClr val="2C2227"/>
                </a:solidFill>
              </a:rPr>
              <a:t>87</a:t>
            </a:r>
          </a:p>
          <a:p>
            <a:pPr algn="ctr"/>
            <a:endParaRPr lang="en-GB" sz="600" dirty="0">
              <a:solidFill>
                <a:srgbClr val="2C2227"/>
              </a:solidFill>
            </a:endParaRPr>
          </a:p>
          <a:p>
            <a:pPr algn="ctr"/>
            <a:endParaRPr lang="en-GB" sz="1000" dirty="0">
              <a:solidFill>
                <a:srgbClr val="2C2227"/>
              </a:solidFill>
            </a:endParaRPr>
          </a:p>
          <a:p>
            <a:pPr algn="ctr"/>
            <a:r>
              <a:rPr lang="en-GB" sz="1000" dirty="0">
                <a:solidFill>
                  <a:srgbClr val="2C2227"/>
                </a:solidFill>
              </a:rPr>
              <a:t>86</a:t>
            </a:r>
          </a:p>
          <a:p>
            <a:pPr algn="ctr"/>
            <a:endParaRPr lang="en-GB" sz="700" dirty="0">
              <a:solidFill>
                <a:srgbClr val="2C2227"/>
              </a:solidFill>
            </a:endParaRPr>
          </a:p>
          <a:p>
            <a:pPr algn="ctr"/>
            <a:endParaRPr lang="en-GB" sz="1000" dirty="0">
              <a:solidFill>
                <a:srgbClr val="2C2227"/>
              </a:solidFill>
            </a:endParaRPr>
          </a:p>
          <a:p>
            <a:pPr algn="ctr"/>
            <a:r>
              <a:rPr lang="en-GB" sz="1000" dirty="0">
                <a:solidFill>
                  <a:srgbClr val="2C2227"/>
                </a:solidFill>
              </a:rPr>
              <a:t>77</a:t>
            </a:r>
          </a:p>
          <a:p>
            <a:pPr algn="ctr"/>
            <a:endParaRPr lang="en-GB" sz="6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4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r>
              <a:rPr lang="en-GB" sz="1000" dirty="0">
                <a:solidFill>
                  <a:srgbClr val="2C2227"/>
                </a:solidFill>
              </a:rPr>
              <a:t>90</a:t>
            </a:r>
          </a:p>
          <a:p>
            <a:pPr algn="ctr"/>
            <a:endParaRPr lang="en-GB" sz="1000" dirty="0">
              <a:solidFill>
                <a:srgbClr val="2C2227"/>
              </a:solidFill>
            </a:endParaRPr>
          </a:p>
          <a:p>
            <a:pPr algn="ctr"/>
            <a:endParaRPr lang="en-GB" sz="500" dirty="0">
              <a:solidFill>
                <a:srgbClr val="2C2227"/>
              </a:solidFill>
            </a:endParaRPr>
          </a:p>
          <a:p>
            <a:pPr algn="ctr"/>
            <a:r>
              <a:rPr lang="en-GB" sz="1000" dirty="0">
                <a:solidFill>
                  <a:srgbClr val="2C2227"/>
                </a:solidFill>
              </a:rPr>
              <a:t>89</a:t>
            </a:r>
          </a:p>
        </p:txBody>
      </p:sp>
      <p:sp>
        <p:nvSpPr>
          <p:cNvPr id="28" name="TextBox 27"/>
          <p:cNvSpPr txBox="1"/>
          <p:nvPr/>
        </p:nvSpPr>
        <p:spPr>
          <a:xfrm>
            <a:off x="6564027" y="2142981"/>
            <a:ext cx="520700" cy="3477875"/>
          </a:xfrm>
          <a:prstGeom prst="rect">
            <a:avLst/>
          </a:prstGeom>
          <a:noFill/>
        </p:spPr>
        <p:txBody>
          <a:bodyPr wrap="square" rtlCol="0">
            <a:spAutoFit/>
          </a:bodyPr>
          <a:lstStyle/>
          <a:p>
            <a:pPr algn="ctr"/>
            <a:endParaRPr lang="en-GB" sz="800" dirty="0">
              <a:solidFill>
                <a:srgbClr val="2C2227"/>
              </a:solidFill>
            </a:endParaRPr>
          </a:p>
          <a:p>
            <a:pPr algn="ctr"/>
            <a:r>
              <a:rPr lang="en-GB" sz="1000" dirty="0">
                <a:solidFill>
                  <a:srgbClr val="2C2227"/>
                </a:solidFill>
              </a:rPr>
              <a:t>89</a:t>
            </a:r>
          </a:p>
          <a:p>
            <a:pPr algn="ctr"/>
            <a:endParaRPr lang="en-GB" sz="600" dirty="0">
              <a:solidFill>
                <a:srgbClr val="2C2227"/>
              </a:solidFill>
            </a:endParaRPr>
          </a:p>
          <a:p>
            <a:pPr algn="ctr"/>
            <a:endParaRPr lang="en-GB" sz="1000" dirty="0">
              <a:solidFill>
                <a:srgbClr val="2C2227"/>
              </a:solidFill>
            </a:endParaRPr>
          </a:p>
          <a:p>
            <a:pPr algn="ctr"/>
            <a:r>
              <a:rPr lang="en-GB" sz="1000" dirty="0">
                <a:solidFill>
                  <a:srgbClr val="2C2227"/>
                </a:solidFill>
              </a:rPr>
              <a:t>86</a:t>
            </a:r>
          </a:p>
          <a:p>
            <a:pPr algn="ctr"/>
            <a:endParaRPr lang="en-GB" sz="1000" dirty="0">
              <a:solidFill>
                <a:srgbClr val="2C2227"/>
              </a:solidFill>
            </a:endParaRPr>
          </a:p>
          <a:p>
            <a:pPr algn="ctr"/>
            <a:endParaRPr lang="en-GB" sz="700" dirty="0">
              <a:solidFill>
                <a:srgbClr val="2C2227"/>
              </a:solidFill>
            </a:endParaRPr>
          </a:p>
          <a:p>
            <a:pPr algn="ctr"/>
            <a:r>
              <a:rPr lang="en-GB" sz="1000" dirty="0">
                <a:solidFill>
                  <a:srgbClr val="2C2227"/>
                </a:solidFill>
              </a:rPr>
              <a:t>84</a:t>
            </a:r>
          </a:p>
          <a:p>
            <a:pPr algn="ctr"/>
            <a:endParaRPr lang="en-GB" sz="900" dirty="0">
              <a:solidFill>
                <a:srgbClr val="2C2227"/>
              </a:solidFill>
            </a:endParaRPr>
          </a:p>
          <a:p>
            <a:pPr algn="ctr"/>
            <a:endParaRPr lang="en-GB" sz="700" dirty="0">
              <a:solidFill>
                <a:srgbClr val="2C2227"/>
              </a:solidFill>
            </a:endParaRPr>
          </a:p>
          <a:p>
            <a:pPr algn="ctr"/>
            <a:r>
              <a:rPr lang="en-GB" sz="1000" dirty="0">
                <a:solidFill>
                  <a:srgbClr val="2C2227"/>
                </a:solidFill>
              </a:rPr>
              <a:t>89</a:t>
            </a:r>
          </a:p>
          <a:p>
            <a:pPr algn="ctr"/>
            <a:endParaRPr lang="en-GB" sz="700" dirty="0">
              <a:solidFill>
                <a:srgbClr val="2C2227"/>
              </a:solidFill>
            </a:endParaRPr>
          </a:p>
          <a:p>
            <a:pPr algn="ctr"/>
            <a:endParaRPr lang="en-GB" sz="1000" dirty="0">
              <a:solidFill>
                <a:srgbClr val="2C2227"/>
              </a:solidFill>
            </a:endParaRPr>
          </a:p>
          <a:p>
            <a:pPr algn="ctr"/>
            <a:r>
              <a:rPr lang="en-GB" sz="1000" dirty="0">
                <a:solidFill>
                  <a:srgbClr val="2C2227"/>
                </a:solidFill>
              </a:rPr>
              <a:t>79</a:t>
            </a:r>
          </a:p>
          <a:p>
            <a:pPr algn="ctr"/>
            <a:endParaRPr lang="en-GB" sz="6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400" dirty="0">
              <a:solidFill>
                <a:srgbClr val="2C2227"/>
              </a:solidFill>
            </a:endParaRPr>
          </a:p>
          <a:p>
            <a:pPr algn="ctr"/>
            <a:r>
              <a:rPr lang="en-GB" sz="1000" dirty="0">
                <a:solidFill>
                  <a:srgbClr val="2C2227"/>
                </a:solidFill>
              </a:rPr>
              <a:t>89</a:t>
            </a:r>
          </a:p>
          <a:p>
            <a:pPr algn="ctr"/>
            <a:endParaRPr lang="en-GB" sz="500" dirty="0">
              <a:solidFill>
                <a:srgbClr val="2C2227"/>
              </a:solidFill>
            </a:endParaRPr>
          </a:p>
          <a:p>
            <a:pPr algn="ctr"/>
            <a:endParaRPr lang="en-GB" sz="1000" dirty="0">
              <a:solidFill>
                <a:srgbClr val="2C2227"/>
              </a:solidFill>
            </a:endParaRPr>
          </a:p>
          <a:p>
            <a:pPr algn="ctr"/>
            <a:r>
              <a:rPr lang="en-GB" sz="1000" dirty="0">
                <a:solidFill>
                  <a:srgbClr val="2C2227"/>
                </a:solidFill>
              </a:rPr>
              <a:t>89</a:t>
            </a:r>
          </a:p>
        </p:txBody>
      </p:sp>
      <p:sp>
        <p:nvSpPr>
          <p:cNvPr id="29" name="TextBox 28"/>
          <p:cNvSpPr txBox="1"/>
          <p:nvPr/>
        </p:nvSpPr>
        <p:spPr>
          <a:xfrm>
            <a:off x="7068395" y="2142981"/>
            <a:ext cx="520700" cy="3477875"/>
          </a:xfrm>
          <a:prstGeom prst="rect">
            <a:avLst/>
          </a:prstGeom>
          <a:noFill/>
        </p:spPr>
        <p:txBody>
          <a:bodyPr wrap="square" rtlCol="0">
            <a:spAutoFit/>
          </a:bodyPr>
          <a:lstStyle/>
          <a:p>
            <a:pPr algn="ctr"/>
            <a:endParaRPr lang="en-GB" sz="800" dirty="0">
              <a:solidFill>
                <a:srgbClr val="2C2227"/>
              </a:solidFill>
            </a:endParaRPr>
          </a:p>
          <a:p>
            <a:pPr algn="ctr"/>
            <a:r>
              <a:rPr lang="en-GB" sz="1000" dirty="0">
                <a:solidFill>
                  <a:srgbClr val="2C2227"/>
                </a:solidFill>
              </a:rPr>
              <a:t>88</a:t>
            </a:r>
          </a:p>
          <a:p>
            <a:pPr algn="ctr"/>
            <a:endParaRPr lang="en-GB" sz="600" dirty="0">
              <a:solidFill>
                <a:srgbClr val="2C2227"/>
              </a:solidFill>
            </a:endParaRPr>
          </a:p>
          <a:p>
            <a:pPr algn="ctr"/>
            <a:endParaRPr lang="en-GB" sz="1000" dirty="0">
              <a:solidFill>
                <a:srgbClr val="2C2227"/>
              </a:solidFill>
            </a:endParaRPr>
          </a:p>
          <a:p>
            <a:pPr algn="ctr"/>
            <a:r>
              <a:rPr lang="en-GB" sz="1000" dirty="0">
                <a:solidFill>
                  <a:srgbClr val="2C2227"/>
                </a:solidFill>
              </a:rPr>
              <a:t>89</a:t>
            </a:r>
          </a:p>
          <a:p>
            <a:pPr algn="ctr"/>
            <a:endParaRPr lang="en-GB" sz="1000" dirty="0">
              <a:solidFill>
                <a:srgbClr val="2C2227"/>
              </a:solidFill>
            </a:endParaRPr>
          </a:p>
          <a:p>
            <a:pPr algn="ctr"/>
            <a:endParaRPr lang="en-GB" sz="700" dirty="0">
              <a:solidFill>
                <a:srgbClr val="2C2227"/>
              </a:solidFill>
            </a:endParaRPr>
          </a:p>
          <a:p>
            <a:pPr algn="ctr"/>
            <a:r>
              <a:rPr lang="en-GB" sz="1000" dirty="0">
                <a:solidFill>
                  <a:srgbClr val="2C2227"/>
                </a:solidFill>
              </a:rPr>
              <a:t>N/A*</a:t>
            </a:r>
          </a:p>
          <a:p>
            <a:pPr algn="ctr"/>
            <a:endParaRPr lang="en-GB" sz="1000" dirty="0">
              <a:solidFill>
                <a:srgbClr val="2C2227"/>
              </a:solidFill>
            </a:endParaRPr>
          </a:p>
          <a:p>
            <a:pPr algn="ctr"/>
            <a:endParaRPr lang="en-GB" sz="600" dirty="0">
              <a:solidFill>
                <a:srgbClr val="2C2227"/>
              </a:solidFill>
            </a:endParaRPr>
          </a:p>
          <a:p>
            <a:pPr algn="ctr"/>
            <a:r>
              <a:rPr lang="en-GB" sz="1000" dirty="0">
                <a:solidFill>
                  <a:srgbClr val="2C2227"/>
                </a:solidFill>
              </a:rPr>
              <a:t>88</a:t>
            </a:r>
          </a:p>
          <a:p>
            <a:pPr algn="ctr"/>
            <a:endParaRPr lang="en-GB" sz="1000" dirty="0">
              <a:solidFill>
                <a:srgbClr val="2C2227"/>
              </a:solidFill>
            </a:endParaRPr>
          </a:p>
          <a:p>
            <a:pPr algn="ctr"/>
            <a:endParaRPr lang="en-GB" sz="700" dirty="0">
              <a:solidFill>
                <a:srgbClr val="2C2227"/>
              </a:solidFill>
            </a:endParaRPr>
          </a:p>
          <a:p>
            <a:pPr algn="ctr"/>
            <a:r>
              <a:rPr lang="en-GB" sz="1000" dirty="0">
                <a:solidFill>
                  <a:srgbClr val="2C2227"/>
                </a:solidFill>
              </a:rPr>
              <a:t>79</a:t>
            </a:r>
          </a:p>
          <a:p>
            <a:pPr algn="ctr"/>
            <a:endParaRPr lang="en-GB" sz="6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400" dirty="0">
              <a:solidFill>
                <a:srgbClr val="2C2227"/>
              </a:solidFill>
            </a:endParaRPr>
          </a:p>
          <a:p>
            <a:pPr algn="ctr"/>
            <a:endParaRPr lang="en-GB" sz="1000" dirty="0">
              <a:solidFill>
                <a:srgbClr val="2C2227"/>
              </a:solidFill>
            </a:endParaRPr>
          </a:p>
          <a:p>
            <a:pPr algn="ctr"/>
            <a:r>
              <a:rPr lang="en-GB" sz="1000" dirty="0">
                <a:solidFill>
                  <a:srgbClr val="2C2227"/>
                </a:solidFill>
              </a:rPr>
              <a:t>89</a:t>
            </a:r>
          </a:p>
          <a:p>
            <a:pPr algn="ctr"/>
            <a:endParaRPr lang="en-GB" sz="1000" dirty="0">
              <a:solidFill>
                <a:srgbClr val="2C2227"/>
              </a:solidFill>
            </a:endParaRPr>
          </a:p>
          <a:p>
            <a:pPr algn="ctr"/>
            <a:endParaRPr lang="en-GB" sz="500" dirty="0">
              <a:solidFill>
                <a:srgbClr val="2C2227"/>
              </a:solidFill>
            </a:endParaRPr>
          </a:p>
          <a:p>
            <a:pPr algn="ctr"/>
            <a:r>
              <a:rPr lang="en-GB" sz="1000" dirty="0">
                <a:solidFill>
                  <a:srgbClr val="2C2227"/>
                </a:solidFill>
              </a:rPr>
              <a:t>90</a:t>
            </a:r>
          </a:p>
        </p:txBody>
      </p:sp>
      <p:sp>
        <p:nvSpPr>
          <p:cNvPr id="31" name="TextBox 30"/>
          <p:cNvSpPr txBox="1"/>
          <p:nvPr/>
        </p:nvSpPr>
        <p:spPr>
          <a:xfrm>
            <a:off x="7572761" y="2142981"/>
            <a:ext cx="520700" cy="3477875"/>
          </a:xfrm>
          <a:prstGeom prst="rect">
            <a:avLst/>
          </a:prstGeom>
          <a:noFill/>
        </p:spPr>
        <p:txBody>
          <a:bodyPr wrap="square" rtlCol="0">
            <a:spAutoFit/>
          </a:bodyPr>
          <a:lstStyle/>
          <a:p>
            <a:pPr algn="ctr"/>
            <a:endParaRPr lang="en-GB" sz="800" dirty="0">
              <a:solidFill>
                <a:srgbClr val="2C2227"/>
              </a:solidFill>
            </a:endParaRPr>
          </a:p>
          <a:p>
            <a:pPr algn="ctr"/>
            <a:r>
              <a:rPr lang="en-GB" sz="1000" dirty="0">
                <a:solidFill>
                  <a:srgbClr val="2C2227"/>
                </a:solidFill>
              </a:rPr>
              <a:t>87</a:t>
            </a:r>
          </a:p>
          <a:p>
            <a:pPr algn="ctr"/>
            <a:endParaRPr lang="en-GB" sz="600" dirty="0">
              <a:solidFill>
                <a:srgbClr val="2C2227"/>
              </a:solidFill>
            </a:endParaRPr>
          </a:p>
          <a:p>
            <a:pPr algn="ctr"/>
            <a:endParaRPr lang="en-GB" sz="1000" dirty="0">
              <a:solidFill>
                <a:srgbClr val="2C2227"/>
              </a:solidFill>
            </a:endParaRPr>
          </a:p>
          <a:p>
            <a:pPr algn="ctr"/>
            <a:r>
              <a:rPr lang="en-GB" sz="1000" dirty="0">
                <a:solidFill>
                  <a:srgbClr val="2C2227"/>
                </a:solidFill>
              </a:rPr>
              <a:t>87</a:t>
            </a:r>
          </a:p>
          <a:p>
            <a:pPr algn="ctr"/>
            <a:endParaRPr lang="en-GB" sz="700" dirty="0">
              <a:solidFill>
                <a:srgbClr val="2C2227"/>
              </a:solidFill>
            </a:endParaRPr>
          </a:p>
          <a:p>
            <a:pPr algn="ctr"/>
            <a:endParaRPr lang="en-GB" sz="1000" dirty="0">
              <a:solidFill>
                <a:srgbClr val="2C2227"/>
              </a:solidFill>
            </a:endParaRPr>
          </a:p>
          <a:p>
            <a:pPr algn="ctr"/>
            <a:r>
              <a:rPr lang="en-GB" sz="1000" dirty="0">
                <a:solidFill>
                  <a:srgbClr val="2C2227"/>
                </a:solidFill>
              </a:rPr>
              <a:t>N/A*</a:t>
            </a:r>
          </a:p>
          <a:p>
            <a:pPr algn="ctr"/>
            <a:endParaRPr lang="en-GB" sz="600" dirty="0">
              <a:solidFill>
                <a:srgbClr val="2C2227"/>
              </a:solidFill>
            </a:endParaRPr>
          </a:p>
          <a:p>
            <a:pPr algn="ctr"/>
            <a:endParaRPr lang="en-GB" sz="1000" dirty="0">
              <a:solidFill>
                <a:srgbClr val="2C2227"/>
              </a:solidFill>
            </a:endParaRPr>
          </a:p>
          <a:p>
            <a:pPr algn="ctr"/>
            <a:r>
              <a:rPr lang="en-GB" sz="1000" dirty="0">
                <a:solidFill>
                  <a:srgbClr val="2C2227"/>
                </a:solidFill>
              </a:rPr>
              <a:t>87</a:t>
            </a:r>
          </a:p>
          <a:p>
            <a:pPr algn="ctr"/>
            <a:endParaRPr lang="en-GB" sz="700" dirty="0">
              <a:solidFill>
                <a:srgbClr val="2C2227"/>
              </a:solidFill>
            </a:endParaRPr>
          </a:p>
          <a:p>
            <a:pPr algn="ctr"/>
            <a:endParaRPr lang="en-GB" sz="1000" dirty="0">
              <a:solidFill>
                <a:srgbClr val="2C2227"/>
              </a:solidFill>
            </a:endParaRPr>
          </a:p>
          <a:p>
            <a:pPr algn="ctr"/>
            <a:r>
              <a:rPr lang="en-GB" sz="1000" dirty="0">
                <a:solidFill>
                  <a:srgbClr val="2C2227"/>
                </a:solidFill>
              </a:rPr>
              <a:t>76</a:t>
            </a:r>
          </a:p>
          <a:p>
            <a:pPr algn="ctr"/>
            <a:endParaRPr lang="en-GB" sz="6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400" dirty="0">
              <a:solidFill>
                <a:srgbClr val="2C2227"/>
              </a:solidFill>
            </a:endParaRPr>
          </a:p>
          <a:p>
            <a:pPr algn="ctr"/>
            <a:endParaRPr lang="en-GB" sz="1000" dirty="0">
              <a:solidFill>
                <a:srgbClr val="2C2227"/>
              </a:solidFill>
            </a:endParaRPr>
          </a:p>
          <a:p>
            <a:pPr algn="ctr"/>
            <a:r>
              <a:rPr lang="en-GB" sz="1000" dirty="0">
                <a:solidFill>
                  <a:srgbClr val="2C2227"/>
                </a:solidFill>
              </a:rPr>
              <a:t>86</a:t>
            </a:r>
          </a:p>
          <a:p>
            <a:pPr algn="ctr"/>
            <a:endParaRPr lang="en-GB" sz="500" dirty="0">
              <a:solidFill>
                <a:srgbClr val="2C2227"/>
              </a:solidFill>
            </a:endParaRPr>
          </a:p>
          <a:p>
            <a:pPr algn="ctr"/>
            <a:endParaRPr lang="en-GB" sz="1000" dirty="0">
              <a:solidFill>
                <a:srgbClr val="2C2227"/>
              </a:solidFill>
            </a:endParaRPr>
          </a:p>
          <a:p>
            <a:pPr algn="ctr"/>
            <a:r>
              <a:rPr lang="en-GB" sz="1000" dirty="0">
                <a:solidFill>
                  <a:srgbClr val="2C2227"/>
                </a:solidFill>
              </a:rPr>
              <a:t>85</a:t>
            </a:r>
          </a:p>
        </p:txBody>
      </p:sp>
      <p:sp>
        <p:nvSpPr>
          <p:cNvPr id="35" name="TextBox 34"/>
          <p:cNvSpPr txBox="1"/>
          <p:nvPr/>
        </p:nvSpPr>
        <p:spPr>
          <a:xfrm>
            <a:off x="8077129" y="2142981"/>
            <a:ext cx="520700" cy="3477875"/>
          </a:xfrm>
          <a:prstGeom prst="rect">
            <a:avLst/>
          </a:prstGeom>
          <a:noFill/>
        </p:spPr>
        <p:txBody>
          <a:bodyPr wrap="square" rtlCol="0">
            <a:spAutoFit/>
          </a:bodyPr>
          <a:lstStyle/>
          <a:p>
            <a:pPr algn="ctr"/>
            <a:endParaRPr lang="en-GB" sz="800" dirty="0">
              <a:solidFill>
                <a:srgbClr val="2C2227"/>
              </a:solidFill>
            </a:endParaRPr>
          </a:p>
          <a:p>
            <a:pPr algn="ctr"/>
            <a:r>
              <a:rPr lang="en-GB" sz="1000" dirty="0">
                <a:solidFill>
                  <a:srgbClr val="2C2227"/>
                </a:solidFill>
              </a:rPr>
              <a:t>90</a:t>
            </a:r>
          </a:p>
          <a:p>
            <a:pPr algn="ctr"/>
            <a:endParaRPr lang="en-GB" sz="600" dirty="0">
              <a:solidFill>
                <a:srgbClr val="2C2227"/>
              </a:solidFill>
            </a:endParaRPr>
          </a:p>
          <a:p>
            <a:pPr algn="ctr"/>
            <a:endParaRPr lang="en-GB" sz="1000" dirty="0">
              <a:solidFill>
                <a:srgbClr val="2C2227"/>
              </a:solidFill>
            </a:endParaRPr>
          </a:p>
          <a:p>
            <a:pPr algn="ctr"/>
            <a:r>
              <a:rPr lang="en-GB" sz="1000" dirty="0">
                <a:solidFill>
                  <a:srgbClr val="2C2227"/>
                </a:solidFill>
              </a:rPr>
              <a:t>90</a:t>
            </a:r>
          </a:p>
          <a:p>
            <a:pPr algn="ctr"/>
            <a:endParaRPr lang="en-GB" sz="700" dirty="0">
              <a:solidFill>
                <a:srgbClr val="2C2227"/>
              </a:solidFill>
            </a:endParaRPr>
          </a:p>
          <a:p>
            <a:pPr algn="ctr"/>
            <a:endParaRPr lang="en-GB" sz="1000" dirty="0">
              <a:solidFill>
                <a:srgbClr val="2C2227"/>
              </a:solidFill>
            </a:endParaRPr>
          </a:p>
          <a:p>
            <a:pPr algn="ctr"/>
            <a:r>
              <a:rPr lang="en-GB" sz="1000" dirty="0">
                <a:solidFill>
                  <a:srgbClr val="2C2227"/>
                </a:solidFill>
              </a:rPr>
              <a:t>N/A*</a:t>
            </a:r>
          </a:p>
          <a:p>
            <a:pPr algn="ctr"/>
            <a:endParaRPr lang="en-GB" sz="1000" dirty="0">
              <a:solidFill>
                <a:srgbClr val="2C2227"/>
              </a:solidFill>
            </a:endParaRPr>
          </a:p>
          <a:p>
            <a:pPr algn="ctr"/>
            <a:endParaRPr lang="en-GB" sz="600" dirty="0">
              <a:solidFill>
                <a:srgbClr val="2C2227"/>
              </a:solidFill>
            </a:endParaRPr>
          </a:p>
          <a:p>
            <a:pPr algn="ctr"/>
            <a:r>
              <a:rPr lang="en-GB" sz="1000" dirty="0">
                <a:solidFill>
                  <a:srgbClr val="2C2227"/>
                </a:solidFill>
              </a:rPr>
              <a:t>90</a:t>
            </a:r>
          </a:p>
          <a:p>
            <a:pPr algn="ctr"/>
            <a:endParaRPr lang="en-GB" sz="1000" dirty="0">
              <a:solidFill>
                <a:srgbClr val="2C2227"/>
              </a:solidFill>
            </a:endParaRPr>
          </a:p>
          <a:p>
            <a:pPr algn="ctr"/>
            <a:endParaRPr lang="en-GB" sz="700" dirty="0">
              <a:solidFill>
                <a:srgbClr val="2C2227"/>
              </a:solidFill>
            </a:endParaRPr>
          </a:p>
          <a:p>
            <a:pPr algn="ctr"/>
            <a:r>
              <a:rPr lang="en-GB" sz="1000" dirty="0">
                <a:solidFill>
                  <a:srgbClr val="2C2227"/>
                </a:solidFill>
              </a:rPr>
              <a:t>N/A*</a:t>
            </a:r>
          </a:p>
          <a:p>
            <a:pPr algn="ctr"/>
            <a:endParaRPr lang="en-GB" sz="1000" dirty="0">
              <a:solidFill>
                <a:srgbClr val="2C2227"/>
              </a:solidFill>
            </a:endParaRPr>
          </a:p>
          <a:p>
            <a:pPr algn="ctr"/>
            <a:endParaRPr lang="en-GB" sz="6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1000" dirty="0">
              <a:solidFill>
                <a:srgbClr val="2C2227"/>
              </a:solidFill>
            </a:endParaRPr>
          </a:p>
          <a:p>
            <a:pPr algn="ctr"/>
            <a:endParaRPr lang="en-GB" sz="400" dirty="0">
              <a:solidFill>
                <a:srgbClr val="2C2227"/>
              </a:solidFill>
            </a:endParaRPr>
          </a:p>
          <a:p>
            <a:pPr algn="ctr"/>
            <a:endParaRPr lang="en-GB" sz="1000" dirty="0">
              <a:solidFill>
                <a:srgbClr val="2C2227"/>
              </a:solidFill>
            </a:endParaRPr>
          </a:p>
          <a:p>
            <a:pPr algn="ctr"/>
            <a:r>
              <a:rPr lang="en-GB" sz="1000" dirty="0">
                <a:solidFill>
                  <a:srgbClr val="2C2227"/>
                </a:solidFill>
              </a:rPr>
              <a:t>89</a:t>
            </a:r>
          </a:p>
          <a:p>
            <a:pPr algn="ctr"/>
            <a:endParaRPr lang="en-GB" sz="1000" dirty="0">
              <a:solidFill>
                <a:srgbClr val="2C2227"/>
              </a:solidFill>
            </a:endParaRPr>
          </a:p>
          <a:p>
            <a:pPr algn="ctr"/>
            <a:endParaRPr lang="en-GB" sz="500" dirty="0">
              <a:solidFill>
                <a:srgbClr val="2C2227"/>
              </a:solidFill>
            </a:endParaRPr>
          </a:p>
          <a:p>
            <a:pPr algn="ctr"/>
            <a:r>
              <a:rPr lang="en-GB" sz="1000" dirty="0">
                <a:solidFill>
                  <a:srgbClr val="2C2227"/>
                </a:solidFill>
              </a:rPr>
              <a:t>83</a:t>
            </a:r>
          </a:p>
        </p:txBody>
      </p:sp>
      <p:sp>
        <p:nvSpPr>
          <p:cNvPr id="36" name="TextBox 35"/>
          <p:cNvSpPr txBox="1"/>
          <p:nvPr/>
        </p:nvSpPr>
        <p:spPr>
          <a:xfrm>
            <a:off x="6274859" y="4626043"/>
            <a:ext cx="2107770" cy="246221"/>
          </a:xfrm>
          <a:prstGeom prst="rect">
            <a:avLst/>
          </a:prstGeom>
          <a:noFill/>
        </p:spPr>
        <p:txBody>
          <a:bodyPr wrap="square" rtlCol="0">
            <a:spAutoFit/>
          </a:bodyPr>
          <a:lstStyle/>
          <a:p>
            <a:pPr algn="ctr"/>
            <a:r>
              <a:rPr lang="en-GB" sz="1000" dirty="0">
                <a:solidFill>
                  <a:srgbClr val="000000"/>
                </a:solidFill>
              </a:rPr>
              <a:t>Total good/very good</a:t>
            </a:r>
          </a:p>
        </p:txBody>
      </p:sp>
      <p:sp>
        <p:nvSpPr>
          <p:cNvPr id="40" name="Rectangle 13"/>
          <p:cNvSpPr>
            <a:spLocks noChangeArrowheads="1"/>
          </p:cNvSpPr>
          <p:nvPr/>
        </p:nvSpPr>
        <p:spPr bwMode="auto">
          <a:xfrm>
            <a:off x="1984075" y="5997985"/>
            <a:ext cx="5207300"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US" sz="800" i="1" dirty="0">
                <a:solidFill>
                  <a:srgbClr val="B9B8B8"/>
                </a:solidFill>
              </a:rPr>
              <a:t>Q. And how satisfied are you overall with tram services for the following: &amp; Q: How would you rate your local tram services for the following:  Base: All passengers – 548 </a:t>
            </a:r>
          </a:p>
          <a:p>
            <a:pPr eaLnBrk="0" fontAlgn="base" hangingPunct="0">
              <a:spcBef>
                <a:spcPct val="0"/>
              </a:spcBef>
              <a:spcAft>
                <a:spcPct val="0"/>
              </a:spcAft>
            </a:pPr>
            <a:r>
              <a:rPr lang="en-US" sz="800" i="1" dirty="0">
                <a:solidFill>
                  <a:srgbClr val="B9B8B8"/>
                </a:solidFill>
              </a:rPr>
              <a:t>*Not asked before 2016  *</a:t>
            </a:r>
            <a:r>
              <a:rPr lang="en-GB" sz="800" dirty="0">
                <a:solidFill>
                  <a:srgbClr val="B9B8B8"/>
                </a:solidFill>
              </a:rPr>
              <a:t>*Statement changed in 2017 from ‘Punctuality’ to ‘Reliability’.</a:t>
            </a:r>
          </a:p>
        </p:txBody>
      </p:sp>
      <p:pic>
        <p:nvPicPr>
          <p:cNvPr id="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867157910"/>
          <p:cNvPicPr>
            <a:picLocks noChangeAspect="1"/>
          </p:cNvPicPr>
          <p:nvPr/>
        </p:nvPicPr>
        <p:blipFill>
          <a:blip r:embed="rId6"/>
          <a:stretch>
            <a:fillRect/>
          </a:stretch>
        </p:blipFill>
        <p:spPr>
          <a:xfrm>
            <a:off x="6479555" y="3511948"/>
            <a:ext cx="152400" cy="152400"/>
          </a:xfrm>
          <a:prstGeom prst="rect">
            <a:avLst/>
          </a:prstGeom>
        </p:spPr>
      </p:pic>
      <p:pic>
        <p:nvPicPr>
          <p:cNvPr id="33" name="Picture 867157910"/>
          <p:cNvPicPr>
            <a:picLocks noChangeAspect="1"/>
          </p:cNvPicPr>
          <p:nvPr/>
        </p:nvPicPr>
        <p:blipFill>
          <a:blip r:embed="rId6"/>
          <a:stretch>
            <a:fillRect/>
          </a:stretch>
        </p:blipFill>
        <p:spPr>
          <a:xfrm>
            <a:off x="6485968" y="2316584"/>
            <a:ext cx="152400" cy="152400"/>
          </a:xfrm>
          <a:prstGeom prst="rect">
            <a:avLst/>
          </a:prstGeom>
        </p:spPr>
      </p:pic>
      <p:pic>
        <p:nvPicPr>
          <p:cNvPr id="34" name="Picture 867157910"/>
          <p:cNvPicPr>
            <a:picLocks noChangeAspect="1"/>
          </p:cNvPicPr>
          <p:nvPr/>
        </p:nvPicPr>
        <p:blipFill>
          <a:blip r:embed="rId6"/>
          <a:stretch>
            <a:fillRect/>
          </a:stretch>
        </p:blipFill>
        <p:spPr>
          <a:xfrm>
            <a:off x="6479555" y="2692074"/>
            <a:ext cx="152400" cy="152400"/>
          </a:xfrm>
          <a:prstGeom prst="rect">
            <a:avLst/>
          </a:prstGeom>
        </p:spPr>
      </p:pic>
      <p:pic>
        <p:nvPicPr>
          <p:cNvPr id="37" name="Picture 867157910"/>
          <p:cNvPicPr>
            <a:picLocks noChangeAspect="1"/>
          </p:cNvPicPr>
          <p:nvPr/>
        </p:nvPicPr>
        <p:blipFill>
          <a:blip r:embed="rId6"/>
          <a:stretch>
            <a:fillRect/>
          </a:stretch>
        </p:blipFill>
        <p:spPr>
          <a:xfrm>
            <a:off x="6481480" y="3120323"/>
            <a:ext cx="152400" cy="152400"/>
          </a:xfrm>
          <a:prstGeom prst="rect">
            <a:avLst/>
          </a:prstGeom>
        </p:spPr>
      </p:pic>
      <p:pic>
        <p:nvPicPr>
          <p:cNvPr id="38" name="Picture 867157910"/>
          <p:cNvPicPr>
            <a:picLocks noChangeAspect="1"/>
          </p:cNvPicPr>
          <p:nvPr/>
        </p:nvPicPr>
        <p:blipFill>
          <a:blip r:embed="rId6"/>
          <a:stretch>
            <a:fillRect/>
          </a:stretch>
        </p:blipFill>
        <p:spPr>
          <a:xfrm>
            <a:off x="6481480" y="3930573"/>
            <a:ext cx="152400" cy="152400"/>
          </a:xfrm>
          <a:prstGeom prst="rect">
            <a:avLst/>
          </a:prstGeom>
        </p:spPr>
      </p:pic>
      <p:pic>
        <p:nvPicPr>
          <p:cNvPr id="39" name="Picture 867157910"/>
          <p:cNvPicPr>
            <a:picLocks noChangeAspect="1"/>
          </p:cNvPicPr>
          <p:nvPr/>
        </p:nvPicPr>
        <p:blipFill>
          <a:blip r:embed="rId6"/>
          <a:stretch>
            <a:fillRect/>
          </a:stretch>
        </p:blipFill>
        <p:spPr>
          <a:xfrm>
            <a:off x="6481480" y="4983863"/>
            <a:ext cx="152400" cy="152400"/>
          </a:xfrm>
          <a:prstGeom prst="rect">
            <a:avLst/>
          </a:prstGeom>
        </p:spPr>
      </p:pic>
      <p:pic>
        <p:nvPicPr>
          <p:cNvPr id="41" name="Picture 867157910"/>
          <p:cNvPicPr>
            <a:picLocks noChangeAspect="1"/>
          </p:cNvPicPr>
          <p:nvPr/>
        </p:nvPicPr>
        <p:blipFill>
          <a:blip r:embed="rId6"/>
          <a:stretch>
            <a:fillRect/>
          </a:stretch>
        </p:blipFill>
        <p:spPr>
          <a:xfrm>
            <a:off x="6481480" y="5365827"/>
            <a:ext cx="152400" cy="152400"/>
          </a:xfrm>
          <a:prstGeom prst="rect">
            <a:avLst/>
          </a:prstGeom>
        </p:spPr>
      </p:pic>
      <p:sp>
        <p:nvSpPr>
          <p:cNvPr id="42"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43</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4001270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3"/>
          <p:cNvSpPr>
            <a:spLocks noChangeShapeType="1"/>
          </p:cNvSpPr>
          <p:nvPr/>
        </p:nvSpPr>
        <p:spPr bwMode="auto">
          <a:xfrm>
            <a:off x="0" y="6505551"/>
            <a:ext cx="9144000" cy="0"/>
          </a:xfrm>
          <a:prstGeom prst="line">
            <a:avLst/>
          </a:prstGeom>
          <a:noFill/>
          <a:ln w="6350">
            <a:noFill/>
            <a:round/>
            <a:headEnd/>
            <a:tailEnd/>
          </a:ln>
        </p:spPr>
        <p:txBody>
          <a:bodyPr wrap="none">
            <a:spAutoFit/>
          </a:bodyPr>
          <a:lstStyle/>
          <a:p>
            <a:pPr eaLnBrk="0" fontAlgn="base" hangingPunct="0">
              <a:spcBef>
                <a:spcPct val="0"/>
              </a:spcBef>
              <a:spcAft>
                <a:spcPct val="0"/>
              </a:spcAft>
            </a:pPr>
            <a:endParaRPr lang="en-GB" sz="1100" dirty="0">
              <a:solidFill>
                <a:srgbClr val="667366"/>
              </a:solidFill>
            </a:endParaRPr>
          </a:p>
        </p:txBody>
      </p:sp>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sp>
        <p:nvSpPr>
          <p:cNvPr id="26632" name="Rectangle 8"/>
          <p:cNvSpPr>
            <a:spLocks noChangeArrowheads="1"/>
          </p:cNvSpPr>
          <p:nvPr/>
        </p:nvSpPr>
        <p:spPr bwMode="auto">
          <a:xfrm>
            <a:off x="381000" y="188640"/>
            <a:ext cx="7429500" cy="476250"/>
          </a:xfrm>
          <a:prstGeom prst="rect">
            <a:avLst/>
          </a:prstGeom>
          <a:noFill/>
          <a:ln w="9525">
            <a:noFill/>
            <a:miter lim="800000"/>
            <a:headEnd/>
            <a:tailEnd/>
          </a:ln>
          <a:effectLst/>
        </p:spPr>
        <p:txBody>
          <a:bodyPr lIns="0" tIns="0" bIns="0"/>
          <a:lstStyle/>
          <a:p>
            <a:pPr eaLnBrk="0" fontAlgn="base" hangingPunct="0">
              <a:spcBef>
                <a:spcPct val="0"/>
              </a:spcBef>
              <a:spcAft>
                <a:spcPct val="0"/>
              </a:spcAft>
            </a:pPr>
            <a:endParaRPr lang="en-US" sz="2000" dirty="0">
              <a:solidFill>
                <a:srgbClr val="000000"/>
              </a:solidFill>
            </a:endParaRPr>
          </a:p>
        </p:txBody>
      </p:sp>
      <p:sp>
        <p:nvSpPr>
          <p:cNvPr id="2" name="Title 1"/>
          <p:cNvSpPr>
            <a:spLocks noGrp="1"/>
          </p:cNvSpPr>
          <p:nvPr>
            <p:ph type="title"/>
          </p:nvPr>
        </p:nvSpPr>
        <p:spPr/>
        <p:txBody>
          <a:bodyPr anchor="ctr">
            <a:noAutofit/>
          </a:bodyPr>
          <a:lstStyle/>
          <a:p>
            <a:r>
              <a:rPr lang="en-GB" sz="2400" dirty="0"/>
              <a:t>Proposed extensions and Midland Metro Alliance</a:t>
            </a:r>
          </a:p>
        </p:txBody>
      </p:sp>
      <p:pic>
        <p:nvPicPr>
          <p:cNvPr id="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 name="TextBox 82"/>
          <p:cNvSpPr txBox="1"/>
          <p:nvPr/>
        </p:nvSpPr>
        <p:spPr>
          <a:xfrm>
            <a:off x="7301263" y="1463753"/>
            <a:ext cx="432048" cy="1682512"/>
          </a:xfrm>
          <a:prstGeom prst="rect">
            <a:avLst/>
          </a:prstGeom>
          <a:noFill/>
        </p:spPr>
        <p:txBody>
          <a:bodyPr wrap="square" rtlCol="0">
            <a:spAutoFit/>
          </a:bodyPr>
          <a:lstStyle/>
          <a:p>
            <a:pPr algn="ctr">
              <a:spcBef>
                <a:spcPts val="350"/>
              </a:spcBef>
            </a:pPr>
            <a:endParaRPr sz="1000">
              <a:solidFill>
                <a:srgbClr val="2C2227"/>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a:p>
            <a:pPr algn="ctr">
              <a:spcBef>
                <a:spcPts val="350"/>
              </a:spcBef>
            </a:pPr>
            <a:endParaRPr lang="en-GB" sz="1000" dirty="0">
              <a:solidFill>
                <a:srgbClr val="000000"/>
              </a:solidFill>
            </a:endParaRPr>
          </a:p>
        </p:txBody>
      </p:sp>
      <p:sp>
        <p:nvSpPr>
          <p:cNvPr id="40" name="Rectangle 13"/>
          <p:cNvSpPr>
            <a:spLocks noChangeArrowheads="1"/>
          </p:cNvSpPr>
          <p:nvPr/>
        </p:nvSpPr>
        <p:spPr bwMode="auto">
          <a:xfrm>
            <a:off x="1984075" y="5912260"/>
            <a:ext cx="5207300"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GB" sz="800" i="1" dirty="0">
                <a:solidFill>
                  <a:srgbClr val="B9B8B8"/>
                </a:solidFill>
              </a:rPr>
              <a:t>Q. The Midland Metro has recently been extended into Birmingham City Centre. Are you aware of further proposed extensions? Base: All passengers - 501</a:t>
            </a:r>
          </a:p>
          <a:p>
            <a:pPr eaLnBrk="0" fontAlgn="base" hangingPunct="0">
              <a:spcBef>
                <a:spcPct val="0"/>
              </a:spcBef>
              <a:spcAft>
                <a:spcPct val="0"/>
              </a:spcAft>
            </a:pPr>
            <a:r>
              <a:rPr lang="en-GB" sz="800" i="1" dirty="0">
                <a:solidFill>
                  <a:srgbClr val="B9B8B8"/>
                </a:solidFill>
              </a:rPr>
              <a:t>Q. Which of the following extensions are you aware of?   Base: All aware of proposed extensions - 312</a:t>
            </a:r>
          </a:p>
          <a:p>
            <a:pPr eaLnBrk="0" fontAlgn="base" hangingPunct="0">
              <a:spcBef>
                <a:spcPct val="0"/>
              </a:spcBef>
              <a:spcAft>
                <a:spcPct val="0"/>
              </a:spcAft>
            </a:pPr>
            <a:r>
              <a:rPr lang="en-GB" sz="800" i="1" dirty="0">
                <a:solidFill>
                  <a:srgbClr val="B9B8B8"/>
                </a:solidFill>
              </a:rPr>
              <a:t>Q. Are you aware of the Midland Metro Alliance?   Base: All giving an answer - 501</a:t>
            </a:r>
          </a:p>
        </p:txBody>
      </p:sp>
      <p:pic>
        <p:nvPicPr>
          <p:cNvPr id="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a:blip r:embed="rId4" cstate="print"/>
          <a:srcRect t="15640" r="72442" b="40680"/>
          <a:stretch>
            <a:fillRect/>
          </a:stretch>
        </p:blipFill>
        <p:spPr bwMode="auto">
          <a:xfrm>
            <a:off x="4617067" y="1857590"/>
            <a:ext cx="343360" cy="340136"/>
          </a:xfrm>
          <a:prstGeom prst="rect">
            <a:avLst/>
          </a:prstGeom>
          <a:noFill/>
          <a:ln w="9525">
            <a:noFill/>
            <a:miter lim="800000"/>
            <a:headEnd/>
            <a:tailEnd/>
          </a:ln>
        </p:spPr>
      </p:pic>
      <p:pic>
        <p:nvPicPr>
          <p:cNvPr id="33" name="Picture 2"/>
          <p:cNvPicPr>
            <a:picLocks noChangeAspect="1" noChangeArrowheads="1"/>
          </p:cNvPicPr>
          <p:nvPr/>
        </p:nvPicPr>
        <p:blipFill>
          <a:blip r:embed="rId4" cstate="print"/>
          <a:srcRect t="15640" r="72442" b="40680"/>
          <a:stretch>
            <a:fillRect/>
          </a:stretch>
        </p:blipFill>
        <p:spPr bwMode="auto">
          <a:xfrm>
            <a:off x="4617067" y="2623592"/>
            <a:ext cx="343360" cy="340136"/>
          </a:xfrm>
          <a:prstGeom prst="rect">
            <a:avLst/>
          </a:prstGeom>
          <a:noFill/>
          <a:ln w="9525">
            <a:noFill/>
            <a:miter lim="800000"/>
            <a:headEnd/>
            <a:tailEnd/>
          </a:ln>
        </p:spPr>
      </p:pic>
      <p:pic>
        <p:nvPicPr>
          <p:cNvPr id="34" name="Picture 2"/>
          <p:cNvPicPr>
            <a:picLocks noChangeAspect="1" noChangeArrowheads="1"/>
          </p:cNvPicPr>
          <p:nvPr/>
        </p:nvPicPr>
        <p:blipFill>
          <a:blip r:embed="rId4" cstate="print"/>
          <a:srcRect t="15640" r="72442" b="40680"/>
          <a:stretch>
            <a:fillRect/>
          </a:stretch>
        </p:blipFill>
        <p:spPr bwMode="auto">
          <a:xfrm>
            <a:off x="4617067" y="3006593"/>
            <a:ext cx="343360" cy="340136"/>
          </a:xfrm>
          <a:prstGeom prst="rect">
            <a:avLst/>
          </a:prstGeom>
          <a:noFill/>
          <a:ln w="9525">
            <a:noFill/>
            <a:miter lim="800000"/>
            <a:headEnd/>
            <a:tailEnd/>
          </a:ln>
        </p:spPr>
      </p:pic>
      <p:pic>
        <p:nvPicPr>
          <p:cNvPr id="37" name="Picture 2"/>
          <p:cNvPicPr>
            <a:picLocks noChangeAspect="1" noChangeArrowheads="1"/>
          </p:cNvPicPr>
          <p:nvPr/>
        </p:nvPicPr>
        <p:blipFill>
          <a:blip r:embed="rId4" cstate="print"/>
          <a:srcRect t="15640" r="72442" b="40680"/>
          <a:stretch>
            <a:fillRect/>
          </a:stretch>
        </p:blipFill>
        <p:spPr bwMode="auto">
          <a:xfrm>
            <a:off x="4617067" y="2240591"/>
            <a:ext cx="343360" cy="340136"/>
          </a:xfrm>
          <a:prstGeom prst="rect">
            <a:avLst/>
          </a:prstGeom>
          <a:noFill/>
          <a:ln w="9525">
            <a:noFill/>
            <a:miter lim="800000"/>
            <a:headEnd/>
            <a:tailEnd/>
          </a:ln>
        </p:spPr>
      </p:pic>
      <p:graphicFrame>
        <p:nvGraphicFramePr>
          <p:cNvPr id="38" name="Chart 37"/>
          <p:cNvGraphicFramePr/>
          <p:nvPr>
            <p:extLst>
              <p:ext uri="{D42A27DB-BD31-4B8C-83A1-F6EECF244321}">
                <p14:modId xmlns:p14="http://schemas.microsoft.com/office/powerpoint/2010/main" val="2005701797"/>
              </p:ext>
            </p:extLst>
          </p:nvPr>
        </p:nvGraphicFramePr>
        <p:xfrm>
          <a:off x="914930" y="2438548"/>
          <a:ext cx="2865438" cy="1710972"/>
        </p:xfrm>
        <a:graphic>
          <a:graphicData uri="http://schemas.openxmlformats.org/drawingml/2006/chart">
            <c:chart xmlns:c="http://schemas.openxmlformats.org/drawingml/2006/chart" xmlns:r="http://schemas.openxmlformats.org/officeDocument/2006/relationships" r:id="rId5"/>
          </a:graphicData>
        </a:graphic>
      </p:graphicFrame>
      <p:sp>
        <p:nvSpPr>
          <p:cNvPr id="39" name="TextBox 38"/>
          <p:cNvSpPr txBox="1"/>
          <p:nvPr/>
        </p:nvSpPr>
        <p:spPr>
          <a:xfrm>
            <a:off x="692990" y="1945865"/>
            <a:ext cx="3416300" cy="461665"/>
          </a:xfrm>
          <a:prstGeom prst="rect">
            <a:avLst/>
          </a:prstGeom>
          <a:noFill/>
        </p:spPr>
        <p:txBody>
          <a:bodyPr wrap="square" rtlCol="0">
            <a:spAutoFit/>
          </a:bodyPr>
          <a:lstStyle/>
          <a:p>
            <a:r>
              <a:rPr lang="en-GB" sz="1200" b="1" dirty="0">
                <a:solidFill>
                  <a:schemeClr val="bg1">
                    <a:lumMod val="50000"/>
                  </a:schemeClr>
                </a:solidFill>
              </a:rPr>
              <a:t>Awareness of the further proposed  extensions (%)</a:t>
            </a:r>
          </a:p>
        </p:txBody>
      </p:sp>
      <p:graphicFrame>
        <p:nvGraphicFramePr>
          <p:cNvPr id="41" name="Chart 40"/>
          <p:cNvGraphicFramePr/>
          <p:nvPr>
            <p:extLst>
              <p:ext uri="{D42A27DB-BD31-4B8C-83A1-F6EECF244321}">
                <p14:modId xmlns:p14="http://schemas.microsoft.com/office/powerpoint/2010/main" val="3039711830"/>
              </p:ext>
            </p:extLst>
          </p:nvPr>
        </p:nvGraphicFramePr>
        <p:xfrm>
          <a:off x="6546939" y="1746734"/>
          <a:ext cx="2520424" cy="2484000"/>
        </p:xfrm>
        <a:graphic>
          <a:graphicData uri="http://schemas.openxmlformats.org/drawingml/2006/chart">
            <c:chart xmlns:c="http://schemas.openxmlformats.org/drawingml/2006/chart" xmlns:r="http://schemas.openxmlformats.org/officeDocument/2006/relationships" r:id="rId6"/>
          </a:graphicData>
        </a:graphic>
      </p:graphicFrame>
      <p:sp>
        <p:nvSpPr>
          <p:cNvPr id="42" name="TextBox 41"/>
          <p:cNvSpPr txBox="1"/>
          <p:nvPr/>
        </p:nvSpPr>
        <p:spPr>
          <a:xfrm>
            <a:off x="4930723" y="1896853"/>
            <a:ext cx="1277914" cy="246221"/>
          </a:xfrm>
          <a:prstGeom prst="rect">
            <a:avLst/>
          </a:prstGeom>
          <a:noFill/>
        </p:spPr>
        <p:txBody>
          <a:bodyPr wrap="none" rtlCol="0">
            <a:spAutoFit/>
          </a:bodyPr>
          <a:lstStyle/>
          <a:p>
            <a:r>
              <a:rPr lang="en-GB" sz="1000" b="1" dirty="0">
                <a:solidFill>
                  <a:srgbClr val="404040"/>
                </a:solidFill>
              </a:rPr>
              <a:t>Centenary Square</a:t>
            </a:r>
          </a:p>
        </p:txBody>
      </p:sp>
      <p:sp>
        <p:nvSpPr>
          <p:cNvPr id="43" name="TextBox 42"/>
          <p:cNvSpPr txBox="1"/>
          <p:nvPr/>
        </p:nvSpPr>
        <p:spPr>
          <a:xfrm>
            <a:off x="4930723" y="2281393"/>
            <a:ext cx="846707" cy="246221"/>
          </a:xfrm>
          <a:prstGeom prst="rect">
            <a:avLst/>
          </a:prstGeom>
          <a:noFill/>
        </p:spPr>
        <p:txBody>
          <a:bodyPr wrap="none" rtlCol="0">
            <a:spAutoFit/>
          </a:bodyPr>
          <a:lstStyle/>
          <a:p>
            <a:r>
              <a:rPr lang="en-GB" sz="1000" b="1" dirty="0">
                <a:solidFill>
                  <a:srgbClr val="404040"/>
                </a:solidFill>
              </a:rPr>
              <a:t>Edgbaston</a:t>
            </a:r>
          </a:p>
        </p:txBody>
      </p:sp>
      <p:sp>
        <p:nvSpPr>
          <p:cNvPr id="44" name="TextBox 43"/>
          <p:cNvSpPr txBox="1"/>
          <p:nvPr/>
        </p:nvSpPr>
        <p:spPr>
          <a:xfrm>
            <a:off x="4930723" y="2665933"/>
            <a:ext cx="1491114" cy="246221"/>
          </a:xfrm>
          <a:prstGeom prst="rect">
            <a:avLst/>
          </a:prstGeom>
          <a:noFill/>
        </p:spPr>
        <p:txBody>
          <a:bodyPr wrap="none" rtlCol="0">
            <a:spAutoFit/>
          </a:bodyPr>
          <a:lstStyle/>
          <a:p>
            <a:r>
              <a:rPr lang="en-GB" sz="1000" b="1" dirty="0">
                <a:solidFill>
                  <a:srgbClr val="404040"/>
                </a:solidFill>
              </a:rPr>
              <a:t>Birmingham Eastside</a:t>
            </a:r>
          </a:p>
        </p:txBody>
      </p:sp>
      <p:sp>
        <p:nvSpPr>
          <p:cNvPr id="45" name="TextBox 44"/>
          <p:cNvSpPr txBox="1"/>
          <p:nvPr/>
        </p:nvSpPr>
        <p:spPr>
          <a:xfrm>
            <a:off x="4930723" y="3050473"/>
            <a:ext cx="1811714" cy="246221"/>
          </a:xfrm>
          <a:prstGeom prst="rect">
            <a:avLst/>
          </a:prstGeom>
          <a:noFill/>
        </p:spPr>
        <p:txBody>
          <a:bodyPr wrap="none" rtlCol="0">
            <a:spAutoFit/>
          </a:bodyPr>
          <a:lstStyle/>
          <a:p>
            <a:r>
              <a:rPr lang="en-GB" sz="1000" b="1" dirty="0">
                <a:solidFill>
                  <a:srgbClr val="404040"/>
                </a:solidFill>
              </a:rPr>
              <a:t>East Birmingham - Solihull</a:t>
            </a:r>
          </a:p>
        </p:txBody>
      </p:sp>
      <p:sp>
        <p:nvSpPr>
          <p:cNvPr id="46" name="TextBox 45"/>
          <p:cNvSpPr txBox="1"/>
          <p:nvPr/>
        </p:nvSpPr>
        <p:spPr>
          <a:xfrm>
            <a:off x="4512522" y="1561905"/>
            <a:ext cx="3358388" cy="276999"/>
          </a:xfrm>
          <a:prstGeom prst="rect">
            <a:avLst/>
          </a:prstGeom>
          <a:noFill/>
        </p:spPr>
        <p:txBody>
          <a:bodyPr wrap="square" rtlCol="0">
            <a:spAutoFit/>
          </a:bodyPr>
          <a:lstStyle/>
          <a:p>
            <a:r>
              <a:rPr lang="en-GB" sz="1200" b="1" dirty="0">
                <a:solidFill>
                  <a:schemeClr val="bg1">
                    <a:lumMod val="50000"/>
                  </a:schemeClr>
                </a:solidFill>
              </a:rPr>
              <a:t>Awareness of extension proposals (%)</a:t>
            </a:r>
          </a:p>
        </p:txBody>
      </p:sp>
      <p:cxnSp>
        <p:nvCxnSpPr>
          <p:cNvPr id="47" name="Straight Connector 46"/>
          <p:cNvCxnSpPr/>
          <p:nvPr/>
        </p:nvCxnSpPr>
        <p:spPr bwMode="auto">
          <a:xfrm flipH="1" flipV="1">
            <a:off x="1861848" y="4254719"/>
            <a:ext cx="5853797" cy="2"/>
          </a:xfrm>
          <a:prstGeom prst="line">
            <a:avLst/>
          </a:prstGeom>
          <a:noFill/>
          <a:ln w="9525" cap="flat" cmpd="sng" algn="ctr">
            <a:solidFill>
              <a:schemeClr val="bg1">
                <a:lumMod val="75000"/>
              </a:schemeClr>
            </a:solidFill>
            <a:prstDash val="solid"/>
            <a:round/>
            <a:headEnd type="none" w="med" len="med"/>
            <a:tailEnd type="none" w="med" len="med"/>
          </a:ln>
          <a:effectLst/>
        </p:spPr>
      </p:cxnSp>
      <p:graphicFrame>
        <p:nvGraphicFramePr>
          <p:cNvPr id="48" name="Chart 47"/>
          <p:cNvGraphicFramePr/>
          <p:nvPr>
            <p:extLst>
              <p:ext uri="{D42A27DB-BD31-4B8C-83A1-F6EECF244321}">
                <p14:modId xmlns:p14="http://schemas.microsoft.com/office/powerpoint/2010/main" val="3064479414"/>
              </p:ext>
            </p:extLst>
          </p:nvPr>
        </p:nvGraphicFramePr>
        <p:xfrm>
          <a:off x="2785273" y="4678587"/>
          <a:ext cx="3007593" cy="1262248"/>
        </p:xfrm>
        <a:graphic>
          <a:graphicData uri="http://schemas.openxmlformats.org/drawingml/2006/chart">
            <c:chart xmlns:c="http://schemas.openxmlformats.org/drawingml/2006/chart" xmlns:r="http://schemas.openxmlformats.org/officeDocument/2006/relationships" r:id="rId7"/>
          </a:graphicData>
        </a:graphic>
      </p:graphicFrame>
      <p:sp>
        <p:nvSpPr>
          <p:cNvPr id="49" name="TextBox 48"/>
          <p:cNvSpPr txBox="1"/>
          <p:nvPr/>
        </p:nvSpPr>
        <p:spPr>
          <a:xfrm>
            <a:off x="1690801" y="4377378"/>
            <a:ext cx="5500574" cy="276999"/>
          </a:xfrm>
          <a:prstGeom prst="rect">
            <a:avLst/>
          </a:prstGeom>
          <a:noFill/>
        </p:spPr>
        <p:txBody>
          <a:bodyPr wrap="square" rtlCol="0">
            <a:spAutoFit/>
          </a:bodyPr>
          <a:lstStyle/>
          <a:p>
            <a:r>
              <a:rPr lang="en-GB" sz="1200" b="1" dirty="0">
                <a:solidFill>
                  <a:schemeClr val="bg1">
                    <a:lumMod val="50000"/>
                  </a:schemeClr>
                </a:solidFill>
              </a:rPr>
              <a:t>Awareness of Midland Metro Alliance (%)</a:t>
            </a:r>
          </a:p>
        </p:txBody>
      </p:sp>
      <p:sp>
        <p:nvSpPr>
          <p:cNvPr id="50" name="TextBox 49"/>
          <p:cNvSpPr txBox="1"/>
          <p:nvPr/>
        </p:nvSpPr>
        <p:spPr>
          <a:xfrm>
            <a:off x="4930723" y="3435013"/>
            <a:ext cx="1802096" cy="246221"/>
          </a:xfrm>
          <a:prstGeom prst="rect">
            <a:avLst/>
          </a:prstGeom>
          <a:noFill/>
        </p:spPr>
        <p:txBody>
          <a:bodyPr wrap="none" rtlCol="0">
            <a:spAutoFit/>
          </a:bodyPr>
          <a:lstStyle/>
          <a:p>
            <a:r>
              <a:rPr lang="en-GB" sz="1000" b="1" dirty="0" err="1">
                <a:solidFill>
                  <a:srgbClr val="404040"/>
                </a:solidFill>
              </a:rPr>
              <a:t>Wednesbury</a:t>
            </a:r>
            <a:r>
              <a:rPr lang="en-GB" sz="1000" b="1" dirty="0">
                <a:solidFill>
                  <a:srgbClr val="404040"/>
                </a:solidFill>
              </a:rPr>
              <a:t> – </a:t>
            </a:r>
            <a:r>
              <a:rPr lang="en-GB" sz="1000" b="1" dirty="0" err="1">
                <a:solidFill>
                  <a:srgbClr val="404040"/>
                </a:solidFill>
              </a:rPr>
              <a:t>Brierley</a:t>
            </a:r>
            <a:r>
              <a:rPr lang="en-GB" sz="1000" b="1" dirty="0">
                <a:solidFill>
                  <a:srgbClr val="404040"/>
                </a:solidFill>
              </a:rPr>
              <a:t> Hill</a:t>
            </a:r>
          </a:p>
        </p:txBody>
      </p:sp>
      <p:sp>
        <p:nvSpPr>
          <p:cNvPr id="51" name="TextBox 50"/>
          <p:cNvSpPr txBox="1"/>
          <p:nvPr/>
        </p:nvSpPr>
        <p:spPr>
          <a:xfrm>
            <a:off x="4930723" y="3819555"/>
            <a:ext cx="1871025" cy="246221"/>
          </a:xfrm>
          <a:prstGeom prst="rect">
            <a:avLst/>
          </a:prstGeom>
          <a:noFill/>
        </p:spPr>
        <p:txBody>
          <a:bodyPr wrap="none" rtlCol="0">
            <a:spAutoFit/>
          </a:bodyPr>
          <a:lstStyle/>
          <a:p>
            <a:r>
              <a:rPr lang="en-GB" sz="1000" b="1" dirty="0">
                <a:solidFill>
                  <a:srgbClr val="404040"/>
                </a:solidFill>
              </a:rPr>
              <a:t>Wolverhampton City Centre</a:t>
            </a:r>
          </a:p>
        </p:txBody>
      </p:sp>
      <p:pic>
        <p:nvPicPr>
          <p:cNvPr id="52" name="Picture 2"/>
          <p:cNvPicPr>
            <a:picLocks noChangeAspect="1" noChangeArrowheads="1"/>
          </p:cNvPicPr>
          <p:nvPr/>
        </p:nvPicPr>
        <p:blipFill>
          <a:blip r:embed="rId4" cstate="print"/>
          <a:srcRect t="15640" r="72442" b="40680"/>
          <a:stretch>
            <a:fillRect/>
          </a:stretch>
        </p:blipFill>
        <p:spPr bwMode="auto">
          <a:xfrm>
            <a:off x="4617067" y="3389594"/>
            <a:ext cx="343360" cy="340136"/>
          </a:xfrm>
          <a:prstGeom prst="rect">
            <a:avLst/>
          </a:prstGeom>
          <a:noFill/>
          <a:ln w="9525">
            <a:noFill/>
            <a:miter lim="800000"/>
            <a:headEnd/>
            <a:tailEnd/>
          </a:ln>
        </p:spPr>
      </p:pic>
      <p:pic>
        <p:nvPicPr>
          <p:cNvPr id="53" name="Picture 2"/>
          <p:cNvPicPr>
            <a:picLocks noChangeAspect="1" noChangeArrowheads="1"/>
          </p:cNvPicPr>
          <p:nvPr/>
        </p:nvPicPr>
        <p:blipFill>
          <a:blip r:embed="rId4" cstate="print"/>
          <a:srcRect t="15640" r="72442" b="40680"/>
          <a:stretch>
            <a:fillRect/>
          </a:stretch>
        </p:blipFill>
        <p:spPr bwMode="auto">
          <a:xfrm>
            <a:off x="4617067" y="3772597"/>
            <a:ext cx="343360" cy="340136"/>
          </a:xfrm>
          <a:prstGeom prst="rect">
            <a:avLst/>
          </a:prstGeom>
          <a:noFill/>
          <a:ln w="9525">
            <a:noFill/>
            <a:miter lim="800000"/>
            <a:headEnd/>
            <a:tailEnd/>
          </a:ln>
        </p:spPr>
      </p:pic>
      <p:pic>
        <p:nvPicPr>
          <p:cNvPr id="35" name="Picture 867157910"/>
          <p:cNvPicPr>
            <a:picLocks noChangeAspect="1"/>
          </p:cNvPicPr>
          <p:nvPr/>
        </p:nvPicPr>
        <p:blipFill>
          <a:blip r:embed="rId8"/>
          <a:stretch>
            <a:fillRect/>
          </a:stretch>
        </p:blipFill>
        <p:spPr>
          <a:xfrm>
            <a:off x="8109484" y="1953508"/>
            <a:ext cx="152400" cy="152400"/>
          </a:xfrm>
          <a:prstGeom prst="rect">
            <a:avLst/>
          </a:prstGeom>
        </p:spPr>
      </p:pic>
      <p:pic>
        <p:nvPicPr>
          <p:cNvPr id="36" name="Picture 867157910"/>
          <p:cNvPicPr>
            <a:picLocks noChangeAspect="1"/>
          </p:cNvPicPr>
          <p:nvPr/>
        </p:nvPicPr>
        <p:blipFill>
          <a:blip r:embed="rId8"/>
          <a:stretch>
            <a:fillRect/>
          </a:stretch>
        </p:blipFill>
        <p:spPr>
          <a:xfrm>
            <a:off x="7706453" y="2346034"/>
            <a:ext cx="152400" cy="152400"/>
          </a:xfrm>
          <a:prstGeom prst="rect">
            <a:avLst/>
          </a:prstGeom>
        </p:spPr>
      </p:pic>
      <p:pic>
        <p:nvPicPr>
          <p:cNvPr id="54" name="Picture 867157910"/>
          <p:cNvPicPr>
            <a:picLocks noChangeAspect="1"/>
          </p:cNvPicPr>
          <p:nvPr/>
        </p:nvPicPr>
        <p:blipFill>
          <a:blip r:embed="rId8"/>
          <a:stretch>
            <a:fillRect/>
          </a:stretch>
        </p:blipFill>
        <p:spPr>
          <a:xfrm>
            <a:off x="7594868" y="2729035"/>
            <a:ext cx="152400" cy="152400"/>
          </a:xfrm>
          <a:prstGeom prst="rect">
            <a:avLst/>
          </a:prstGeom>
        </p:spPr>
      </p:pic>
      <p:pic>
        <p:nvPicPr>
          <p:cNvPr id="55" name="Picture 867157910"/>
          <p:cNvPicPr>
            <a:picLocks noChangeAspect="1"/>
          </p:cNvPicPr>
          <p:nvPr/>
        </p:nvPicPr>
        <p:blipFill>
          <a:blip r:embed="rId8"/>
          <a:stretch>
            <a:fillRect/>
          </a:stretch>
        </p:blipFill>
        <p:spPr>
          <a:xfrm>
            <a:off x="7338370" y="3110977"/>
            <a:ext cx="152400" cy="152400"/>
          </a:xfrm>
          <a:prstGeom prst="rect">
            <a:avLst/>
          </a:prstGeom>
        </p:spPr>
      </p:pic>
      <p:pic>
        <p:nvPicPr>
          <p:cNvPr id="61" name="Picture 6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261367" y="5245477"/>
            <a:ext cx="147317" cy="1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61"/>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442590" y="4855907"/>
            <a:ext cx="147317" cy="1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5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196607" y="3505053"/>
            <a:ext cx="147317" cy="1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549032" y="3888056"/>
            <a:ext cx="147317" cy="1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867157910"/>
          <p:cNvPicPr>
            <a:picLocks noChangeAspect="1"/>
          </p:cNvPicPr>
          <p:nvPr/>
        </p:nvPicPr>
        <p:blipFill>
          <a:blip r:embed="rId8"/>
          <a:stretch>
            <a:fillRect/>
          </a:stretch>
        </p:blipFill>
        <p:spPr>
          <a:xfrm>
            <a:off x="4425800" y="5620633"/>
            <a:ext cx="152400" cy="152400"/>
          </a:xfrm>
          <a:prstGeom prst="rect">
            <a:avLst/>
          </a:prstGeom>
        </p:spPr>
      </p:pic>
      <p:sp>
        <p:nvSpPr>
          <p:cNvPr id="64"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44</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3561492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 y="4193274"/>
            <a:ext cx="8191500" cy="794533"/>
          </a:xfrm>
        </p:spPr>
        <p:txBody>
          <a:bodyPr>
            <a:noAutofit/>
          </a:bodyPr>
          <a:lstStyle/>
          <a:p>
            <a:r>
              <a:rPr lang="en-US" sz="2800" dirty="0"/>
              <a:t>Tram Passenger Survey (TPS) – Midland Metro</a:t>
            </a:r>
          </a:p>
        </p:txBody>
      </p:sp>
      <p:sp>
        <p:nvSpPr>
          <p:cNvPr id="4" name="Subtitle 3"/>
          <p:cNvSpPr>
            <a:spLocks noGrp="1"/>
          </p:cNvSpPr>
          <p:nvPr>
            <p:ph type="subTitle" idx="1"/>
          </p:nvPr>
        </p:nvSpPr>
        <p:spPr/>
        <p:txBody>
          <a:bodyPr/>
          <a:lstStyle/>
          <a:p>
            <a:r>
              <a:rPr lang="en-US" dirty="0"/>
              <a:t>Appendix 1: the passenger and journey context</a:t>
            </a:r>
          </a:p>
        </p:txBody>
      </p:sp>
      <p:sp>
        <p:nvSpPr>
          <p:cNvPr id="5" name="Text Placeholder 4"/>
          <p:cNvSpPr>
            <a:spLocks noGrp="1"/>
          </p:cNvSpPr>
          <p:nvPr>
            <p:ph type="body" sz="quarter" idx="12"/>
          </p:nvPr>
        </p:nvSpPr>
        <p:spPr/>
        <p:txBody>
          <a:bodyPr/>
          <a:lstStyle/>
          <a:p>
            <a:endParaRPr lang="en-US"/>
          </a:p>
        </p:txBody>
      </p:sp>
      <p:pic>
        <p:nvPicPr>
          <p:cNvPr id="7" name="Picture Placeholder 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3598" b="13598"/>
          <a:stretch>
            <a:fillRect/>
          </a:stretch>
        </p:blipFill>
        <p:spPr/>
      </p:pic>
      <p:sp>
        <p:nvSpPr>
          <p:cNvPr id="6"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45</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258330622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Chart 52"/>
          <p:cNvGraphicFramePr/>
          <p:nvPr>
            <p:extLst>
              <p:ext uri="{D42A27DB-BD31-4B8C-83A1-F6EECF244321}">
                <p14:modId xmlns:p14="http://schemas.microsoft.com/office/powerpoint/2010/main" val="10117320"/>
              </p:ext>
            </p:extLst>
          </p:nvPr>
        </p:nvGraphicFramePr>
        <p:xfrm>
          <a:off x="5795847" y="1734630"/>
          <a:ext cx="2579870" cy="14068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7" name="Chart 36"/>
          <p:cNvGraphicFramePr/>
          <p:nvPr>
            <p:extLst>
              <p:ext uri="{D42A27DB-BD31-4B8C-83A1-F6EECF244321}">
                <p14:modId xmlns:p14="http://schemas.microsoft.com/office/powerpoint/2010/main" val="2715889469"/>
              </p:ext>
            </p:extLst>
          </p:nvPr>
        </p:nvGraphicFramePr>
        <p:xfrm>
          <a:off x="167831" y="1734630"/>
          <a:ext cx="2579870" cy="140681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a:xfrm>
            <a:off x="457200" y="534354"/>
            <a:ext cx="8229600" cy="676916"/>
          </a:xfrm>
        </p:spPr>
        <p:txBody>
          <a:bodyPr>
            <a:normAutofit/>
          </a:bodyPr>
          <a:lstStyle/>
          <a:p>
            <a:r>
              <a:rPr lang="en-GB" sz="3200" dirty="0"/>
              <a:t>Midland Metro passengers: summary</a:t>
            </a:r>
          </a:p>
        </p:txBody>
      </p:sp>
      <p:sp>
        <p:nvSpPr>
          <p:cNvPr id="26626" name="Line 3"/>
          <p:cNvSpPr>
            <a:spLocks noChangeShapeType="1"/>
          </p:cNvSpPr>
          <p:nvPr/>
        </p:nvSpPr>
        <p:spPr bwMode="auto">
          <a:xfrm>
            <a:off x="0" y="6505551"/>
            <a:ext cx="9144000" cy="0"/>
          </a:xfrm>
          <a:prstGeom prst="line">
            <a:avLst/>
          </a:prstGeom>
          <a:noFill/>
          <a:ln w="6350">
            <a:noFill/>
            <a:round/>
            <a:headEnd/>
            <a:tailEnd/>
          </a:ln>
        </p:spPr>
        <p:txBody>
          <a:bodyPr wrap="none">
            <a:spAutoFit/>
          </a:bodyPr>
          <a:lstStyle/>
          <a:p>
            <a:pPr eaLnBrk="0" fontAlgn="base" hangingPunct="0">
              <a:spcBef>
                <a:spcPct val="0"/>
              </a:spcBef>
              <a:spcAft>
                <a:spcPct val="0"/>
              </a:spcAft>
            </a:pPr>
            <a:endParaRPr lang="en-GB" sz="1100" dirty="0">
              <a:solidFill>
                <a:srgbClr val="667366"/>
              </a:solidFill>
            </a:endParaRPr>
          </a:p>
        </p:txBody>
      </p:sp>
      <p:sp>
        <p:nvSpPr>
          <p:cNvPr id="26627" name="Rectangle 15"/>
          <p:cNvSpPr>
            <a:spLocks noChangeArrowheads="1"/>
          </p:cNvSpPr>
          <p:nvPr/>
        </p:nvSpPr>
        <p:spPr bwMode="auto">
          <a:xfrm>
            <a:off x="0" y="6184900"/>
            <a:ext cx="9144000" cy="609600"/>
          </a:xfrm>
          <a:prstGeom prst="rect">
            <a:avLst/>
          </a:prstGeom>
          <a:noFill/>
          <a:ln w="9525" algn="ctr">
            <a:noFill/>
            <a:miter lim="800000"/>
            <a:headEnd/>
            <a:tailEnd/>
          </a:ln>
        </p:spPr>
        <p:txBody>
          <a:bodyPr wrap="none" anchor="ctr"/>
          <a:lstStyle/>
          <a:p>
            <a:pPr eaLnBrk="0" fontAlgn="base" hangingPunct="0">
              <a:spcBef>
                <a:spcPct val="0"/>
              </a:spcBef>
              <a:spcAft>
                <a:spcPct val="0"/>
              </a:spcAft>
            </a:pPr>
            <a:endParaRPr lang="en-US" sz="1100" dirty="0">
              <a:solidFill>
                <a:srgbClr val="667366"/>
              </a:solidFill>
              <a:latin typeface="Trebuchet MS" pitchFamily="34" charset="0"/>
            </a:endParaRPr>
          </a:p>
        </p:txBody>
      </p:sp>
      <p:sp>
        <p:nvSpPr>
          <p:cNvPr id="26628"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46</a:t>
            </a:fld>
            <a:endParaRPr lang="en-US" sz="1200" b="1" dirty="0">
              <a:solidFill>
                <a:srgbClr val="000000"/>
              </a:solidFill>
              <a:latin typeface="Calibri" pitchFamily="34" charset="0"/>
            </a:endParaRPr>
          </a:p>
        </p:txBody>
      </p:sp>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sp>
        <p:nvSpPr>
          <p:cNvPr id="2" name="TextBox 1"/>
          <p:cNvSpPr txBox="1"/>
          <p:nvPr/>
        </p:nvSpPr>
        <p:spPr>
          <a:xfrm>
            <a:off x="385536" y="1322339"/>
            <a:ext cx="3714750" cy="261610"/>
          </a:xfrm>
          <a:prstGeom prst="rect">
            <a:avLst/>
          </a:prstGeom>
          <a:noFill/>
        </p:spPr>
        <p:txBody>
          <a:bodyPr wrap="square" rtlCol="0">
            <a:spAutoFit/>
          </a:bodyPr>
          <a:lstStyle/>
          <a:p>
            <a:r>
              <a:rPr lang="en-GB" sz="1100" b="1" dirty="0">
                <a:solidFill>
                  <a:srgbClr val="C00000"/>
                </a:solidFill>
              </a:rPr>
              <a:t>Overview of passenger demographics</a:t>
            </a:r>
          </a:p>
        </p:txBody>
      </p:sp>
      <p:sp>
        <p:nvSpPr>
          <p:cNvPr id="43" name="TextBox 42"/>
          <p:cNvSpPr txBox="1"/>
          <p:nvPr/>
        </p:nvSpPr>
        <p:spPr>
          <a:xfrm>
            <a:off x="419749" y="3054737"/>
            <a:ext cx="3714750" cy="261610"/>
          </a:xfrm>
          <a:prstGeom prst="rect">
            <a:avLst/>
          </a:prstGeom>
          <a:noFill/>
        </p:spPr>
        <p:txBody>
          <a:bodyPr wrap="square" rtlCol="0">
            <a:spAutoFit/>
          </a:bodyPr>
          <a:lstStyle/>
          <a:p>
            <a:r>
              <a:rPr lang="en-GB" sz="1100" b="1" dirty="0">
                <a:solidFill>
                  <a:srgbClr val="C00000"/>
                </a:solidFill>
              </a:rPr>
              <a:t>Passengers’ postcodes relative to tram network </a:t>
            </a:r>
          </a:p>
        </p:txBody>
      </p:sp>
      <p:graphicFrame>
        <p:nvGraphicFramePr>
          <p:cNvPr id="44" name="Chart 43"/>
          <p:cNvGraphicFramePr/>
          <p:nvPr>
            <p:extLst>
              <p:ext uri="{D42A27DB-BD31-4B8C-83A1-F6EECF244321}">
                <p14:modId xmlns:p14="http://schemas.microsoft.com/office/powerpoint/2010/main" val="2087990233"/>
              </p:ext>
            </p:extLst>
          </p:nvPr>
        </p:nvGraphicFramePr>
        <p:xfrm>
          <a:off x="3096353" y="1734630"/>
          <a:ext cx="2579870" cy="1406817"/>
        </p:xfrm>
        <a:graphic>
          <a:graphicData uri="http://schemas.openxmlformats.org/drawingml/2006/chart">
            <c:chart xmlns:c="http://schemas.openxmlformats.org/drawingml/2006/chart" xmlns:r="http://schemas.openxmlformats.org/officeDocument/2006/relationships" r:id="rId4"/>
          </a:graphicData>
        </a:graphic>
      </p:graphicFrame>
      <p:sp>
        <p:nvSpPr>
          <p:cNvPr id="47" name="TextBox 46"/>
          <p:cNvSpPr txBox="1"/>
          <p:nvPr/>
        </p:nvSpPr>
        <p:spPr>
          <a:xfrm>
            <a:off x="3549739" y="1552221"/>
            <a:ext cx="989222" cy="261610"/>
          </a:xfrm>
          <a:prstGeom prst="rect">
            <a:avLst/>
          </a:prstGeom>
          <a:noFill/>
        </p:spPr>
        <p:txBody>
          <a:bodyPr wrap="square" rtlCol="0">
            <a:spAutoFit/>
          </a:bodyPr>
          <a:lstStyle/>
          <a:p>
            <a:pPr algn="ctr"/>
            <a:r>
              <a:rPr lang="en-GB" sz="1050" b="1" dirty="0">
                <a:solidFill>
                  <a:schemeClr val="bg1">
                    <a:lumMod val="50000"/>
                  </a:schemeClr>
                </a:solidFill>
              </a:rPr>
              <a:t>Disability </a:t>
            </a:r>
          </a:p>
        </p:txBody>
      </p:sp>
      <p:sp>
        <p:nvSpPr>
          <p:cNvPr id="48" name="TextBox 47"/>
          <p:cNvSpPr txBox="1"/>
          <p:nvPr/>
        </p:nvSpPr>
        <p:spPr>
          <a:xfrm>
            <a:off x="5284031" y="1857231"/>
            <a:ext cx="527969" cy="854080"/>
          </a:xfrm>
          <a:prstGeom prst="rect">
            <a:avLst/>
          </a:prstGeom>
          <a:noFill/>
        </p:spPr>
        <p:txBody>
          <a:bodyPr wrap="square" rtlCol="0">
            <a:spAutoFit/>
          </a:bodyPr>
          <a:lstStyle/>
          <a:p>
            <a:pPr algn="ctr">
              <a:lnSpc>
                <a:spcPct val="165000"/>
              </a:lnSpc>
            </a:pPr>
            <a:r>
              <a:rPr lang="en-GB" sz="1000" dirty="0">
                <a:solidFill>
                  <a:srgbClr val="000000"/>
                </a:solidFill>
              </a:rPr>
              <a:t>12</a:t>
            </a:r>
          </a:p>
          <a:p>
            <a:pPr algn="ctr">
              <a:lnSpc>
                <a:spcPct val="165000"/>
              </a:lnSpc>
            </a:pPr>
            <a:r>
              <a:rPr lang="en-GB" sz="1000" dirty="0">
                <a:solidFill>
                  <a:srgbClr val="000000"/>
                </a:solidFill>
              </a:rPr>
              <a:t>78</a:t>
            </a:r>
          </a:p>
          <a:p>
            <a:pPr algn="ctr">
              <a:lnSpc>
                <a:spcPct val="165000"/>
              </a:lnSpc>
            </a:pPr>
            <a:r>
              <a:rPr lang="en-GB" sz="1000" dirty="0">
                <a:solidFill>
                  <a:srgbClr val="000000"/>
                </a:solidFill>
              </a:rPr>
              <a:t>10</a:t>
            </a:r>
          </a:p>
        </p:txBody>
      </p:sp>
      <p:cxnSp>
        <p:nvCxnSpPr>
          <p:cNvPr id="51" name="Straight Connector 50"/>
          <p:cNvCxnSpPr/>
          <p:nvPr/>
        </p:nvCxnSpPr>
        <p:spPr bwMode="auto">
          <a:xfrm flipH="1">
            <a:off x="864000" y="3045212"/>
            <a:ext cx="7416000" cy="1"/>
          </a:xfrm>
          <a:prstGeom prst="line">
            <a:avLst/>
          </a:prstGeom>
          <a:noFill/>
          <a:ln w="6350" cap="flat" cmpd="sng" algn="ctr">
            <a:solidFill>
              <a:schemeClr val="bg1">
                <a:lumMod val="75000"/>
              </a:schemeClr>
            </a:solidFill>
            <a:prstDash val="solid"/>
            <a:round/>
            <a:headEnd type="none" w="med" len="med"/>
            <a:tailEnd type="none" w="med" len="med"/>
          </a:ln>
          <a:effectLst/>
        </p:spPr>
      </p:cxnSp>
      <p:sp>
        <p:nvSpPr>
          <p:cNvPr id="52" name="TextBox 51"/>
          <p:cNvSpPr txBox="1"/>
          <p:nvPr/>
        </p:nvSpPr>
        <p:spPr>
          <a:xfrm>
            <a:off x="5805501" y="1552221"/>
            <a:ext cx="2531532" cy="261610"/>
          </a:xfrm>
          <a:prstGeom prst="rect">
            <a:avLst/>
          </a:prstGeom>
          <a:noFill/>
        </p:spPr>
        <p:txBody>
          <a:bodyPr wrap="square" rtlCol="0">
            <a:spAutoFit/>
          </a:bodyPr>
          <a:lstStyle/>
          <a:p>
            <a:pPr algn="ctr"/>
            <a:r>
              <a:rPr lang="en-GB" sz="1050" b="1" dirty="0">
                <a:solidFill>
                  <a:schemeClr val="bg1">
                    <a:lumMod val="50000"/>
                  </a:schemeClr>
                </a:solidFill>
              </a:rPr>
              <a:t>Access to private transport</a:t>
            </a:r>
          </a:p>
        </p:txBody>
      </p:sp>
      <p:sp>
        <p:nvSpPr>
          <p:cNvPr id="54" name="TextBox 53"/>
          <p:cNvSpPr txBox="1"/>
          <p:nvPr/>
        </p:nvSpPr>
        <p:spPr>
          <a:xfrm>
            <a:off x="8169426" y="1807293"/>
            <a:ext cx="527969" cy="1107996"/>
          </a:xfrm>
          <a:prstGeom prst="rect">
            <a:avLst/>
          </a:prstGeom>
          <a:noFill/>
        </p:spPr>
        <p:txBody>
          <a:bodyPr wrap="square" rtlCol="0">
            <a:spAutoFit/>
          </a:bodyPr>
          <a:lstStyle/>
          <a:p>
            <a:pPr algn="ctr">
              <a:lnSpc>
                <a:spcPct val="165000"/>
              </a:lnSpc>
            </a:pPr>
            <a:r>
              <a:rPr lang="en-GB" sz="1000" dirty="0">
                <a:solidFill>
                  <a:srgbClr val="000000"/>
                </a:solidFill>
              </a:rPr>
              <a:t>42</a:t>
            </a:r>
          </a:p>
          <a:p>
            <a:pPr algn="ctr">
              <a:lnSpc>
                <a:spcPct val="165000"/>
              </a:lnSpc>
            </a:pPr>
            <a:r>
              <a:rPr lang="en-GB" sz="1000" dirty="0">
                <a:solidFill>
                  <a:srgbClr val="000000"/>
                </a:solidFill>
              </a:rPr>
              <a:t>42</a:t>
            </a:r>
          </a:p>
          <a:p>
            <a:pPr algn="ctr">
              <a:lnSpc>
                <a:spcPct val="165000"/>
              </a:lnSpc>
            </a:pPr>
            <a:r>
              <a:rPr lang="en-GB" sz="1000" dirty="0">
                <a:solidFill>
                  <a:srgbClr val="000000"/>
                </a:solidFill>
              </a:rPr>
              <a:t>13</a:t>
            </a:r>
          </a:p>
          <a:p>
            <a:pPr algn="ctr">
              <a:lnSpc>
                <a:spcPct val="165000"/>
              </a:lnSpc>
            </a:pPr>
            <a:r>
              <a:rPr lang="en-GB" sz="1000" dirty="0">
                <a:solidFill>
                  <a:srgbClr val="000000"/>
                </a:solidFill>
              </a:rPr>
              <a:t>2</a:t>
            </a:r>
          </a:p>
        </p:txBody>
      </p:sp>
      <p:sp>
        <p:nvSpPr>
          <p:cNvPr id="59" name="TextBox 58"/>
          <p:cNvSpPr txBox="1"/>
          <p:nvPr/>
        </p:nvSpPr>
        <p:spPr>
          <a:xfrm>
            <a:off x="5247386" y="1571863"/>
            <a:ext cx="582211" cy="369332"/>
          </a:xfrm>
          <a:prstGeom prst="rect">
            <a:avLst/>
          </a:prstGeom>
          <a:noFill/>
        </p:spPr>
        <p:txBody>
          <a:bodyPr wrap="none" rtlCol="0">
            <a:spAutoFit/>
          </a:bodyPr>
          <a:lstStyle/>
          <a:p>
            <a:pPr algn="ctr"/>
            <a:r>
              <a:rPr lang="en-GB" sz="900" dirty="0">
                <a:solidFill>
                  <a:srgbClr val="000000"/>
                </a:solidFill>
              </a:rPr>
              <a:t>Autumn</a:t>
            </a:r>
          </a:p>
          <a:p>
            <a:pPr algn="ctr"/>
            <a:r>
              <a:rPr lang="en-GB" sz="900" dirty="0">
                <a:solidFill>
                  <a:srgbClr val="000000"/>
                </a:solidFill>
              </a:rPr>
              <a:t>2016</a:t>
            </a:r>
          </a:p>
        </p:txBody>
      </p:sp>
      <p:sp>
        <p:nvSpPr>
          <p:cNvPr id="61" name="TextBox 60"/>
          <p:cNvSpPr txBox="1"/>
          <p:nvPr/>
        </p:nvSpPr>
        <p:spPr>
          <a:xfrm>
            <a:off x="8136050" y="1571863"/>
            <a:ext cx="582211" cy="369332"/>
          </a:xfrm>
          <a:prstGeom prst="rect">
            <a:avLst/>
          </a:prstGeom>
          <a:noFill/>
        </p:spPr>
        <p:txBody>
          <a:bodyPr wrap="none" rtlCol="0">
            <a:spAutoFit/>
          </a:bodyPr>
          <a:lstStyle/>
          <a:p>
            <a:pPr algn="ctr"/>
            <a:r>
              <a:rPr lang="en-GB" sz="900" dirty="0">
                <a:solidFill>
                  <a:srgbClr val="000000"/>
                </a:solidFill>
              </a:rPr>
              <a:t>Autumn</a:t>
            </a:r>
          </a:p>
          <a:p>
            <a:pPr algn="ctr"/>
            <a:r>
              <a:rPr lang="en-GB" sz="900" dirty="0">
                <a:solidFill>
                  <a:srgbClr val="000000"/>
                </a:solidFill>
              </a:rPr>
              <a:t>2016</a:t>
            </a:r>
          </a:p>
        </p:txBody>
      </p:sp>
      <p:sp>
        <p:nvSpPr>
          <p:cNvPr id="42" name="TextBox 41"/>
          <p:cNvSpPr txBox="1"/>
          <p:nvPr/>
        </p:nvSpPr>
        <p:spPr>
          <a:xfrm>
            <a:off x="608565" y="1552221"/>
            <a:ext cx="989222" cy="261610"/>
          </a:xfrm>
          <a:prstGeom prst="rect">
            <a:avLst/>
          </a:prstGeom>
          <a:noFill/>
        </p:spPr>
        <p:txBody>
          <a:bodyPr wrap="square" rtlCol="0">
            <a:spAutoFit/>
          </a:bodyPr>
          <a:lstStyle/>
          <a:p>
            <a:pPr algn="ctr"/>
            <a:r>
              <a:rPr lang="en-GB" sz="1050" b="1" dirty="0">
                <a:solidFill>
                  <a:schemeClr val="bg1">
                    <a:lumMod val="50000"/>
                  </a:schemeClr>
                </a:solidFill>
              </a:rPr>
              <a:t>Age</a:t>
            </a:r>
          </a:p>
        </p:txBody>
      </p:sp>
      <p:sp>
        <p:nvSpPr>
          <p:cNvPr id="46" name="TextBox 45"/>
          <p:cNvSpPr txBox="1"/>
          <p:nvPr/>
        </p:nvSpPr>
        <p:spPr>
          <a:xfrm>
            <a:off x="2507337" y="1571863"/>
            <a:ext cx="582211" cy="369332"/>
          </a:xfrm>
          <a:prstGeom prst="rect">
            <a:avLst/>
          </a:prstGeom>
          <a:noFill/>
        </p:spPr>
        <p:txBody>
          <a:bodyPr wrap="none" rtlCol="0">
            <a:spAutoFit/>
          </a:bodyPr>
          <a:lstStyle/>
          <a:p>
            <a:pPr algn="ctr"/>
            <a:r>
              <a:rPr lang="en-GB" sz="900" dirty="0">
                <a:solidFill>
                  <a:srgbClr val="000000"/>
                </a:solidFill>
              </a:rPr>
              <a:t>Autumn</a:t>
            </a:r>
          </a:p>
          <a:p>
            <a:pPr algn="ctr"/>
            <a:r>
              <a:rPr lang="en-GB" sz="900" dirty="0">
                <a:solidFill>
                  <a:srgbClr val="000000"/>
                </a:solidFill>
              </a:rPr>
              <a:t>2016</a:t>
            </a:r>
          </a:p>
        </p:txBody>
      </p:sp>
      <p:sp>
        <p:nvSpPr>
          <p:cNvPr id="62" name="TextBox 61"/>
          <p:cNvSpPr txBox="1"/>
          <p:nvPr/>
        </p:nvSpPr>
        <p:spPr>
          <a:xfrm>
            <a:off x="2534459" y="1807032"/>
            <a:ext cx="527969" cy="1138773"/>
          </a:xfrm>
          <a:prstGeom prst="rect">
            <a:avLst/>
          </a:prstGeom>
          <a:noFill/>
        </p:spPr>
        <p:txBody>
          <a:bodyPr wrap="square" rtlCol="0">
            <a:spAutoFit/>
          </a:bodyPr>
          <a:lstStyle/>
          <a:p>
            <a:pPr algn="ctr">
              <a:lnSpc>
                <a:spcPct val="170000"/>
              </a:lnSpc>
            </a:pPr>
            <a:r>
              <a:rPr lang="en-GB" sz="1000" dirty="0">
                <a:solidFill>
                  <a:srgbClr val="000000"/>
                </a:solidFill>
              </a:rPr>
              <a:t>48</a:t>
            </a:r>
          </a:p>
          <a:p>
            <a:pPr algn="ctr">
              <a:lnSpc>
                <a:spcPct val="170000"/>
              </a:lnSpc>
            </a:pPr>
            <a:r>
              <a:rPr lang="en-GB" sz="1000" dirty="0">
                <a:solidFill>
                  <a:srgbClr val="000000"/>
                </a:solidFill>
              </a:rPr>
              <a:t>32</a:t>
            </a:r>
          </a:p>
          <a:p>
            <a:pPr algn="ctr">
              <a:lnSpc>
                <a:spcPct val="170000"/>
              </a:lnSpc>
            </a:pPr>
            <a:r>
              <a:rPr lang="en-GB" sz="1000" dirty="0">
                <a:solidFill>
                  <a:srgbClr val="000000"/>
                </a:solidFill>
              </a:rPr>
              <a:t>14</a:t>
            </a:r>
          </a:p>
          <a:p>
            <a:pPr algn="ctr">
              <a:lnSpc>
                <a:spcPct val="170000"/>
              </a:lnSpc>
            </a:pPr>
            <a:r>
              <a:rPr lang="en-GB" sz="1000" dirty="0">
                <a:solidFill>
                  <a:srgbClr val="000000"/>
                </a:solidFill>
              </a:rPr>
              <a:t>6</a:t>
            </a:r>
          </a:p>
        </p:txBody>
      </p:sp>
      <p:pic>
        <p:nvPicPr>
          <p:cNvPr id="79" name="Picture 21"/>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861511" y="2201858"/>
            <a:ext cx="346627" cy="35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55">
            <a:extLst>
              <a:ext uri="{FF2B5EF4-FFF2-40B4-BE49-F238E27FC236}">
                <a16:creationId xmlns:a16="http://schemas.microsoft.com/office/drawing/2014/main" id="{999D64D4-BB1F-AC4D-9328-122A4E7C94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4355" y="2156151"/>
            <a:ext cx="380087" cy="380087"/>
          </a:xfrm>
          <a:prstGeom prst="rect">
            <a:avLst/>
          </a:prstGeom>
        </p:spPr>
      </p:pic>
      <p:pic>
        <p:nvPicPr>
          <p:cNvPr id="66" name="Picture 65">
            <a:extLst>
              <a:ext uri="{FF2B5EF4-FFF2-40B4-BE49-F238E27FC236}">
                <a16:creationId xmlns:a16="http://schemas.microsoft.com/office/drawing/2014/main" id="{A6C5EA33-1F57-094D-8EE2-D6ADCBC48E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781" y="2195104"/>
            <a:ext cx="368789" cy="368789"/>
          </a:xfrm>
          <a:prstGeom prst="rect">
            <a:avLst/>
          </a:prstGeom>
        </p:spPr>
      </p:pic>
      <p:pic>
        <p:nvPicPr>
          <p:cNvPr id="67" name="Picture 867157910"/>
          <p:cNvPicPr>
            <a:picLocks noChangeAspect="1"/>
          </p:cNvPicPr>
          <p:nvPr/>
        </p:nvPicPr>
        <p:blipFill>
          <a:blip r:embed="rId9"/>
          <a:stretch>
            <a:fillRect/>
          </a:stretch>
        </p:blipFill>
        <p:spPr>
          <a:xfrm>
            <a:off x="2507337" y="2707266"/>
            <a:ext cx="152400" cy="152400"/>
          </a:xfrm>
          <a:prstGeom prst="rect">
            <a:avLst/>
          </a:prstGeom>
        </p:spPr>
      </p:pic>
      <p:pic>
        <p:nvPicPr>
          <p:cNvPr id="70" name="Picture 867157910"/>
          <p:cNvPicPr>
            <a:picLocks noChangeAspect="1"/>
          </p:cNvPicPr>
          <p:nvPr/>
        </p:nvPicPr>
        <p:blipFill>
          <a:blip r:embed="rId9"/>
          <a:stretch>
            <a:fillRect/>
          </a:stretch>
        </p:blipFill>
        <p:spPr>
          <a:xfrm>
            <a:off x="2507337" y="2196552"/>
            <a:ext cx="152400" cy="152400"/>
          </a:xfrm>
          <a:prstGeom prst="rect">
            <a:avLst/>
          </a:prstGeom>
        </p:spPr>
      </p:pic>
      <p:pic>
        <p:nvPicPr>
          <p:cNvPr id="71" name="Picture 867157910"/>
          <p:cNvPicPr>
            <a:picLocks noChangeAspect="1"/>
          </p:cNvPicPr>
          <p:nvPr/>
        </p:nvPicPr>
        <p:blipFill>
          <a:blip r:embed="rId9"/>
          <a:stretch>
            <a:fillRect/>
          </a:stretch>
        </p:blipFill>
        <p:spPr>
          <a:xfrm>
            <a:off x="2507337" y="2451909"/>
            <a:ext cx="152400" cy="152400"/>
          </a:xfrm>
          <a:prstGeom prst="rect">
            <a:avLst/>
          </a:prstGeom>
        </p:spPr>
      </p:pic>
      <p:pic>
        <p:nvPicPr>
          <p:cNvPr id="72" name="Picture 867157910"/>
          <p:cNvPicPr>
            <a:picLocks noChangeAspect="1"/>
          </p:cNvPicPr>
          <p:nvPr/>
        </p:nvPicPr>
        <p:blipFill>
          <a:blip r:embed="rId9"/>
          <a:stretch>
            <a:fillRect/>
          </a:stretch>
        </p:blipFill>
        <p:spPr>
          <a:xfrm>
            <a:off x="2507337" y="1920127"/>
            <a:ext cx="152400" cy="152400"/>
          </a:xfrm>
          <a:prstGeom prst="rect">
            <a:avLst/>
          </a:prstGeom>
        </p:spPr>
      </p:pic>
      <p:pic>
        <p:nvPicPr>
          <p:cNvPr id="73" name="Picture 867157910"/>
          <p:cNvPicPr>
            <a:picLocks noChangeAspect="1"/>
          </p:cNvPicPr>
          <p:nvPr/>
        </p:nvPicPr>
        <p:blipFill>
          <a:blip r:embed="rId9"/>
          <a:stretch>
            <a:fillRect/>
          </a:stretch>
        </p:blipFill>
        <p:spPr>
          <a:xfrm>
            <a:off x="5284031" y="2223850"/>
            <a:ext cx="152400" cy="152400"/>
          </a:xfrm>
          <a:prstGeom prst="rect">
            <a:avLst/>
          </a:prstGeom>
        </p:spPr>
      </p:pic>
      <p:pic>
        <p:nvPicPr>
          <p:cNvPr id="75" name="Picture 867157910"/>
          <p:cNvPicPr>
            <a:picLocks noChangeAspect="1"/>
          </p:cNvPicPr>
          <p:nvPr/>
        </p:nvPicPr>
        <p:blipFill>
          <a:blip r:embed="rId9"/>
          <a:stretch>
            <a:fillRect/>
          </a:stretch>
        </p:blipFill>
        <p:spPr>
          <a:xfrm>
            <a:off x="5284031" y="1970729"/>
            <a:ext cx="152400" cy="152400"/>
          </a:xfrm>
          <a:prstGeom prst="rect">
            <a:avLst/>
          </a:prstGeom>
        </p:spPr>
      </p:pic>
      <p:pic>
        <p:nvPicPr>
          <p:cNvPr id="76" name="Picture 867157910"/>
          <p:cNvPicPr>
            <a:picLocks noChangeAspect="1"/>
          </p:cNvPicPr>
          <p:nvPr/>
        </p:nvPicPr>
        <p:blipFill>
          <a:blip r:embed="rId9"/>
          <a:stretch>
            <a:fillRect/>
          </a:stretch>
        </p:blipFill>
        <p:spPr>
          <a:xfrm>
            <a:off x="5284031" y="2476972"/>
            <a:ext cx="152400" cy="152400"/>
          </a:xfrm>
          <a:prstGeom prst="rect">
            <a:avLst/>
          </a:prstGeom>
        </p:spPr>
      </p:pic>
      <p:pic>
        <p:nvPicPr>
          <p:cNvPr id="77" name="Picture 867157910"/>
          <p:cNvPicPr>
            <a:picLocks noChangeAspect="1"/>
          </p:cNvPicPr>
          <p:nvPr/>
        </p:nvPicPr>
        <p:blipFill>
          <a:blip r:embed="rId9"/>
          <a:stretch>
            <a:fillRect/>
          </a:stretch>
        </p:blipFill>
        <p:spPr>
          <a:xfrm>
            <a:off x="8186360" y="1918123"/>
            <a:ext cx="152400" cy="152400"/>
          </a:xfrm>
          <a:prstGeom prst="rect">
            <a:avLst/>
          </a:prstGeom>
        </p:spPr>
      </p:pic>
      <p:pic>
        <p:nvPicPr>
          <p:cNvPr id="83" name="Picture 867157910"/>
          <p:cNvPicPr>
            <a:picLocks noChangeAspect="1"/>
          </p:cNvPicPr>
          <p:nvPr/>
        </p:nvPicPr>
        <p:blipFill>
          <a:blip r:embed="rId9"/>
          <a:stretch>
            <a:fillRect/>
          </a:stretch>
        </p:blipFill>
        <p:spPr>
          <a:xfrm>
            <a:off x="8186360" y="2168906"/>
            <a:ext cx="152400" cy="152400"/>
          </a:xfrm>
          <a:prstGeom prst="rect">
            <a:avLst/>
          </a:prstGeom>
        </p:spPr>
      </p:pic>
      <p:pic>
        <p:nvPicPr>
          <p:cNvPr id="84" name="Picture 867157910"/>
          <p:cNvPicPr>
            <a:picLocks noChangeAspect="1"/>
          </p:cNvPicPr>
          <p:nvPr/>
        </p:nvPicPr>
        <p:blipFill>
          <a:blip r:embed="rId9"/>
          <a:stretch>
            <a:fillRect/>
          </a:stretch>
        </p:blipFill>
        <p:spPr>
          <a:xfrm>
            <a:off x="8186360" y="2417784"/>
            <a:ext cx="152400" cy="152400"/>
          </a:xfrm>
          <a:prstGeom prst="rect">
            <a:avLst/>
          </a:prstGeom>
        </p:spPr>
      </p:pic>
      <p:pic>
        <p:nvPicPr>
          <p:cNvPr id="85" name="Picture 867157910"/>
          <p:cNvPicPr>
            <a:picLocks noChangeAspect="1"/>
          </p:cNvPicPr>
          <p:nvPr/>
        </p:nvPicPr>
        <p:blipFill>
          <a:blip r:embed="rId9"/>
          <a:stretch>
            <a:fillRect/>
          </a:stretch>
        </p:blipFill>
        <p:spPr>
          <a:xfrm>
            <a:off x="8186360" y="2666661"/>
            <a:ext cx="152400" cy="152400"/>
          </a:xfrm>
          <a:prstGeom prst="rect">
            <a:avLst/>
          </a:prstGeom>
        </p:spPr>
      </p:pic>
      <p:pic>
        <p:nvPicPr>
          <p:cNvPr id="55" name="Picture 54"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11822" y="3133519"/>
            <a:ext cx="893823" cy="365655"/>
          </a:xfrm>
          <a:prstGeom prst="rect">
            <a:avLst/>
          </a:prstGeom>
        </p:spPr>
      </p:pic>
      <p:pic>
        <p:nvPicPr>
          <p:cNvPr id="57" name="Picture 2" descr="J:\Current Jobs\Transport\Jobs\Transport Focus (non NPS)\2017\23449 TPS 2017\Deliverables\Postcode maps\Midland Metro.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66" t="28419" r="17421" b="12923"/>
          <a:stretch/>
        </p:blipFill>
        <p:spPr bwMode="auto">
          <a:xfrm>
            <a:off x="2344780" y="3315865"/>
            <a:ext cx="4454441" cy="30563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35099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ext uri="{D42A27DB-BD31-4B8C-83A1-F6EECF244321}">
                <p14:modId xmlns:p14="http://schemas.microsoft.com/office/powerpoint/2010/main" val="3291534977"/>
              </p:ext>
            </p:extLst>
          </p:nvPr>
        </p:nvGraphicFramePr>
        <p:xfrm>
          <a:off x="457199" y="1354213"/>
          <a:ext cx="7633456" cy="4340242"/>
        </p:xfrm>
        <a:graphic>
          <a:graphicData uri="http://schemas.openxmlformats.org/drawingml/2006/table">
            <a:tbl>
              <a:tblPr firstRow="1" bandRow="1"/>
              <a:tblGrid>
                <a:gridCol w="1143001">
                  <a:extLst>
                    <a:ext uri="{9D8B030D-6E8A-4147-A177-3AD203B41FA5}">
                      <a16:colId xmlns:a16="http://schemas.microsoft.com/office/drawing/2014/main" val="20000"/>
                    </a:ext>
                  </a:extLst>
                </a:gridCol>
                <a:gridCol w="622300">
                  <a:extLst>
                    <a:ext uri="{9D8B030D-6E8A-4147-A177-3AD203B41FA5}">
                      <a16:colId xmlns:a16="http://schemas.microsoft.com/office/drawing/2014/main" val="20001"/>
                    </a:ext>
                  </a:extLst>
                </a:gridCol>
                <a:gridCol w="596900">
                  <a:extLst>
                    <a:ext uri="{9D8B030D-6E8A-4147-A177-3AD203B41FA5}">
                      <a16:colId xmlns:a16="http://schemas.microsoft.com/office/drawing/2014/main" val="20002"/>
                    </a:ext>
                  </a:extLst>
                </a:gridCol>
                <a:gridCol w="654607">
                  <a:extLst>
                    <a:ext uri="{9D8B030D-6E8A-4147-A177-3AD203B41FA5}">
                      <a16:colId xmlns:a16="http://schemas.microsoft.com/office/drawing/2014/main" val="20003"/>
                    </a:ext>
                  </a:extLst>
                </a:gridCol>
                <a:gridCol w="673015">
                  <a:extLst>
                    <a:ext uri="{9D8B030D-6E8A-4147-A177-3AD203B41FA5}">
                      <a16:colId xmlns:a16="http://schemas.microsoft.com/office/drawing/2014/main" val="20004"/>
                    </a:ext>
                  </a:extLst>
                </a:gridCol>
                <a:gridCol w="673015">
                  <a:extLst>
                    <a:ext uri="{9D8B030D-6E8A-4147-A177-3AD203B41FA5}">
                      <a16:colId xmlns:a16="http://schemas.microsoft.com/office/drawing/2014/main" val="20005"/>
                    </a:ext>
                  </a:extLst>
                </a:gridCol>
                <a:gridCol w="651517">
                  <a:extLst>
                    <a:ext uri="{9D8B030D-6E8A-4147-A177-3AD203B41FA5}">
                      <a16:colId xmlns:a16="http://schemas.microsoft.com/office/drawing/2014/main" val="20006"/>
                    </a:ext>
                  </a:extLst>
                </a:gridCol>
                <a:gridCol w="650602">
                  <a:extLst>
                    <a:ext uri="{9D8B030D-6E8A-4147-A177-3AD203B41FA5}">
                      <a16:colId xmlns:a16="http://schemas.microsoft.com/office/drawing/2014/main" val="20007"/>
                    </a:ext>
                  </a:extLst>
                </a:gridCol>
                <a:gridCol w="660400">
                  <a:extLst>
                    <a:ext uri="{9D8B030D-6E8A-4147-A177-3AD203B41FA5}">
                      <a16:colId xmlns:a16="http://schemas.microsoft.com/office/drawing/2014/main" val="20008"/>
                    </a:ext>
                  </a:extLst>
                </a:gridCol>
                <a:gridCol w="594348">
                  <a:extLst>
                    <a:ext uri="{9D8B030D-6E8A-4147-A177-3AD203B41FA5}">
                      <a16:colId xmlns:a16="http://schemas.microsoft.com/office/drawing/2014/main" val="20009"/>
                    </a:ext>
                  </a:extLst>
                </a:gridCol>
                <a:gridCol w="713751">
                  <a:extLst>
                    <a:ext uri="{9D8B030D-6E8A-4147-A177-3AD203B41FA5}">
                      <a16:colId xmlns:a16="http://schemas.microsoft.com/office/drawing/2014/main" val="20010"/>
                    </a:ext>
                  </a:extLst>
                </a:gridCol>
              </a:tblGrid>
              <a:tr h="233287">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5">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r>
                        <a:rPr lang="en-GB" sz="1200" dirty="0">
                          <a:solidFill>
                            <a:srgbClr val="C00000"/>
                          </a:solidFill>
                        </a:rPr>
                        <a:t>Tram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endParaRPr lang="en-GB" sz="12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endParaRPr lang="en-GB" sz="12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GB" sz="1200" dirty="0">
                        <a:solidFill>
                          <a:srgbClr val="FF0000"/>
                        </a:solidFill>
                      </a:endParaRPr>
                    </a:p>
                  </a:txBody>
                  <a:tcPr/>
                </a:tc>
                <a:tc hMerge="1">
                  <a:txBody>
                    <a:bodyPr/>
                    <a:lstStyle/>
                    <a:p>
                      <a:pPr algn="ctr"/>
                      <a:endParaRPr lang="en-GB" sz="1200" dirty="0">
                        <a:solidFill>
                          <a:srgbClr val="FF0000"/>
                        </a:solidFill>
                      </a:endParaRPr>
                    </a:p>
                  </a:txBody>
                  <a:tcPr/>
                </a:tc>
                <a:tc gridSpan="5">
                  <a:txBody>
                    <a:bodyPr/>
                    <a:lstStyle/>
                    <a:p>
                      <a:pPr algn="ctr"/>
                      <a:r>
                        <a:rPr lang="en-GB" sz="1200" b="1" dirty="0">
                          <a:solidFill>
                            <a:srgbClr val="C00000"/>
                          </a:solidFill>
                        </a:rPr>
                        <a:t>Bus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endParaRPr lang="en-GB" sz="12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algn="ctr"/>
                      <a:endParaRPr lang="en-GB" sz="12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GB" sz="1200" dirty="0">
                        <a:solidFill>
                          <a:srgbClr val="FF0000"/>
                        </a:solidFill>
                      </a:endParaRPr>
                    </a:p>
                  </a:txBody>
                  <a:tcPr/>
                </a:tc>
                <a:tc hMerge="1">
                  <a:txBody>
                    <a:bodyPr/>
                    <a:lstStyle/>
                    <a:p>
                      <a:pPr algn="ctr"/>
                      <a:endParaRPr lang="en-GB" sz="1200" dirty="0">
                        <a:solidFill>
                          <a:srgbClr val="FF0000"/>
                        </a:solidFill>
                      </a:endParaRPr>
                    </a:p>
                  </a:txBody>
                  <a:tcPr/>
                </a:tc>
                <a:extLst>
                  <a:ext uri="{0D108BD9-81ED-4DB2-BD59-A6C34878D82A}">
                    <a16:rowId xmlns:a16="http://schemas.microsoft.com/office/drawing/2014/main" val="10000"/>
                  </a:ext>
                </a:extLst>
              </a:tr>
              <a:tr h="351646">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sz="900" kern="1200" dirty="0">
                          <a:solidFill>
                            <a:schemeClr val="tx1"/>
                          </a:solidFill>
                          <a:latin typeface="+mn-lt"/>
                          <a:ea typeface="+mn-ea"/>
                          <a:cs typeface="+mn-cs"/>
                        </a:rPr>
                        <a:t>Autumn</a:t>
                      </a:r>
                    </a:p>
                    <a:p>
                      <a:pPr algn="ctr"/>
                      <a:r>
                        <a:rPr lang="en-GB" sz="900" kern="1200" dirty="0">
                          <a:solidFill>
                            <a:schemeClr val="tx1"/>
                          </a:solidFill>
                          <a:latin typeface="+mn-lt"/>
                          <a:ea typeface="+mn-ea"/>
                          <a:cs typeface="+mn-cs"/>
                        </a:rPr>
                        <a:t>2017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dirty="0">
                          <a:solidFill>
                            <a:schemeClr val="tx1"/>
                          </a:solidFill>
                        </a:rPr>
                        <a:t>Autumn 2016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sz="900" dirty="0">
                          <a:solidFill>
                            <a:schemeClr val="tx1"/>
                          </a:solidFill>
                        </a:rPr>
                        <a:t>Autumn 2015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sz="900" dirty="0">
                          <a:solidFill>
                            <a:schemeClr val="tx1"/>
                          </a:solidFill>
                        </a:rPr>
                        <a:t>Autumn 2014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sz="900" dirty="0">
                          <a:solidFill>
                            <a:schemeClr val="tx1"/>
                          </a:solidFill>
                        </a:rPr>
                        <a:t>Autumn 2013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dirty="0">
                          <a:solidFill>
                            <a:schemeClr val="tx1"/>
                          </a:solidFill>
                        </a:rPr>
                        <a:t>Autumn</a:t>
                      </a:r>
                    </a:p>
                    <a:p>
                      <a:pPr marL="0" marR="0" indent="0" algn="ctr" defTabSz="914400" rtl="0" eaLnBrk="1" fontAlgn="auto" latinLnBrk="0" hangingPunct="1">
                        <a:lnSpc>
                          <a:spcPct val="100000"/>
                        </a:lnSpc>
                        <a:spcBef>
                          <a:spcPts val="0"/>
                        </a:spcBef>
                        <a:spcAft>
                          <a:spcPts val="0"/>
                        </a:spcAft>
                        <a:buClrTx/>
                        <a:buSzTx/>
                        <a:buFontTx/>
                        <a:buNone/>
                        <a:tabLst/>
                        <a:defRPr/>
                      </a:pPr>
                      <a:r>
                        <a:rPr lang="en-GB" sz="900" dirty="0">
                          <a:solidFill>
                            <a:schemeClr val="tx1"/>
                          </a:solidFill>
                        </a:rPr>
                        <a:t>2017</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dirty="0">
                          <a:solidFill>
                            <a:schemeClr val="tx1"/>
                          </a:solidFill>
                        </a:rPr>
                        <a:t>Autumn 2016</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sz="900" dirty="0">
                          <a:solidFill>
                            <a:schemeClr val="tx1"/>
                          </a:solidFill>
                        </a:rPr>
                        <a:t>Autumn 2015</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sz="900" dirty="0">
                          <a:solidFill>
                            <a:schemeClr val="tx1"/>
                          </a:solidFill>
                        </a:rPr>
                        <a:t>Autumn 2014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sz="900" dirty="0">
                          <a:solidFill>
                            <a:schemeClr val="tx1"/>
                          </a:solidFill>
                        </a:rPr>
                        <a:t>Autumn 2013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1"/>
                  </a:ext>
                </a:extLst>
              </a:tr>
              <a:tr h="247114">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r"/>
                      <a:r>
                        <a:rPr lang="en-GB" sz="900" b="1" dirty="0">
                          <a:solidFill>
                            <a:schemeClr val="tx1"/>
                          </a:solidFill>
                        </a:rPr>
                        <a:t>Age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10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10002"/>
                  </a:ext>
                </a:extLst>
              </a:tr>
              <a:tr h="247114">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r"/>
                      <a:r>
                        <a:rPr lang="en-GB" sz="900" dirty="0">
                          <a:solidFill>
                            <a:schemeClr val="tx1"/>
                          </a:solidFill>
                        </a:rPr>
                        <a:t>16-34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sz="1000" dirty="0">
                          <a:solidFill>
                            <a:schemeClr val="tx1"/>
                          </a:solidFill>
                        </a:rPr>
                        <a:t>43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48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39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44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44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44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37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3"/>
                  </a:ext>
                </a:extLst>
              </a:tr>
              <a:tr h="247114">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r"/>
                      <a:r>
                        <a:rPr lang="en-GB" sz="900" dirty="0">
                          <a:solidFill>
                            <a:schemeClr val="tx1"/>
                          </a:solidFill>
                        </a:rPr>
                        <a:t>35-59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rPr>
                        <a:t>35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dirty="0">
                          <a:solidFill>
                            <a:schemeClr val="tx1"/>
                          </a:solidFill>
                        </a:rPr>
                        <a:t>32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dirty="0">
                          <a:solidFill>
                            <a:schemeClr val="tx1"/>
                          </a:solidFill>
                        </a:rPr>
                        <a:t>32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dirty="0">
                          <a:solidFill>
                            <a:schemeClr val="tx1"/>
                          </a:solidFill>
                        </a:rPr>
                        <a:t>27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dirty="0">
                          <a:solidFill>
                            <a:schemeClr val="tx1"/>
                          </a:solidFill>
                        </a:rPr>
                        <a:t>34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34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29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29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33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10004"/>
                  </a:ext>
                </a:extLst>
              </a:tr>
              <a:tr h="247114">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r"/>
                      <a:r>
                        <a:rPr lang="en-GB" sz="900" dirty="0">
                          <a:solidFill>
                            <a:schemeClr val="tx1"/>
                          </a:solidFill>
                        </a:rPr>
                        <a:t>Over 60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rPr>
                        <a:t>17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dirty="0">
                          <a:solidFill>
                            <a:schemeClr val="tx1"/>
                          </a:solidFill>
                        </a:rPr>
                        <a:t>14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dirty="0">
                          <a:solidFill>
                            <a:schemeClr val="tx1"/>
                          </a:solidFill>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dirty="0">
                          <a:solidFill>
                            <a:schemeClr val="tx1"/>
                          </a:solidFill>
                        </a:rPr>
                        <a:t>24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dirty="0">
                          <a:solidFill>
                            <a:schemeClr val="tx1"/>
                          </a:solidFill>
                        </a:rPr>
                        <a:t>17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24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5"/>
                  </a:ext>
                </a:extLst>
              </a:tr>
              <a:tr h="247114">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r"/>
                      <a:r>
                        <a:rPr lang="en-GB" sz="900" dirty="0">
                          <a:solidFill>
                            <a:schemeClr val="tx1"/>
                          </a:solidFill>
                        </a:rPr>
                        <a:t>Not stated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dirty="0">
                          <a:solidFill>
                            <a:schemeClr val="tx1"/>
                          </a:solidFill>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dirty="0">
                          <a:solidFill>
                            <a:schemeClr val="tx1"/>
                          </a:solidFill>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dirty="0">
                          <a:solidFill>
                            <a:schemeClr val="tx1"/>
                          </a:solidFill>
                        </a:rPr>
                        <a:t>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dirty="0">
                          <a:solidFill>
                            <a:schemeClr val="tx1"/>
                          </a:solidFill>
                        </a:rPr>
                        <a:t>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10006"/>
                  </a:ext>
                </a:extLst>
              </a:tr>
              <a:tr h="234430">
                <a:tc gridSpan="3">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sz="1000" b="1" dirty="0">
                          <a:solidFill>
                            <a:schemeClr val="tx1"/>
                          </a:solidFill>
                        </a:rPr>
                        <a:t>Access to</a:t>
                      </a:r>
                      <a:r>
                        <a:rPr lang="en-GB" sz="1000" b="1" baseline="0" dirty="0">
                          <a:solidFill>
                            <a:schemeClr val="tx1"/>
                          </a:solidFill>
                        </a:rPr>
                        <a:t> private transport</a:t>
                      </a:r>
                      <a:endParaRPr lang="en-GB" sz="10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hMerge="1">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10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hMerge="1">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10007"/>
                  </a:ext>
                </a:extLst>
              </a:tr>
              <a:tr h="247114">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r"/>
                      <a:r>
                        <a:rPr lang="en-GB" sz="900" dirty="0">
                          <a:solidFill>
                            <a:schemeClr val="tx1"/>
                          </a:solidFill>
                        </a:rPr>
                        <a:t>Easy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sz="1000" dirty="0">
                          <a:solidFill>
                            <a:schemeClr val="tx1"/>
                          </a:solidFill>
                        </a:rPr>
                        <a:t>42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42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32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31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17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08"/>
                  </a:ext>
                </a:extLst>
              </a:tr>
              <a:tr h="247114">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r"/>
                      <a:r>
                        <a:rPr lang="en-GB" sz="900" dirty="0">
                          <a:solidFill>
                            <a:schemeClr val="tx1"/>
                          </a:solidFill>
                        </a:rPr>
                        <a:t>Moderate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sz="1000" dirty="0">
                          <a:solidFill>
                            <a:schemeClr val="tx1"/>
                          </a:solidFill>
                        </a:rPr>
                        <a:t>43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42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51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54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36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38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34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37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36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10009"/>
                  </a:ext>
                </a:extLst>
              </a:tr>
              <a:tr h="247114">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r"/>
                      <a:r>
                        <a:rPr lang="en-GB" sz="900" dirty="0">
                          <a:solidFill>
                            <a:schemeClr val="tx1"/>
                          </a:solidFill>
                        </a:rPr>
                        <a:t>Limited/none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sz="1000" dirty="0">
                          <a:solidFill>
                            <a:schemeClr val="tx1"/>
                          </a:solidFill>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17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39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42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41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0"/>
                  </a:ext>
                </a:extLst>
              </a:tr>
              <a:tr h="247114">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r"/>
                      <a:r>
                        <a:rPr lang="en-GB" sz="900" dirty="0">
                          <a:solidFill>
                            <a:schemeClr val="tx1"/>
                          </a:solidFill>
                        </a:rPr>
                        <a:t>Not stated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sz="1000" dirty="0">
                          <a:solidFill>
                            <a:schemeClr val="tx1"/>
                          </a:solidFill>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10011"/>
                  </a:ext>
                </a:extLst>
              </a:tr>
              <a:tr h="23443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r"/>
                      <a:r>
                        <a:rPr lang="en-GB" sz="900" b="1" dirty="0">
                          <a:solidFill>
                            <a:schemeClr val="tx1"/>
                          </a:solidFill>
                        </a:rPr>
                        <a:t>Has a disability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10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10012"/>
                  </a:ext>
                </a:extLst>
              </a:tr>
              <a:tr h="247114">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r"/>
                      <a:r>
                        <a:rPr lang="en-GB" sz="900" dirty="0">
                          <a:solidFill>
                            <a:schemeClr val="tx1"/>
                          </a:solidFill>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sz="1000" dirty="0">
                          <a:solidFill>
                            <a:schemeClr val="tx1"/>
                          </a:solidFill>
                        </a:rPr>
                        <a:t>15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24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33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28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3"/>
                  </a:ext>
                </a:extLst>
              </a:tr>
              <a:tr h="247114">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r"/>
                      <a:r>
                        <a:rPr lang="en-GB" sz="900" b="1" dirty="0">
                          <a:solidFill>
                            <a:schemeClr val="tx1"/>
                          </a:solidFill>
                        </a:rPr>
                        <a:t>Ticket type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10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4"/>
                  </a:ext>
                </a:extLst>
              </a:tr>
              <a:tr h="247114">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r"/>
                      <a:r>
                        <a:rPr lang="en-GB" sz="900" dirty="0">
                          <a:solidFill>
                            <a:schemeClr val="tx1"/>
                          </a:solidFill>
                        </a:rPr>
                        <a:t>Free</a:t>
                      </a:r>
                      <a:r>
                        <a:rPr lang="en-GB" sz="900" baseline="0" dirty="0">
                          <a:solidFill>
                            <a:schemeClr val="tx1"/>
                          </a:solidFill>
                        </a:rPr>
                        <a:t> pass holders</a:t>
                      </a:r>
                      <a:endParaRPr lang="en-GB" sz="9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sz="1000" dirty="0">
                          <a:solidFill>
                            <a:schemeClr val="tx1"/>
                          </a:solidFill>
                        </a:rPr>
                        <a:t>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15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24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28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tc>
                  <a:txBody>
                    <a:bodyPr/>
                    <a:lstStyle/>
                    <a:p>
                      <a:pPr algn="ctr"/>
                      <a:r>
                        <a:rPr lang="en-GB" sz="900" dirty="0">
                          <a:solidFill>
                            <a:schemeClr val="tx1"/>
                          </a:solidFill>
                        </a:rPr>
                        <a:t>28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20000"/>
                      </a:srgbClr>
                    </a:solidFill>
                  </a:tcPr>
                </a:tc>
                <a:extLst>
                  <a:ext uri="{0D108BD9-81ED-4DB2-BD59-A6C34878D82A}">
                    <a16:rowId xmlns:a16="http://schemas.microsoft.com/office/drawing/2014/main" val="10015"/>
                  </a:ext>
                </a:extLst>
              </a:tr>
              <a:tr h="247114">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r"/>
                      <a:r>
                        <a:rPr lang="en-GB" sz="900" dirty="0">
                          <a:solidFill>
                            <a:schemeClr val="tx1"/>
                          </a:solidFill>
                        </a:rPr>
                        <a:t>Fare-payers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GB" sz="1000" dirty="0">
                          <a:solidFill>
                            <a:schemeClr val="tx1"/>
                          </a:solidFill>
                        </a:rPr>
                        <a:t>84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89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79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77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82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72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73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71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72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tc>
                  <a:txBody>
                    <a:bodyPr/>
                    <a:lstStyle/>
                    <a:p>
                      <a:pPr algn="ctr"/>
                      <a:r>
                        <a:rPr lang="en-GB" sz="900" dirty="0">
                          <a:solidFill>
                            <a:schemeClr val="tx1"/>
                          </a:solidFill>
                        </a:rPr>
                        <a:t>72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tint val="40000"/>
                      </a:srgbClr>
                    </a:solidFill>
                  </a:tcPr>
                </a:tc>
                <a:extLst>
                  <a:ext uri="{0D108BD9-81ED-4DB2-BD59-A6C34878D82A}">
                    <a16:rowId xmlns:a16="http://schemas.microsoft.com/office/drawing/2014/main" val="10016"/>
                  </a:ext>
                </a:extLst>
              </a:tr>
            </a:tbl>
          </a:graphicData>
        </a:graphic>
      </p:graphicFrame>
      <p:sp>
        <p:nvSpPr>
          <p:cNvPr id="7" name="Title 6"/>
          <p:cNvSpPr>
            <a:spLocks noGrp="1"/>
          </p:cNvSpPr>
          <p:nvPr>
            <p:ph type="title"/>
          </p:nvPr>
        </p:nvSpPr>
        <p:spPr/>
        <p:txBody>
          <a:bodyPr>
            <a:noAutofit/>
          </a:bodyPr>
          <a:lstStyle/>
          <a:p>
            <a:r>
              <a:rPr lang="en-GB" sz="2400" dirty="0">
                <a:solidFill>
                  <a:srgbClr val="C00000"/>
                </a:solidFill>
              </a:rPr>
              <a:t>Passenger profile</a:t>
            </a:r>
            <a:endParaRPr lang="en-US" sz="2400" dirty="0">
              <a:solidFill>
                <a:srgbClr val="C00000"/>
              </a:solidFill>
            </a:endParaRPr>
          </a:p>
        </p:txBody>
      </p:sp>
      <p:pic>
        <p:nvPicPr>
          <p:cNvPr id="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9" name="Straight Connector 28"/>
          <p:cNvCxnSpPr/>
          <p:nvPr/>
        </p:nvCxnSpPr>
        <p:spPr bwMode="auto">
          <a:xfrm>
            <a:off x="4796692" y="1508287"/>
            <a:ext cx="0" cy="4176000"/>
          </a:xfrm>
          <a:prstGeom prst="line">
            <a:avLst/>
          </a:prstGeom>
          <a:noFill/>
          <a:ln w="9525" cap="flat" cmpd="sng" algn="ctr">
            <a:solidFill>
              <a:srgbClr val="B9B8B8"/>
            </a:solidFill>
            <a:prstDash val="sysDash"/>
            <a:round/>
            <a:headEnd type="none" w="med" len="med"/>
            <a:tailEnd type="none" w="med" len="med"/>
          </a:ln>
          <a:effectLst/>
        </p:spPr>
      </p:cxnSp>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15894" y="228818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15894" y="3027955"/>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15894" y="2781364"/>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15894" y="2534772"/>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15894" y="352008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15894" y="3765613"/>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15894" y="4011146"/>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15894" y="425668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15894" y="4755155"/>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15894" y="5490688"/>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15894" y="5244105"/>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47</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3192106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GB" sz="2400" dirty="0">
                <a:solidFill>
                  <a:srgbClr val="C00000"/>
                </a:solidFill>
              </a:rPr>
              <a:t>Where Midland Metro tram passengers live</a:t>
            </a:r>
            <a:endParaRPr lang="en-US" sz="2400" dirty="0">
              <a:solidFill>
                <a:srgbClr val="C00000"/>
              </a:solidFill>
            </a:endParaRPr>
          </a:p>
        </p:txBody>
      </p:sp>
      <p:pic>
        <p:nvPicPr>
          <p:cNvPr id="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13"/>
          <p:cNvSpPr>
            <a:spLocks noChangeArrowheads="1"/>
          </p:cNvSpPr>
          <p:nvPr/>
        </p:nvSpPr>
        <p:spPr bwMode="auto">
          <a:xfrm>
            <a:off x="1984075" y="5994941"/>
            <a:ext cx="5207300"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GB" sz="800" i="1" dirty="0">
                <a:solidFill>
                  <a:srgbClr val="B9B8B8"/>
                </a:solidFill>
              </a:rPr>
              <a:t>Q: What is your postcode?</a:t>
            </a:r>
          </a:p>
          <a:p>
            <a:pPr eaLnBrk="0" fontAlgn="base" hangingPunct="0">
              <a:spcBef>
                <a:spcPct val="0"/>
              </a:spcBef>
              <a:spcAft>
                <a:spcPct val="0"/>
              </a:spcAft>
            </a:pPr>
            <a:r>
              <a:rPr lang="en-GB" sz="800" i="1" dirty="0">
                <a:solidFill>
                  <a:srgbClr val="B9B8B8"/>
                </a:solidFill>
              </a:rPr>
              <a:t>Base: All giving a postcode – 410 </a:t>
            </a:r>
          </a:p>
        </p:txBody>
      </p:sp>
      <p:graphicFrame>
        <p:nvGraphicFramePr>
          <p:cNvPr id="27" name="Chart 26"/>
          <p:cNvGraphicFramePr/>
          <p:nvPr>
            <p:extLst>
              <p:ext uri="{D42A27DB-BD31-4B8C-83A1-F6EECF244321}">
                <p14:modId xmlns:p14="http://schemas.microsoft.com/office/powerpoint/2010/main" val="1784692235"/>
              </p:ext>
            </p:extLst>
          </p:nvPr>
        </p:nvGraphicFramePr>
        <p:xfrm>
          <a:off x="266004" y="2189969"/>
          <a:ext cx="6096000" cy="3007594"/>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Box 27"/>
          <p:cNvSpPr txBox="1"/>
          <p:nvPr/>
        </p:nvSpPr>
        <p:spPr>
          <a:xfrm>
            <a:off x="7418981" y="2096854"/>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31" name="TextBox 30"/>
          <p:cNvSpPr txBox="1"/>
          <p:nvPr/>
        </p:nvSpPr>
        <p:spPr>
          <a:xfrm>
            <a:off x="6847108" y="2097188"/>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2014</a:t>
            </a:r>
          </a:p>
        </p:txBody>
      </p:sp>
      <p:sp>
        <p:nvSpPr>
          <p:cNvPr id="33" name="TextBox 32"/>
          <p:cNvSpPr txBox="1"/>
          <p:nvPr/>
        </p:nvSpPr>
        <p:spPr>
          <a:xfrm>
            <a:off x="6266083" y="2097188"/>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35" name="TextBox 34"/>
          <p:cNvSpPr txBox="1"/>
          <p:nvPr/>
        </p:nvSpPr>
        <p:spPr>
          <a:xfrm>
            <a:off x="5646233" y="2097188"/>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2016</a:t>
            </a: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30515" y="2497298"/>
            <a:ext cx="455323" cy="2523768"/>
          </a:xfrm>
          <a:prstGeom prst="rect">
            <a:avLst/>
          </a:prstGeom>
          <a:noFill/>
        </p:spPr>
        <p:txBody>
          <a:bodyPr wrap="square" rtlCol="0">
            <a:spAutoFit/>
          </a:bodyPr>
          <a:lstStyle/>
          <a:p>
            <a:pPr algn="ctr"/>
            <a:r>
              <a:rPr lang="en-GB" sz="1000" dirty="0"/>
              <a:t>17</a:t>
            </a:r>
          </a:p>
          <a:p>
            <a:pPr algn="ctr"/>
            <a:endParaRPr lang="en-GB" sz="600" dirty="0"/>
          </a:p>
          <a:p>
            <a:pPr algn="ctr"/>
            <a:r>
              <a:rPr lang="en-GB" sz="1000" dirty="0"/>
              <a:t>13</a:t>
            </a:r>
          </a:p>
          <a:p>
            <a:pPr algn="ctr"/>
            <a:endParaRPr lang="en-GB" sz="600" dirty="0"/>
          </a:p>
          <a:p>
            <a:pPr algn="ctr"/>
            <a:r>
              <a:rPr lang="en-GB" sz="1000" dirty="0"/>
              <a:t>23</a:t>
            </a:r>
          </a:p>
          <a:p>
            <a:pPr algn="ctr"/>
            <a:endParaRPr lang="en-GB" sz="600" dirty="0"/>
          </a:p>
          <a:p>
            <a:pPr algn="ctr"/>
            <a:r>
              <a:rPr lang="en-GB" sz="1000" dirty="0"/>
              <a:t>14</a:t>
            </a:r>
          </a:p>
          <a:p>
            <a:pPr algn="ctr"/>
            <a:endParaRPr lang="en-GB" sz="600" dirty="0"/>
          </a:p>
          <a:p>
            <a:pPr algn="ctr"/>
            <a:r>
              <a:rPr lang="en-GB" sz="1000" dirty="0"/>
              <a:t>12</a:t>
            </a:r>
          </a:p>
          <a:p>
            <a:pPr algn="ctr"/>
            <a:endParaRPr lang="en-GB" sz="600" dirty="0"/>
          </a:p>
          <a:p>
            <a:pPr algn="ctr"/>
            <a:r>
              <a:rPr lang="en-GB" sz="1000" dirty="0"/>
              <a:t>9</a:t>
            </a:r>
          </a:p>
          <a:p>
            <a:pPr algn="ctr"/>
            <a:endParaRPr lang="en-GB" sz="600" dirty="0"/>
          </a:p>
          <a:p>
            <a:pPr algn="ctr"/>
            <a:r>
              <a:rPr lang="en-GB" sz="1000" dirty="0"/>
              <a:t>7</a:t>
            </a:r>
          </a:p>
          <a:p>
            <a:pPr algn="ctr"/>
            <a:endParaRPr lang="en-GB" sz="600" dirty="0"/>
          </a:p>
          <a:p>
            <a:pPr algn="ctr"/>
            <a:r>
              <a:rPr lang="en-GB" sz="1000" dirty="0"/>
              <a:t>2</a:t>
            </a:r>
          </a:p>
          <a:p>
            <a:pPr algn="ctr"/>
            <a:endParaRPr lang="en-GB" sz="600" dirty="0"/>
          </a:p>
          <a:p>
            <a:pPr algn="ctr"/>
            <a:r>
              <a:rPr lang="en-GB" sz="1000" dirty="0"/>
              <a:t>1</a:t>
            </a:r>
          </a:p>
          <a:p>
            <a:pPr algn="ctr"/>
            <a:endParaRPr lang="en-GB" sz="600" dirty="0"/>
          </a:p>
          <a:p>
            <a:pPr algn="ctr"/>
            <a:r>
              <a:rPr lang="en-GB" sz="1000" dirty="0"/>
              <a:t>3</a:t>
            </a:r>
          </a:p>
        </p:txBody>
      </p:sp>
      <p:sp>
        <p:nvSpPr>
          <p:cNvPr id="17" name="TextBox 16"/>
          <p:cNvSpPr txBox="1"/>
          <p:nvPr/>
        </p:nvSpPr>
        <p:spPr>
          <a:xfrm>
            <a:off x="6350365" y="2497298"/>
            <a:ext cx="455323" cy="2523768"/>
          </a:xfrm>
          <a:prstGeom prst="rect">
            <a:avLst/>
          </a:prstGeom>
          <a:noFill/>
        </p:spPr>
        <p:txBody>
          <a:bodyPr wrap="square" rtlCol="0">
            <a:spAutoFit/>
          </a:bodyPr>
          <a:lstStyle/>
          <a:p>
            <a:pPr algn="ctr"/>
            <a:r>
              <a:rPr lang="en-GB" sz="1000" dirty="0"/>
              <a:t>26</a:t>
            </a:r>
          </a:p>
          <a:p>
            <a:pPr algn="ctr"/>
            <a:endParaRPr lang="en-GB" sz="600" dirty="0"/>
          </a:p>
          <a:p>
            <a:pPr algn="ctr"/>
            <a:r>
              <a:rPr lang="en-GB" sz="1000" dirty="0"/>
              <a:t>15</a:t>
            </a:r>
          </a:p>
          <a:p>
            <a:pPr algn="ctr"/>
            <a:endParaRPr lang="en-GB" sz="600" dirty="0"/>
          </a:p>
          <a:p>
            <a:pPr algn="ctr"/>
            <a:r>
              <a:rPr lang="en-GB" sz="1000" dirty="0"/>
              <a:t>23</a:t>
            </a:r>
          </a:p>
          <a:p>
            <a:pPr algn="ctr"/>
            <a:endParaRPr lang="en-GB" sz="600" dirty="0"/>
          </a:p>
          <a:p>
            <a:pPr algn="ctr"/>
            <a:r>
              <a:rPr lang="en-GB" sz="1000" dirty="0"/>
              <a:t>9</a:t>
            </a:r>
          </a:p>
          <a:p>
            <a:pPr algn="ctr"/>
            <a:endParaRPr lang="en-GB" sz="600" dirty="0"/>
          </a:p>
          <a:p>
            <a:pPr algn="ctr"/>
            <a:r>
              <a:rPr lang="en-GB" sz="1000" dirty="0"/>
              <a:t>5</a:t>
            </a:r>
          </a:p>
          <a:p>
            <a:pPr algn="ctr"/>
            <a:endParaRPr lang="en-GB" sz="600" dirty="0"/>
          </a:p>
          <a:p>
            <a:pPr algn="ctr"/>
            <a:r>
              <a:rPr lang="en-GB" sz="1000" dirty="0"/>
              <a:t>8</a:t>
            </a:r>
          </a:p>
          <a:p>
            <a:pPr algn="ctr"/>
            <a:endParaRPr lang="en-GB" sz="600" dirty="0"/>
          </a:p>
          <a:p>
            <a:pPr algn="ctr"/>
            <a:r>
              <a:rPr lang="en-GB" sz="1000" dirty="0"/>
              <a:t>10</a:t>
            </a:r>
          </a:p>
          <a:p>
            <a:pPr algn="ctr"/>
            <a:endParaRPr lang="en-GB" sz="600" dirty="0"/>
          </a:p>
          <a:p>
            <a:pPr algn="ctr"/>
            <a:r>
              <a:rPr lang="en-GB" sz="1000" dirty="0"/>
              <a:t>1</a:t>
            </a:r>
          </a:p>
          <a:p>
            <a:pPr algn="ctr"/>
            <a:endParaRPr lang="en-GB" sz="600" dirty="0"/>
          </a:p>
          <a:p>
            <a:pPr algn="ctr"/>
            <a:r>
              <a:rPr lang="en-GB" sz="1000" dirty="0"/>
              <a:t>0</a:t>
            </a:r>
          </a:p>
          <a:p>
            <a:pPr algn="ctr"/>
            <a:endParaRPr lang="en-GB" sz="600" dirty="0"/>
          </a:p>
          <a:p>
            <a:pPr algn="ctr"/>
            <a:r>
              <a:rPr lang="en-GB" sz="1000" dirty="0"/>
              <a:t>2</a:t>
            </a:r>
          </a:p>
        </p:txBody>
      </p:sp>
      <p:sp>
        <p:nvSpPr>
          <p:cNvPr id="18" name="TextBox 17"/>
          <p:cNvSpPr txBox="1"/>
          <p:nvPr/>
        </p:nvSpPr>
        <p:spPr>
          <a:xfrm>
            <a:off x="6931390" y="2497298"/>
            <a:ext cx="455323" cy="2523768"/>
          </a:xfrm>
          <a:prstGeom prst="rect">
            <a:avLst/>
          </a:prstGeom>
          <a:noFill/>
        </p:spPr>
        <p:txBody>
          <a:bodyPr wrap="square" rtlCol="0">
            <a:spAutoFit/>
          </a:bodyPr>
          <a:lstStyle/>
          <a:p>
            <a:pPr algn="ctr"/>
            <a:r>
              <a:rPr lang="en-GB" sz="1000" dirty="0"/>
              <a:t>28</a:t>
            </a:r>
          </a:p>
          <a:p>
            <a:pPr algn="ctr"/>
            <a:endParaRPr lang="en-GB" sz="600" dirty="0"/>
          </a:p>
          <a:p>
            <a:pPr algn="ctr"/>
            <a:r>
              <a:rPr lang="en-GB" sz="1000" dirty="0"/>
              <a:t>10</a:t>
            </a:r>
          </a:p>
          <a:p>
            <a:pPr algn="ctr"/>
            <a:endParaRPr lang="en-GB" sz="600" dirty="0"/>
          </a:p>
          <a:p>
            <a:pPr algn="ctr"/>
            <a:r>
              <a:rPr lang="en-GB" sz="1000" dirty="0"/>
              <a:t>15</a:t>
            </a:r>
          </a:p>
          <a:p>
            <a:pPr algn="ctr"/>
            <a:endParaRPr lang="en-GB" sz="600" dirty="0"/>
          </a:p>
          <a:p>
            <a:pPr algn="ctr"/>
            <a:r>
              <a:rPr lang="en-GB" sz="1000" dirty="0"/>
              <a:t>13</a:t>
            </a:r>
          </a:p>
          <a:p>
            <a:pPr algn="ctr"/>
            <a:endParaRPr lang="en-GB" sz="600" dirty="0"/>
          </a:p>
          <a:p>
            <a:pPr algn="ctr"/>
            <a:r>
              <a:rPr lang="en-GB" sz="1000" dirty="0"/>
              <a:t>7</a:t>
            </a:r>
          </a:p>
          <a:p>
            <a:pPr algn="ctr"/>
            <a:endParaRPr lang="en-GB" sz="600" dirty="0"/>
          </a:p>
          <a:p>
            <a:pPr algn="ctr"/>
            <a:r>
              <a:rPr lang="en-GB" sz="1000" dirty="0"/>
              <a:t>10</a:t>
            </a:r>
          </a:p>
          <a:p>
            <a:pPr algn="ctr"/>
            <a:endParaRPr lang="en-GB" sz="600" dirty="0"/>
          </a:p>
          <a:p>
            <a:pPr algn="ctr"/>
            <a:r>
              <a:rPr lang="en-GB" sz="1000" dirty="0"/>
              <a:t>4</a:t>
            </a:r>
          </a:p>
          <a:p>
            <a:pPr algn="ctr"/>
            <a:endParaRPr lang="en-GB" sz="600" dirty="0"/>
          </a:p>
          <a:p>
            <a:pPr algn="ctr"/>
            <a:r>
              <a:rPr lang="en-GB" sz="1000" dirty="0"/>
              <a:t>2</a:t>
            </a:r>
          </a:p>
          <a:p>
            <a:pPr algn="ctr"/>
            <a:endParaRPr lang="en-GB" sz="600" dirty="0"/>
          </a:p>
          <a:p>
            <a:pPr algn="ctr"/>
            <a:r>
              <a:rPr lang="en-GB" sz="1000" dirty="0"/>
              <a:t>2</a:t>
            </a:r>
          </a:p>
          <a:p>
            <a:pPr algn="ctr"/>
            <a:endParaRPr lang="en-GB" sz="600" dirty="0"/>
          </a:p>
          <a:p>
            <a:pPr algn="ctr"/>
            <a:r>
              <a:rPr lang="en-GB" sz="1000" dirty="0"/>
              <a:t>9</a:t>
            </a:r>
          </a:p>
        </p:txBody>
      </p:sp>
      <p:sp>
        <p:nvSpPr>
          <p:cNvPr id="19" name="TextBox 18"/>
          <p:cNvSpPr txBox="1"/>
          <p:nvPr/>
        </p:nvSpPr>
        <p:spPr>
          <a:xfrm>
            <a:off x="7503263" y="2497298"/>
            <a:ext cx="455323" cy="2523768"/>
          </a:xfrm>
          <a:prstGeom prst="rect">
            <a:avLst/>
          </a:prstGeom>
          <a:noFill/>
        </p:spPr>
        <p:txBody>
          <a:bodyPr wrap="square" rtlCol="0">
            <a:spAutoFit/>
          </a:bodyPr>
          <a:lstStyle/>
          <a:p>
            <a:pPr algn="ctr"/>
            <a:r>
              <a:rPr lang="en-GB" sz="1000" dirty="0"/>
              <a:t>23</a:t>
            </a:r>
          </a:p>
          <a:p>
            <a:pPr algn="ctr"/>
            <a:endParaRPr lang="en-GB" sz="600" dirty="0"/>
          </a:p>
          <a:p>
            <a:pPr algn="ctr"/>
            <a:r>
              <a:rPr lang="en-GB" sz="1000" dirty="0"/>
              <a:t>17</a:t>
            </a:r>
          </a:p>
          <a:p>
            <a:pPr algn="ctr"/>
            <a:endParaRPr lang="en-GB" sz="600" dirty="0"/>
          </a:p>
          <a:p>
            <a:pPr algn="ctr"/>
            <a:r>
              <a:rPr lang="en-GB" sz="1000" dirty="0"/>
              <a:t>25</a:t>
            </a:r>
          </a:p>
          <a:p>
            <a:pPr algn="ctr"/>
            <a:endParaRPr lang="en-GB" sz="600" dirty="0"/>
          </a:p>
          <a:p>
            <a:pPr algn="ctr"/>
            <a:r>
              <a:rPr lang="en-GB" sz="1000" dirty="0"/>
              <a:t>8</a:t>
            </a:r>
          </a:p>
          <a:p>
            <a:pPr algn="ctr"/>
            <a:endParaRPr lang="en-GB" sz="600" dirty="0"/>
          </a:p>
          <a:p>
            <a:pPr algn="ctr"/>
            <a:r>
              <a:rPr lang="en-GB" sz="1000" dirty="0"/>
              <a:t>9</a:t>
            </a:r>
          </a:p>
          <a:p>
            <a:pPr algn="ctr"/>
            <a:endParaRPr lang="en-GB" sz="600" dirty="0"/>
          </a:p>
          <a:p>
            <a:pPr algn="ctr"/>
            <a:r>
              <a:rPr lang="en-GB" sz="1000" dirty="0"/>
              <a:t>5</a:t>
            </a:r>
          </a:p>
          <a:p>
            <a:pPr algn="ctr"/>
            <a:endParaRPr lang="en-GB" sz="600" dirty="0"/>
          </a:p>
          <a:p>
            <a:pPr algn="ctr"/>
            <a:r>
              <a:rPr lang="en-GB" sz="1000" dirty="0"/>
              <a:t>6</a:t>
            </a:r>
          </a:p>
          <a:p>
            <a:pPr algn="ctr"/>
            <a:endParaRPr lang="en-GB" sz="600" dirty="0"/>
          </a:p>
          <a:p>
            <a:pPr algn="ctr"/>
            <a:r>
              <a:rPr lang="en-GB" sz="1000" dirty="0"/>
              <a:t>2</a:t>
            </a:r>
          </a:p>
          <a:p>
            <a:pPr algn="ctr"/>
            <a:endParaRPr lang="en-GB" sz="600" dirty="0"/>
          </a:p>
          <a:p>
            <a:pPr algn="ctr"/>
            <a:r>
              <a:rPr lang="en-GB" sz="1000" dirty="0"/>
              <a:t>0</a:t>
            </a:r>
          </a:p>
          <a:p>
            <a:pPr algn="ctr"/>
            <a:endParaRPr lang="en-GB" sz="600" dirty="0"/>
          </a:p>
          <a:p>
            <a:pPr algn="ctr"/>
            <a:r>
              <a:rPr lang="en-GB" sz="1000" dirty="0"/>
              <a:t>4</a:t>
            </a:r>
          </a:p>
        </p:txBody>
      </p:sp>
      <p:pic>
        <p:nvPicPr>
          <p:cNvPr id="16" name="Picture 1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43123" y="3027035"/>
            <a:ext cx="147317" cy="1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583331" y="4234355"/>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269131" y="399138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68720" y="3748405"/>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66031" y="350543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76270" y="3262455"/>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186046" y="2541085"/>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893611" y="278406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269130" y="4720308"/>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583330" y="447733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48</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200731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Chart 51"/>
          <p:cNvGraphicFramePr/>
          <p:nvPr>
            <p:extLst>
              <p:ext uri="{D42A27DB-BD31-4B8C-83A1-F6EECF244321}">
                <p14:modId xmlns:p14="http://schemas.microsoft.com/office/powerpoint/2010/main" val="4146548410"/>
              </p:ext>
            </p:extLst>
          </p:nvPr>
        </p:nvGraphicFramePr>
        <p:xfrm>
          <a:off x="7679076" y="1973342"/>
          <a:ext cx="1723424" cy="16768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Chart 20"/>
          <p:cNvGraphicFramePr/>
          <p:nvPr>
            <p:extLst>
              <p:ext uri="{D42A27DB-BD31-4B8C-83A1-F6EECF244321}">
                <p14:modId xmlns:p14="http://schemas.microsoft.com/office/powerpoint/2010/main" val="3952476170"/>
              </p:ext>
            </p:extLst>
          </p:nvPr>
        </p:nvGraphicFramePr>
        <p:xfrm>
          <a:off x="2010376" y="2991311"/>
          <a:ext cx="1723424" cy="3769486"/>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p:cNvSpPr>
            <a:spLocks noGrp="1"/>
          </p:cNvSpPr>
          <p:nvPr>
            <p:ph type="title"/>
          </p:nvPr>
        </p:nvSpPr>
        <p:spPr/>
        <p:txBody>
          <a:bodyPr>
            <a:noAutofit/>
          </a:bodyPr>
          <a:lstStyle/>
          <a:p>
            <a:r>
              <a:rPr lang="en-GB" sz="2400" dirty="0">
                <a:solidFill>
                  <a:srgbClr val="C00000"/>
                </a:solidFill>
              </a:rPr>
              <a:t>Midland Metro journeys: summary (1) </a:t>
            </a:r>
            <a:endParaRPr lang="en-US" sz="2400" dirty="0">
              <a:solidFill>
                <a:srgbClr val="C00000"/>
              </a:solidFill>
            </a:endParaRPr>
          </a:p>
        </p:txBody>
      </p:sp>
      <p:pic>
        <p:nvPicPr>
          <p:cNvPr id="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646518" y="2244412"/>
            <a:ext cx="3714750" cy="276999"/>
          </a:xfrm>
          <a:prstGeom prst="rect">
            <a:avLst/>
          </a:prstGeom>
          <a:noFill/>
        </p:spPr>
        <p:txBody>
          <a:bodyPr wrap="square" rtlCol="0">
            <a:spAutoFit/>
          </a:bodyPr>
          <a:lstStyle/>
          <a:p>
            <a:r>
              <a:rPr lang="en-GB" sz="1200" b="1" dirty="0">
                <a:solidFill>
                  <a:srgbClr val="C00000"/>
                </a:solidFill>
              </a:rPr>
              <a:t>Passenger journey details</a:t>
            </a:r>
          </a:p>
        </p:txBody>
      </p:sp>
      <p:sp>
        <p:nvSpPr>
          <p:cNvPr id="17" name="TextBox 16"/>
          <p:cNvSpPr txBox="1"/>
          <p:nvPr/>
        </p:nvSpPr>
        <p:spPr>
          <a:xfrm>
            <a:off x="798918" y="2714312"/>
            <a:ext cx="1578576" cy="276999"/>
          </a:xfrm>
          <a:prstGeom prst="rect">
            <a:avLst/>
          </a:prstGeom>
          <a:noFill/>
        </p:spPr>
        <p:txBody>
          <a:bodyPr wrap="square" rtlCol="0">
            <a:spAutoFit/>
          </a:bodyPr>
          <a:lstStyle/>
          <a:p>
            <a:r>
              <a:rPr lang="en-GB" sz="1200" b="1" dirty="0">
                <a:solidFill>
                  <a:prstClr val="white">
                    <a:lumMod val="50000"/>
                  </a:prstClr>
                </a:solidFill>
              </a:rPr>
              <a:t>Journey purpose</a:t>
            </a:r>
          </a:p>
        </p:txBody>
      </p:sp>
      <p:sp>
        <p:nvSpPr>
          <p:cNvPr id="18" name="TextBox 17"/>
          <p:cNvSpPr txBox="1"/>
          <p:nvPr/>
        </p:nvSpPr>
        <p:spPr>
          <a:xfrm>
            <a:off x="5066203" y="1639967"/>
            <a:ext cx="2968625" cy="276999"/>
          </a:xfrm>
          <a:prstGeom prst="rect">
            <a:avLst/>
          </a:prstGeom>
          <a:noFill/>
        </p:spPr>
        <p:txBody>
          <a:bodyPr wrap="square" rtlCol="0">
            <a:spAutoFit/>
          </a:bodyPr>
          <a:lstStyle/>
          <a:p>
            <a:r>
              <a:rPr lang="en-GB" sz="1200" b="1" dirty="0">
                <a:solidFill>
                  <a:prstClr val="white">
                    <a:lumMod val="50000"/>
                  </a:prstClr>
                </a:solidFill>
              </a:rPr>
              <a:t>Frequency using trams in area</a:t>
            </a:r>
          </a:p>
        </p:txBody>
      </p:sp>
      <p:cxnSp>
        <p:nvCxnSpPr>
          <p:cNvPr id="19" name="Straight Connector 18"/>
          <p:cNvCxnSpPr/>
          <p:nvPr/>
        </p:nvCxnSpPr>
        <p:spPr bwMode="auto">
          <a:xfrm>
            <a:off x="3785410" y="1778466"/>
            <a:ext cx="7938" cy="4253300"/>
          </a:xfrm>
          <a:prstGeom prst="line">
            <a:avLst/>
          </a:prstGeom>
          <a:noFill/>
          <a:ln w="9525" cap="flat" cmpd="sng" algn="ctr">
            <a:solidFill>
              <a:schemeClr val="bg1">
                <a:lumMod val="75000"/>
              </a:schemeClr>
            </a:solidFill>
            <a:prstDash val="solid"/>
            <a:round/>
            <a:headEnd type="none" w="med" len="med"/>
            <a:tailEnd type="none" w="med" len="med"/>
          </a:ln>
          <a:effectLst/>
        </p:spPr>
      </p:cxnSp>
      <p:graphicFrame>
        <p:nvGraphicFramePr>
          <p:cNvPr id="20" name="Chart 19"/>
          <p:cNvGraphicFramePr/>
          <p:nvPr>
            <p:extLst>
              <p:ext uri="{D42A27DB-BD31-4B8C-83A1-F6EECF244321}">
                <p14:modId xmlns:p14="http://schemas.microsoft.com/office/powerpoint/2010/main" val="3771712183"/>
              </p:ext>
            </p:extLst>
          </p:nvPr>
        </p:nvGraphicFramePr>
        <p:xfrm>
          <a:off x="3770718" y="5216091"/>
          <a:ext cx="2746375" cy="1710972"/>
        </p:xfrm>
        <a:graphic>
          <a:graphicData uri="http://schemas.openxmlformats.org/drawingml/2006/chart">
            <c:chart xmlns:c="http://schemas.openxmlformats.org/drawingml/2006/chart" xmlns:r="http://schemas.openxmlformats.org/officeDocument/2006/relationships" r:id="rId5"/>
          </a:graphicData>
        </a:graphic>
      </p:graphicFrame>
      <p:grpSp>
        <p:nvGrpSpPr>
          <p:cNvPr id="22" name="Group 21"/>
          <p:cNvGrpSpPr/>
          <p:nvPr/>
        </p:nvGrpSpPr>
        <p:grpSpPr>
          <a:xfrm>
            <a:off x="814793" y="3157121"/>
            <a:ext cx="1345793" cy="1979999"/>
            <a:chOff x="721131" y="1720799"/>
            <a:chExt cx="1345793" cy="1979999"/>
          </a:xfrm>
        </p:grpSpPr>
        <p:sp>
          <p:nvSpPr>
            <p:cNvPr id="23" name="TextBox 23"/>
            <p:cNvSpPr txBox="1"/>
            <p:nvPr/>
          </p:nvSpPr>
          <p:spPr>
            <a:xfrm>
              <a:off x="1160907" y="1909116"/>
              <a:ext cx="906017" cy="167738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4100"/>
                </a:spcAft>
              </a:pPr>
              <a:r>
                <a:rPr lang="en-GB" sz="1100" dirty="0">
                  <a:solidFill>
                    <a:srgbClr val="2C2227"/>
                  </a:solidFill>
                </a:rPr>
                <a:t>Commuting</a:t>
              </a:r>
            </a:p>
            <a:p>
              <a:pPr algn="r">
                <a:spcAft>
                  <a:spcPts val="4100"/>
                </a:spcAft>
              </a:pPr>
              <a:r>
                <a:rPr lang="en-GB" sz="1100" dirty="0">
                  <a:solidFill>
                    <a:srgbClr val="2C2227"/>
                  </a:solidFill>
                </a:rPr>
                <a:t>Business</a:t>
              </a:r>
            </a:p>
            <a:p>
              <a:pPr algn="r">
                <a:spcAft>
                  <a:spcPts val="4100"/>
                </a:spcAft>
              </a:pPr>
              <a:r>
                <a:rPr lang="en-GB" sz="1100" dirty="0">
                  <a:solidFill>
                    <a:srgbClr val="2C2227"/>
                  </a:solidFill>
                </a:rPr>
                <a:t>Leisure</a:t>
              </a:r>
            </a:p>
          </p:txBody>
        </p:sp>
        <p:pic>
          <p:nvPicPr>
            <p:cNvPr id="24" name="Picture 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3902" y="1720799"/>
              <a:ext cx="405573" cy="49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5475" y="2454824"/>
              <a:ext cx="262427" cy="57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1131" y="3201885"/>
              <a:ext cx="491115" cy="49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7" name="TextBox 36"/>
          <p:cNvSpPr txBox="1"/>
          <p:nvPr/>
        </p:nvSpPr>
        <p:spPr>
          <a:xfrm>
            <a:off x="3950013" y="2224720"/>
            <a:ext cx="1391992" cy="3929281"/>
          </a:xfrm>
          <a:prstGeom prst="rect">
            <a:avLst/>
          </a:prstGeom>
          <a:noFill/>
        </p:spPr>
        <p:txBody>
          <a:bodyPr wrap="square" rtlCol="0">
            <a:spAutoFit/>
          </a:bodyPr>
          <a:lstStyle/>
          <a:p>
            <a:pPr algn="r">
              <a:spcAft>
                <a:spcPts val="2600"/>
              </a:spcAft>
            </a:pPr>
            <a:r>
              <a:rPr lang="en-GB" sz="1100" dirty="0">
                <a:solidFill>
                  <a:srgbClr val="2C2227"/>
                </a:solidFill>
              </a:rPr>
              <a:t>5+ days</a:t>
            </a:r>
            <a:br>
              <a:rPr lang="en-GB" sz="1100" dirty="0">
                <a:solidFill>
                  <a:srgbClr val="2C2227"/>
                </a:solidFill>
              </a:rPr>
            </a:br>
            <a:r>
              <a:rPr lang="en-GB" sz="1100" dirty="0">
                <a:solidFill>
                  <a:srgbClr val="2C2227"/>
                </a:solidFill>
              </a:rPr>
              <a:t>week</a:t>
            </a:r>
          </a:p>
          <a:p>
            <a:pPr algn="r">
              <a:spcAft>
                <a:spcPts val="2600"/>
              </a:spcAft>
            </a:pPr>
            <a:r>
              <a:rPr lang="en-GB" sz="1100" dirty="0">
                <a:solidFill>
                  <a:srgbClr val="2C2227"/>
                </a:solidFill>
              </a:rPr>
              <a:t>3-4 days</a:t>
            </a:r>
            <a:br>
              <a:rPr lang="en-GB" sz="1100" dirty="0">
                <a:solidFill>
                  <a:srgbClr val="2C2227"/>
                </a:solidFill>
              </a:rPr>
            </a:br>
            <a:r>
              <a:rPr lang="en-GB" sz="1100" dirty="0">
                <a:solidFill>
                  <a:srgbClr val="2C2227"/>
                </a:solidFill>
              </a:rPr>
              <a:t> week</a:t>
            </a:r>
          </a:p>
          <a:p>
            <a:pPr algn="r">
              <a:spcAft>
                <a:spcPts val="3400"/>
              </a:spcAft>
            </a:pPr>
            <a:r>
              <a:rPr lang="en-GB" sz="1100" dirty="0">
                <a:solidFill>
                  <a:srgbClr val="2C2227"/>
                </a:solidFill>
              </a:rPr>
              <a:t>1-2 days a </a:t>
            </a:r>
            <a:br>
              <a:rPr lang="en-GB" sz="1100" dirty="0">
                <a:solidFill>
                  <a:srgbClr val="2C2227"/>
                </a:solidFill>
              </a:rPr>
            </a:br>
            <a:r>
              <a:rPr lang="en-GB" sz="1100" dirty="0">
                <a:solidFill>
                  <a:srgbClr val="2C2227"/>
                </a:solidFill>
              </a:rPr>
              <a:t> week</a:t>
            </a:r>
          </a:p>
          <a:p>
            <a:pPr algn="r">
              <a:spcAft>
                <a:spcPts val="3400"/>
              </a:spcAft>
            </a:pPr>
            <a:r>
              <a:rPr lang="en-GB" sz="1100" dirty="0">
                <a:solidFill>
                  <a:srgbClr val="2C2227"/>
                </a:solidFill>
              </a:rPr>
              <a:t>Once a</a:t>
            </a:r>
            <a:br>
              <a:rPr lang="en-GB" sz="1100" dirty="0">
                <a:solidFill>
                  <a:srgbClr val="2C2227"/>
                </a:solidFill>
              </a:rPr>
            </a:br>
            <a:r>
              <a:rPr lang="en-GB" sz="1100" dirty="0">
                <a:solidFill>
                  <a:srgbClr val="2C2227"/>
                </a:solidFill>
              </a:rPr>
              <a:t> fortnight</a:t>
            </a:r>
          </a:p>
          <a:p>
            <a:pPr algn="r">
              <a:spcAft>
                <a:spcPts val="3400"/>
              </a:spcAft>
            </a:pPr>
            <a:r>
              <a:rPr lang="en-GB" sz="1100" dirty="0">
                <a:solidFill>
                  <a:srgbClr val="2C2227"/>
                </a:solidFill>
              </a:rPr>
              <a:t>Once a</a:t>
            </a:r>
            <a:br>
              <a:rPr lang="en-GB" sz="1100" dirty="0">
                <a:solidFill>
                  <a:srgbClr val="2C2227"/>
                </a:solidFill>
              </a:rPr>
            </a:br>
            <a:r>
              <a:rPr lang="en-GB" sz="1100" dirty="0">
                <a:solidFill>
                  <a:srgbClr val="2C2227"/>
                </a:solidFill>
              </a:rPr>
              <a:t> month</a:t>
            </a:r>
          </a:p>
          <a:p>
            <a:pPr algn="r">
              <a:spcAft>
                <a:spcPts val="3400"/>
              </a:spcAft>
            </a:pPr>
            <a:endParaRPr lang="en-GB" sz="1100" dirty="0">
              <a:solidFill>
                <a:srgbClr val="2C2227"/>
              </a:solidFill>
            </a:endParaRPr>
          </a:p>
        </p:txBody>
      </p:sp>
      <p:graphicFrame>
        <p:nvGraphicFramePr>
          <p:cNvPr id="38" name="Chart 37"/>
          <p:cNvGraphicFramePr/>
          <p:nvPr>
            <p:extLst>
              <p:ext uri="{D42A27DB-BD31-4B8C-83A1-F6EECF244321}">
                <p14:modId xmlns:p14="http://schemas.microsoft.com/office/powerpoint/2010/main" val="2450082701"/>
              </p:ext>
            </p:extLst>
          </p:nvPr>
        </p:nvGraphicFramePr>
        <p:xfrm>
          <a:off x="5212063" y="1921936"/>
          <a:ext cx="1723424" cy="3861173"/>
        </p:xfrm>
        <a:graphic>
          <a:graphicData uri="http://schemas.openxmlformats.org/drawingml/2006/chart">
            <c:chart xmlns:c="http://schemas.openxmlformats.org/drawingml/2006/chart" xmlns:r="http://schemas.openxmlformats.org/officeDocument/2006/relationships" r:id="rId9"/>
          </a:graphicData>
        </a:graphic>
      </p:graphicFrame>
      <p:pic>
        <p:nvPicPr>
          <p:cNvPr id="39" name="Picture 38"/>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3958499" y="4341102"/>
            <a:ext cx="374400" cy="374400"/>
          </a:xfrm>
          <a:prstGeom prst="rect">
            <a:avLst/>
          </a:prstGeom>
        </p:spPr>
      </p:pic>
      <p:pic>
        <p:nvPicPr>
          <p:cNvPr id="40" name="Picture 39"/>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3974782" y="3599943"/>
            <a:ext cx="374400" cy="374400"/>
          </a:xfrm>
          <a:prstGeom prst="rect">
            <a:avLst/>
          </a:prstGeom>
        </p:spPr>
      </p:pic>
      <p:pic>
        <p:nvPicPr>
          <p:cNvPr id="41" name="Picture 40"/>
          <p:cNvPicPr>
            <a:picLocks/>
          </p:cNvPicPr>
          <p:nvPr/>
        </p:nvPicPr>
        <p:blipFill>
          <a:blip r:embed="rId12" cstate="print">
            <a:extLst>
              <a:ext uri="{28A0092B-C50C-407E-A947-70E740481C1C}">
                <a14:useLocalDpi xmlns:a14="http://schemas.microsoft.com/office/drawing/2010/main" val="0"/>
              </a:ext>
            </a:extLst>
          </a:blip>
          <a:stretch>
            <a:fillRect/>
          </a:stretch>
        </p:blipFill>
        <p:spPr>
          <a:xfrm flipH="1">
            <a:off x="3947592" y="2266583"/>
            <a:ext cx="374400" cy="374400"/>
          </a:xfrm>
          <a:prstGeom prst="rect">
            <a:avLst/>
          </a:prstGeom>
        </p:spPr>
      </p:pic>
      <p:pic>
        <p:nvPicPr>
          <p:cNvPr id="42" name="Picture 41"/>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3950013" y="5114991"/>
            <a:ext cx="374400" cy="374400"/>
          </a:xfrm>
          <a:prstGeom prst="rect">
            <a:avLst/>
          </a:prstGeom>
        </p:spPr>
      </p:pic>
      <p:pic>
        <p:nvPicPr>
          <p:cNvPr id="43" name="Picture 14"/>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07461" y="2303531"/>
            <a:ext cx="374401" cy="358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p:cNvPicPr>
            <a:picLocks/>
          </p:cNvPicPr>
          <p:nvPr/>
        </p:nvPicPr>
        <p:blipFill>
          <a:blip r:embed="rId12" cstate="print">
            <a:extLst>
              <a:ext uri="{28A0092B-C50C-407E-A947-70E740481C1C}">
                <a14:useLocalDpi xmlns:a14="http://schemas.microsoft.com/office/drawing/2010/main" val="0"/>
              </a:ext>
            </a:extLst>
          </a:blip>
          <a:stretch>
            <a:fillRect/>
          </a:stretch>
        </p:blipFill>
        <p:spPr>
          <a:xfrm flipH="1">
            <a:off x="3958498" y="2867695"/>
            <a:ext cx="374400" cy="374400"/>
          </a:xfrm>
          <a:prstGeom prst="rect">
            <a:avLst/>
          </a:prstGeom>
        </p:spPr>
      </p:pic>
      <p:pic>
        <p:nvPicPr>
          <p:cNvPr id="45" name="Picture 2" descr="http://www.1stchoicesports.co.uk/SiteImages/1st%20hi%20res%20transparent.png"/>
          <p:cNvPicPr>
            <a:picLocks noChangeAspect="1" noChangeArrowheads="1"/>
          </p:cNvPicPr>
          <p:nvPr/>
        </p:nvPicPr>
        <p:blipFill>
          <a:blip r:embed="rId15" cstate="print">
            <a:extLst>
              <a:ext uri="{BEBA8EAE-BF5A-486C-A8C5-ECC9F3942E4B}">
                <a14:imgProps xmlns:a14="http://schemas.microsoft.com/office/drawing/2010/main">
                  <a14:imgLayer r:embed="rId16">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585793" y="2921807"/>
            <a:ext cx="417739" cy="456738"/>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6441043" y="2336749"/>
            <a:ext cx="1391992" cy="1436291"/>
          </a:xfrm>
          <a:prstGeom prst="rect">
            <a:avLst/>
          </a:prstGeom>
          <a:noFill/>
        </p:spPr>
        <p:txBody>
          <a:bodyPr wrap="square" rtlCol="0">
            <a:spAutoFit/>
          </a:bodyPr>
          <a:lstStyle/>
          <a:p>
            <a:pPr algn="r">
              <a:spcAft>
                <a:spcPts val="2600"/>
              </a:spcAft>
            </a:pPr>
            <a:r>
              <a:rPr lang="en-GB" sz="1100" dirty="0">
                <a:solidFill>
                  <a:srgbClr val="2C2227"/>
                </a:solidFill>
              </a:rPr>
              <a:t>Less often</a:t>
            </a:r>
            <a:br>
              <a:rPr lang="en-GB" sz="1100" dirty="0">
                <a:solidFill>
                  <a:srgbClr val="2C2227"/>
                </a:solidFill>
              </a:rPr>
            </a:br>
            <a:endParaRPr lang="en-GB" sz="1100" dirty="0">
              <a:solidFill>
                <a:srgbClr val="2C2227"/>
              </a:solidFill>
            </a:endParaRPr>
          </a:p>
          <a:p>
            <a:pPr algn="r">
              <a:spcAft>
                <a:spcPts val="2600"/>
              </a:spcAft>
            </a:pPr>
            <a:r>
              <a:rPr lang="en-GB" sz="1100" dirty="0">
                <a:solidFill>
                  <a:srgbClr val="2C2227"/>
                </a:solidFill>
              </a:rPr>
              <a:t>First time</a:t>
            </a:r>
          </a:p>
          <a:p>
            <a:pPr algn="r">
              <a:spcAft>
                <a:spcPts val="3400"/>
              </a:spcAft>
            </a:pPr>
            <a:endParaRPr lang="en-GB" sz="1100" dirty="0">
              <a:solidFill>
                <a:srgbClr val="2C2227"/>
              </a:solidFill>
            </a:endParaRPr>
          </a:p>
        </p:txBody>
      </p:sp>
      <p:pic>
        <p:nvPicPr>
          <p:cNvPr id="47" name="Picture 2"/>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438286" y="3389960"/>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2878543" y="4788011"/>
            <a:ext cx="147295" cy="15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2010855538"/>
          <p:cNvPicPr>
            <a:picLocks noChangeAspect="1"/>
          </p:cNvPicPr>
          <p:nvPr/>
        </p:nvPicPr>
        <p:blipFill>
          <a:blip r:embed="rId18"/>
          <a:stretch>
            <a:fillRect/>
          </a:stretch>
        </p:blipFill>
        <p:spPr>
          <a:xfrm>
            <a:off x="6364843" y="2343102"/>
            <a:ext cx="152400" cy="152400"/>
          </a:xfrm>
          <a:prstGeom prst="rect">
            <a:avLst/>
          </a:prstGeom>
        </p:spPr>
      </p:pic>
      <p:pic>
        <p:nvPicPr>
          <p:cNvPr id="51" name="Picture 169498419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896191" y="3059181"/>
            <a:ext cx="147435" cy="147435"/>
          </a:xfrm>
          <a:prstGeom prst="rect">
            <a:avLst/>
          </a:prstGeom>
        </p:spPr>
      </p:pic>
      <p:pic>
        <p:nvPicPr>
          <p:cNvPr id="53" name="Picture 548857466"/>
          <p:cNvPicPr>
            <a:picLocks noChangeAspect="1"/>
          </p:cNvPicPr>
          <p:nvPr/>
        </p:nvPicPr>
        <p:blipFill>
          <a:blip r:embed="rId18"/>
          <a:stretch>
            <a:fillRect/>
          </a:stretch>
        </p:blipFill>
        <p:spPr>
          <a:xfrm>
            <a:off x="5607959" y="4477495"/>
            <a:ext cx="152400" cy="152400"/>
          </a:xfrm>
          <a:prstGeom prst="rect">
            <a:avLst/>
          </a:prstGeom>
        </p:spPr>
      </p:pic>
      <p:pic>
        <p:nvPicPr>
          <p:cNvPr id="54" name="Picture 685204428"/>
          <p:cNvPicPr>
            <a:picLocks noChangeAspect="1"/>
          </p:cNvPicPr>
          <p:nvPr/>
        </p:nvPicPr>
        <p:blipFill>
          <a:blip r:embed="rId18"/>
          <a:stretch>
            <a:fillRect/>
          </a:stretch>
        </p:blipFill>
        <p:spPr>
          <a:xfrm>
            <a:off x="5658759" y="5206941"/>
            <a:ext cx="152400" cy="152400"/>
          </a:xfrm>
          <a:prstGeom prst="rect">
            <a:avLst/>
          </a:prstGeom>
        </p:spPr>
      </p:pic>
      <p:pic>
        <p:nvPicPr>
          <p:cNvPr id="55" name="Picture 800635294"/>
          <p:cNvPicPr>
            <a:picLocks noChangeAspect="1"/>
          </p:cNvPicPr>
          <p:nvPr/>
        </p:nvPicPr>
        <p:blipFill>
          <a:blip r:embed="rId18"/>
          <a:stretch>
            <a:fillRect/>
          </a:stretch>
        </p:blipFill>
        <p:spPr>
          <a:xfrm>
            <a:off x="8074934" y="3087156"/>
            <a:ext cx="152400" cy="152400"/>
          </a:xfrm>
          <a:prstGeom prst="rect">
            <a:avLst/>
          </a:prstGeom>
        </p:spPr>
      </p:pic>
      <p:pic>
        <p:nvPicPr>
          <p:cNvPr id="56" name="Picture 2"/>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2386816" y="4102040"/>
            <a:ext cx="147295" cy="15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169498419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822473" y="3769038"/>
            <a:ext cx="147435" cy="147435"/>
          </a:xfrm>
          <a:prstGeom prst="rect">
            <a:avLst/>
          </a:prstGeom>
        </p:spPr>
      </p:pic>
      <p:pic>
        <p:nvPicPr>
          <p:cNvPr id="59" name="Picture 169498419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37835" y="2383492"/>
            <a:ext cx="147435" cy="147435"/>
          </a:xfrm>
          <a:prstGeom prst="rect">
            <a:avLst/>
          </a:prstGeom>
        </p:spPr>
      </p:pic>
      <p:sp>
        <p:nvSpPr>
          <p:cNvPr id="48"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49</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3624519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Table 46"/>
          <p:cNvGraphicFramePr>
            <a:graphicFrameLocks noGrp="1"/>
          </p:cNvGraphicFramePr>
          <p:nvPr>
            <p:extLst>
              <p:ext uri="{D42A27DB-BD31-4B8C-83A1-F6EECF244321}">
                <p14:modId xmlns:p14="http://schemas.microsoft.com/office/powerpoint/2010/main" val="3026157225"/>
              </p:ext>
            </p:extLst>
          </p:nvPr>
        </p:nvGraphicFramePr>
        <p:xfrm>
          <a:off x="476514" y="1332940"/>
          <a:ext cx="8205133" cy="4948390"/>
        </p:xfrm>
        <a:graphic>
          <a:graphicData uri="http://schemas.openxmlformats.org/drawingml/2006/table">
            <a:tbl>
              <a:tblPr>
                <a:tableStyleId>{5C22544A-7EE6-4342-B048-85BDC9FD1C3A}</a:tableStyleId>
              </a:tblPr>
              <a:tblGrid>
                <a:gridCol w="990722">
                  <a:extLst>
                    <a:ext uri="{9D8B030D-6E8A-4147-A177-3AD203B41FA5}">
                      <a16:colId xmlns:a16="http://schemas.microsoft.com/office/drawing/2014/main" val="20000"/>
                    </a:ext>
                  </a:extLst>
                </a:gridCol>
                <a:gridCol w="629741">
                  <a:extLst>
                    <a:ext uri="{9D8B030D-6E8A-4147-A177-3AD203B41FA5}">
                      <a16:colId xmlns:a16="http://schemas.microsoft.com/office/drawing/2014/main" val="20001"/>
                    </a:ext>
                  </a:extLst>
                </a:gridCol>
                <a:gridCol w="713247">
                  <a:extLst>
                    <a:ext uri="{9D8B030D-6E8A-4147-A177-3AD203B41FA5}">
                      <a16:colId xmlns:a16="http://schemas.microsoft.com/office/drawing/2014/main" val="20002"/>
                    </a:ext>
                  </a:extLst>
                </a:gridCol>
                <a:gridCol w="795095">
                  <a:extLst>
                    <a:ext uri="{9D8B030D-6E8A-4147-A177-3AD203B41FA5}">
                      <a16:colId xmlns:a16="http://schemas.microsoft.com/office/drawing/2014/main" val="20003"/>
                    </a:ext>
                  </a:extLst>
                </a:gridCol>
                <a:gridCol w="1476000">
                  <a:extLst>
                    <a:ext uri="{9D8B030D-6E8A-4147-A177-3AD203B41FA5}">
                      <a16:colId xmlns:a16="http://schemas.microsoft.com/office/drawing/2014/main" val="20004"/>
                    </a:ext>
                  </a:extLst>
                </a:gridCol>
                <a:gridCol w="900328">
                  <a:extLst>
                    <a:ext uri="{9D8B030D-6E8A-4147-A177-3AD203B41FA5}">
                      <a16:colId xmlns:a16="http://schemas.microsoft.com/office/drawing/2014/main" val="20005"/>
                    </a:ext>
                  </a:extLst>
                </a:gridCol>
                <a:gridCol w="2700000">
                  <a:extLst>
                    <a:ext uri="{9D8B030D-6E8A-4147-A177-3AD203B41FA5}">
                      <a16:colId xmlns:a16="http://schemas.microsoft.com/office/drawing/2014/main" val="20006"/>
                    </a:ext>
                  </a:extLst>
                </a:gridCol>
              </a:tblGrid>
              <a:tr h="360000">
                <a:tc>
                  <a:txBody>
                    <a:bodyPr/>
                    <a:lstStyle/>
                    <a:p>
                      <a:pPr algn="l" fontAlgn="b"/>
                      <a:endParaRPr lang="en-GB" sz="1000" b="0" i="0" u="none" strike="noStrike" dirty="0">
                        <a:solidFill>
                          <a:srgbClr val="000000"/>
                        </a:solidFill>
                        <a:effectLst/>
                        <a:latin typeface="Calibri"/>
                      </a:endParaRPr>
                    </a:p>
                  </a:txBody>
                  <a:tcPr marL="8318" marR="8318" marT="831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1" u="none" strike="noStrike" dirty="0">
                          <a:solidFill>
                            <a:schemeClr val="tx1">
                              <a:lumMod val="65000"/>
                              <a:lumOff val="35000"/>
                            </a:schemeClr>
                          </a:solidFill>
                          <a:effectLst/>
                          <a:latin typeface="+mn-lt"/>
                        </a:rPr>
                        <a:t>The Network</a:t>
                      </a:r>
                      <a:endParaRPr lang="en-GB" sz="1000" b="1" i="0" u="none" strike="noStrike" dirty="0">
                        <a:solidFill>
                          <a:schemeClr val="tx1">
                            <a:lumMod val="65000"/>
                            <a:lumOff val="35000"/>
                          </a:schemeClr>
                        </a:solidFill>
                        <a:effectLst/>
                        <a:latin typeface="+mn-lt"/>
                      </a:endParaRPr>
                    </a:p>
                  </a:txBody>
                  <a:tcPr marL="8318" marR="8318" marT="831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1" u="none" strike="noStrike" dirty="0">
                          <a:solidFill>
                            <a:schemeClr val="tx1">
                              <a:lumMod val="65000"/>
                              <a:lumOff val="35000"/>
                            </a:schemeClr>
                          </a:solidFill>
                          <a:effectLst/>
                          <a:latin typeface="+mn-lt"/>
                        </a:rPr>
                        <a:t>Passenger Journeys</a:t>
                      </a:r>
                      <a:endParaRPr lang="en-GB" sz="1000" b="1" i="0" u="none" strike="noStrike" dirty="0">
                        <a:solidFill>
                          <a:schemeClr val="tx1">
                            <a:lumMod val="65000"/>
                            <a:lumOff val="35000"/>
                          </a:schemeClr>
                        </a:solidFill>
                        <a:effectLst/>
                        <a:latin typeface="+mn-lt"/>
                      </a:endParaRPr>
                    </a:p>
                  </a:txBody>
                  <a:tcPr marL="8318" marR="8318" marT="831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1" u="none" strike="noStrike" dirty="0">
                          <a:solidFill>
                            <a:schemeClr val="tx1">
                              <a:lumMod val="65000"/>
                              <a:lumOff val="35000"/>
                            </a:schemeClr>
                          </a:solidFill>
                          <a:effectLst/>
                          <a:latin typeface="+mn-lt"/>
                        </a:rPr>
                        <a:t>Ticket Purchasing </a:t>
                      </a:r>
                      <a:endParaRPr lang="en-GB" sz="1000" b="1" i="0" u="none" strike="noStrike" dirty="0">
                        <a:solidFill>
                          <a:schemeClr val="tx1">
                            <a:lumMod val="65000"/>
                            <a:lumOff val="35000"/>
                          </a:schemeClr>
                        </a:solidFill>
                        <a:effectLst/>
                        <a:latin typeface="+mn-lt"/>
                      </a:endParaRPr>
                    </a:p>
                  </a:txBody>
                  <a:tcPr marL="8318" marR="8318" marT="831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1" u="none" strike="noStrike" dirty="0">
                          <a:solidFill>
                            <a:schemeClr val="tx1">
                              <a:lumMod val="65000"/>
                              <a:lumOff val="35000"/>
                            </a:schemeClr>
                          </a:solidFill>
                          <a:effectLst/>
                          <a:latin typeface="+mn-lt"/>
                        </a:rPr>
                        <a:t>Information at stops</a:t>
                      </a:r>
                      <a:endParaRPr lang="en-GB" sz="1000" b="1" i="0" u="none" strike="noStrike" dirty="0">
                        <a:solidFill>
                          <a:schemeClr val="tx1">
                            <a:lumMod val="65000"/>
                            <a:lumOff val="35000"/>
                          </a:schemeClr>
                        </a:solidFill>
                        <a:effectLst/>
                        <a:latin typeface="+mn-lt"/>
                      </a:endParaRPr>
                    </a:p>
                  </a:txBody>
                  <a:tcPr marL="8318" marR="8318" marT="831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1" u="none" strike="noStrike" dirty="0">
                          <a:solidFill>
                            <a:schemeClr val="tx1">
                              <a:lumMod val="65000"/>
                              <a:lumOff val="35000"/>
                            </a:schemeClr>
                          </a:solidFill>
                          <a:effectLst/>
                          <a:latin typeface="+mn-lt"/>
                        </a:rPr>
                        <a:t>Frequency </a:t>
                      </a:r>
                      <a:endParaRPr lang="en-GB" sz="1000" b="1" i="0" u="none" strike="noStrike" dirty="0">
                        <a:solidFill>
                          <a:schemeClr val="tx1">
                            <a:lumMod val="65000"/>
                            <a:lumOff val="35000"/>
                          </a:schemeClr>
                        </a:solidFill>
                        <a:effectLst/>
                        <a:latin typeface="+mn-lt"/>
                      </a:endParaRPr>
                    </a:p>
                  </a:txBody>
                  <a:tcPr marL="8318" marR="8318" marT="831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1" u="none" strike="noStrike" dirty="0">
                          <a:solidFill>
                            <a:schemeClr val="tx1">
                              <a:lumMod val="65000"/>
                              <a:lumOff val="35000"/>
                            </a:schemeClr>
                          </a:solidFill>
                          <a:effectLst/>
                          <a:latin typeface="+mn-lt"/>
                        </a:rPr>
                        <a:t>Engineering disruptions/other notes</a:t>
                      </a:r>
                      <a:endParaRPr lang="en-GB" sz="1000" b="1" i="0" u="none" strike="noStrike" dirty="0">
                        <a:solidFill>
                          <a:schemeClr val="tx1">
                            <a:lumMod val="65000"/>
                            <a:lumOff val="35000"/>
                          </a:schemeClr>
                        </a:solidFill>
                        <a:effectLst/>
                        <a:latin typeface="+mn-lt"/>
                      </a:endParaRPr>
                    </a:p>
                  </a:txBody>
                  <a:tcPr marL="8318" marR="8318" marT="831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46678">
                <a:tc>
                  <a:txBody>
                    <a:bodyPr/>
                    <a:lstStyle/>
                    <a:p>
                      <a:pPr lvl="0" algn="ctr" fontAlgn="b">
                        <a:lnSpc>
                          <a:spcPct val="150000"/>
                        </a:lnSpc>
                      </a:pPr>
                      <a:endParaRPr lang="en-GB" sz="1000" b="0" i="0" u="none" strike="noStrike" dirty="0">
                        <a:solidFill>
                          <a:srgbClr val="000000"/>
                        </a:solidFill>
                        <a:effectLst/>
                        <a:latin typeface="Calibri"/>
                      </a:endParaRPr>
                    </a:p>
                  </a:txBody>
                  <a:tcPr marL="8318" marR="8318" marT="8318" marB="0">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30000"/>
                        </a:lnSpc>
                      </a:pPr>
                      <a:r>
                        <a:rPr lang="en-GB" sz="900" b="0" i="0" u="none" strike="noStrike" dirty="0">
                          <a:solidFill>
                            <a:srgbClr val="595959"/>
                          </a:solidFill>
                          <a:effectLst/>
                          <a:latin typeface="+mn-lt"/>
                        </a:rPr>
                        <a:t>1</a:t>
                      </a:r>
                      <a:r>
                        <a:rPr lang="en-GB" sz="900" b="0" i="0" u="none" strike="noStrike" baseline="0" dirty="0">
                          <a:solidFill>
                            <a:srgbClr val="595959"/>
                          </a:solidFill>
                          <a:effectLst/>
                          <a:latin typeface="+mn-lt"/>
                        </a:rPr>
                        <a:t> line</a:t>
                      </a:r>
                    </a:p>
                    <a:p>
                      <a:pPr algn="ctr" fontAlgn="b">
                        <a:lnSpc>
                          <a:spcPct val="130000"/>
                        </a:lnSpc>
                      </a:pPr>
                      <a:r>
                        <a:rPr lang="en-GB" sz="900" b="0" i="0" u="none" strike="noStrike" baseline="0" dirty="0">
                          <a:solidFill>
                            <a:srgbClr val="595959"/>
                          </a:solidFill>
                          <a:effectLst/>
                          <a:latin typeface="+mn-lt"/>
                        </a:rPr>
                        <a:t>26 stops</a:t>
                      </a:r>
                    </a:p>
                    <a:p>
                      <a:pPr algn="ctr" fontAlgn="b">
                        <a:lnSpc>
                          <a:spcPct val="130000"/>
                        </a:lnSpc>
                      </a:pPr>
                      <a:r>
                        <a:rPr lang="en-GB" sz="900" b="0" i="0" u="none" strike="noStrike" baseline="0" dirty="0">
                          <a:solidFill>
                            <a:srgbClr val="595959"/>
                          </a:solidFill>
                          <a:effectLst/>
                          <a:latin typeface="+mn-lt"/>
                        </a:rPr>
                        <a:t>13 miles</a:t>
                      </a:r>
                    </a:p>
                  </a:txBody>
                  <a:tcPr marL="8318" marR="8318" marT="8318" marB="0" anchor="ctr">
                    <a:lnL w="635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900" b="0" i="0" u="none" strike="noStrike" dirty="0">
                          <a:solidFill>
                            <a:srgbClr val="595959"/>
                          </a:solidFill>
                          <a:effectLst/>
                          <a:latin typeface="+mn-lt"/>
                        </a:rPr>
                        <a:t>6.2*</a:t>
                      </a:r>
                    </a:p>
                    <a:p>
                      <a:pPr marL="0" marR="0" indent="0" algn="ctr" defTabSz="914400" rtl="0" eaLnBrk="1" fontAlgn="b" latinLnBrk="0" hangingPunct="1">
                        <a:lnSpc>
                          <a:spcPct val="100000"/>
                        </a:lnSpc>
                        <a:spcBef>
                          <a:spcPts val="0"/>
                        </a:spcBef>
                        <a:spcAft>
                          <a:spcPts val="0"/>
                        </a:spcAft>
                        <a:buClrTx/>
                        <a:buSzTx/>
                        <a:buFontTx/>
                        <a:buNone/>
                        <a:tabLst/>
                        <a:defRPr/>
                      </a:pPr>
                      <a:r>
                        <a:rPr lang="en-GB" sz="900" b="0" i="0" u="none" strike="noStrike" dirty="0">
                          <a:solidFill>
                            <a:srgbClr val="595959"/>
                          </a:solidFill>
                          <a:effectLst/>
                          <a:latin typeface="+mn-lt"/>
                        </a:rPr>
                        <a:t> million</a:t>
                      </a:r>
                    </a:p>
                  </a:txBody>
                  <a:tcPr marL="8318" marR="8318" marT="8318"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indent="3175" algn="l" fontAlgn="b"/>
                      <a:r>
                        <a:rPr lang="en-GB" sz="900" b="0" i="0" u="none" strike="noStrike" dirty="0">
                          <a:ln>
                            <a:noFill/>
                          </a:ln>
                          <a:solidFill>
                            <a:srgbClr val="595959"/>
                          </a:solidFill>
                          <a:effectLst/>
                          <a:latin typeface="+mn-lt"/>
                          <a:cs typeface="Calibri" panose="020F0502020204030204" pitchFamily="34" charset="0"/>
                        </a:rPr>
                        <a:t>TVMs</a:t>
                      </a:r>
                      <a:r>
                        <a:rPr lang="en-GB" sz="900" b="0" i="0" u="none" strike="noStrike" baseline="0" dirty="0">
                          <a:ln>
                            <a:noFill/>
                          </a:ln>
                          <a:solidFill>
                            <a:srgbClr val="595959"/>
                          </a:solidFill>
                          <a:effectLst/>
                          <a:latin typeface="+mn-lt"/>
                          <a:cs typeface="Calibri" panose="020F0502020204030204" pitchFamily="34" charset="0"/>
                        </a:rPr>
                        <a:t> at stops</a:t>
                      </a:r>
                    </a:p>
                    <a:p>
                      <a:pPr marL="177800" indent="3175" algn="l" fontAlgn="b"/>
                      <a:endParaRPr lang="en-GB" sz="600" b="0" i="0" u="none" strike="noStrike" baseline="0" dirty="0">
                        <a:ln>
                          <a:noFill/>
                        </a:ln>
                        <a:solidFill>
                          <a:srgbClr val="595959"/>
                        </a:solidFill>
                        <a:effectLst/>
                        <a:latin typeface="+mn-lt"/>
                        <a:cs typeface="Calibri" panose="020F0502020204030204" pitchFamily="34" charset="0"/>
                      </a:endParaRPr>
                    </a:p>
                    <a:p>
                      <a:pPr marL="177800" indent="3175" algn="l" fontAlgn="b"/>
                      <a:r>
                        <a:rPr lang="en-GB" sz="900" b="0" i="0" u="none" strike="noStrike" baseline="0" dirty="0">
                          <a:ln>
                            <a:noFill/>
                          </a:ln>
                          <a:solidFill>
                            <a:srgbClr val="595959"/>
                          </a:solidFill>
                          <a:effectLst/>
                          <a:latin typeface="+mn-lt"/>
                          <a:cs typeface="Calibri" panose="020F0502020204030204" pitchFamily="34" charset="0"/>
                        </a:rPr>
                        <a:t>Conductors on board </a:t>
                      </a:r>
                    </a:p>
                  </a:txBody>
                  <a:tcPr marL="8318" marR="8318" marT="8318"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indent="0" algn="l" fontAlgn="b"/>
                      <a:r>
                        <a:rPr lang="en-GB" sz="900" b="0" i="0" u="none" strike="noStrike" dirty="0">
                          <a:solidFill>
                            <a:srgbClr val="595959"/>
                          </a:solidFill>
                          <a:effectLst/>
                          <a:latin typeface="+mn-lt"/>
                        </a:rPr>
                        <a:t>Info boards at some stops (TTs, fares)</a:t>
                      </a:r>
                    </a:p>
                    <a:p>
                      <a:pPr marL="177800" indent="0" algn="l" fontAlgn="b"/>
                      <a:endParaRPr lang="en-GB" sz="600" b="0" i="0" u="none" strike="noStrike" dirty="0">
                        <a:solidFill>
                          <a:srgbClr val="595959"/>
                        </a:solidFill>
                        <a:effectLst/>
                        <a:latin typeface="+mn-lt"/>
                      </a:endParaRPr>
                    </a:p>
                    <a:p>
                      <a:pPr marL="177800" indent="0" algn="l" fontAlgn="b"/>
                      <a:r>
                        <a:rPr lang="en-GB" sz="900" b="0" i="0" u="none" strike="noStrike" dirty="0">
                          <a:solidFill>
                            <a:srgbClr val="595959"/>
                          </a:solidFill>
                          <a:effectLst/>
                          <a:latin typeface="+mn-lt"/>
                        </a:rPr>
                        <a:t>Passenger</a:t>
                      </a:r>
                      <a:r>
                        <a:rPr lang="en-GB" sz="900" b="0" i="0" u="none" strike="noStrike" baseline="0" dirty="0">
                          <a:solidFill>
                            <a:srgbClr val="595959"/>
                          </a:solidFill>
                          <a:effectLst/>
                          <a:latin typeface="+mn-lt"/>
                        </a:rPr>
                        <a:t> Info Displays</a:t>
                      </a:r>
                      <a:endParaRPr lang="en-GB" sz="900" b="0" i="0" u="none" strike="noStrike" kern="1200" dirty="0">
                        <a:solidFill>
                          <a:srgbClr val="595959"/>
                        </a:solidFill>
                        <a:effectLst/>
                        <a:latin typeface="+mn-lt"/>
                        <a:ea typeface="+mn-ea"/>
                        <a:cs typeface="+mn-cs"/>
                      </a:endParaRPr>
                    </a:p>
                  </a:txBody>
                  <a:tcPr marL="8318" marR="8318" marT="8318"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indent="0" algn="l" fontAlgn="b"/>
                      <a:r>
                        <a:rPr lang="en-GB" sz="900" b="0" i="0" u="none" strike="noStrike" dirty="0">
                          <a:solidFill>
                            <a:srgbClr val="595959"/>
                          </a:solidFill>
                          <a:effectLst/>
                          <a:latin typeface="+mn-lt"/>
                        </a:rPr>
                        <a:t>Mon-Sat: every 6-15 </a:t>
                      </a:r>
                      <a:r>
                        <a:rPr lang="en-GB" sz="900" b="0" i="0" u="none" strike="noStrike" dirty="0" err="1">
                          <a:solidFill>
                            <a:srgbClr val="595959"/>
                          </a:solidFill>
                          <a:effectLst/>
                          <a:latin typeface="+mn-lt"/>
                        </a:rPr>
                        <a:t>mins</a:t>
                      </a:r>
                      <a:endParaRPr lang="en-GB" sz="900" b="0" i="0" u="none" strike="noStrike" dirty="0">
                        <a:solidFill>
                          <a:srgbClr val="595959"/>
                        </a:solidFill>
                        <a:effectLst/>
                        <a:latin typeface="+mn-lt"/>
                      </a:endParaRPr>
                    </a:p>
                    <a:p>
                      <a:pPr marL="88900" indent="0" algn="l" fontAlgn="b"/>
                      <a:endParaRPr lang="en-GB" sz="600" b="0" i="0" u="none" strike="noStrike" baseline="0" dirty="0">
                        <a:solidFill>
                          <a:srgbClr val="595959"/>
                        </a:solidFill>
                        <a:effectLst/>
                        <a:latin typeface="+mn-lt"/>
                      </a:endParaRPr>
                    </a:p>
                    <a:p>
                      <a:pPr marL="88900" marR="0" indent="0" algn="l" defTabSz="914400" rtl="0" eaLnBrk="1" fontAlgn="b" latinLnBrk="0" hangingPunct="1">
                        <a:lnSpc>
                          <a:spcPct val="100000"/>
                        </a:lnSpc>
                        <a:spcBef>
                          <a:spcPts val="0"/>
                        </a:spcBef>
                        <a:spcAft>
                          <a:spcPts val="0"/>
                        </a:spcAft>
                        <a:buClrTx/>
                        <a:buSzTx/>
                        <a:buFontTx/>
                        <a:buNone/>
                        <a:tabLst/>
                        <a:defRPr/>
                      </a:pPr>
                      <a:r>
                        <a:rPr lang="en-GB" sz="900" b="0" i="0" u="none" strike="noStrike" dirty="0">
                          <a:solidFill>
                            <a:srgbClr val="595959"/>
                          </a:solidFill>
                          <a:effectLst/>
                          <a:latin typeface="+mn-lt"/>
                        </a:rPr>
                        <a:t>Sun: 15 </a:t>
                      </a:r>
                      <a:r>
                        <a:rPr lang="en-GB" sz="900" b="0" i="0" u="none" strike="noStrike" dirty="0" err="1">
                          <a:solidFill>
                            <a:srgbClr val="595959"/>
                          </a:solidFill>
                          <a:effectLst/>
                          <a:latin typeface="+mn-lt"/>
                        </a:rPr>
                        <a:t>mins</a:t>
                      </a:r>
                      <a:endParaRPr lang="en-GB" sz="900" b="0" i="0" u="none" strike="noStrike" dirty="0">
                        <a:solidFill>
                          <a:srgbClr val="595959"/>
                        </a:solidFill>
                        <a:effectLst/>
                        <a:latin typeface="+mn-lt"/>
                      </a:endParaRPr>
                    </a:p>
                  </a:txBody>
                  <a:tcPr marL="8318" marR="8318" marT="8318"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82800" algn="l" fontAlgn="b">
                        <a:buFont typeface="Arial" pitchFamily="34" charset="0"/>
                        <a:buChar char="•"/>
                      </a:pPr>
                      <a:r>
                        <a:rPr lang="en-GB" sz="900" b="0" i="0" u="none" strike="noStrike" dirty="0">
                          <a:solidFill>
                            <a:srgbClr val="595959"/>
                          </a:solidFill>
                          <a:effectLst/>
                          <a:latin typeface="+mn-lt"/>
                        </a:rPr>
                        <a:t>Network</a:t>
                      </a:r>
                      <a:r>
                        <a:rPr lang="en-GB" sz="900" b="0" i="0" u="none" strike="noStrike" baseline="0" dirty="0">
                          <a:solidFill>
                            <a:srgbClr val="595959"/>
                          </a:solidFill>
                          <a:effectLst/>
                          <a:latin typeface="+mn-lt"/>
                        </a:rPr>
                        <a:t> extension to Grand Central (New Street Station) opened on 30 May 2016 and was included in the TPS 2016</a:t>
                      </a:r>
                    </a:p>
                    <a:p>
                      <a:pPr marL="171450" indent="-82800" algn="l" fontAlgn="b">
                        <a:buFont typeface="Arial" pitchFamily="34" charset="0"/>
                        <a:buChar char="•"/>
                      </a:pPr>
                      <a:r>
                        <a:rPr lang="en-GB" sz="900" b="0" i="0" u="none" strike="noStrike" baseline="0" dirty="0">
                          <a:solidFill>
                            <a:srgbClr val="595959"/>
                          </a:solidFill>
                          <a:effectLst/>
                          <a:latin typeface="+mn-lt"/>
                        </a:rPr>
                        <a:t>Network improvement works meant that two tram stops at the Wolverhampton end of the route were closed for the duration of fieldwork in 2017 (Wolverhampton St George’s and The Royal)</a:t>
                      </a:r>
                    </a:p>
                  </a:txBody>
                  <a:tcPr marL="8318" marR="8318" marT="8318" marB="0" anchor="ctr">
                    <a:lnL w="3175"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46678">
                <a:tc>
                  <a:txBody>
                    <a:bodyPr/>
                    <a:lstStyle/>
                    <a:p>
                      <a:pPr lvl="0" algn="ctr" fontAlgn="b">
                        <a:lnSpc>
                          <a:spcPct val="150000"/>
                        </a:lnSpc>
                      </a:pPr>
                      <a:endParaRPr lang="en-GB" sz="1000" b="0" i="0" u="none" strike="noStrike" dirty="0">
                        <a:solidFill>
                          <a:schemeClr val="tx1"/>
                        </a:solidFill>
                        <a:effectLst/>
                        <a:latin typeface="Calibri"/>
                      </a:endParaRPr>
                    </a:p>
                  </a:txBody>
                  <a:tcPr marL="8318" marR="8318" marT="8318" marB="0">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30000"/>
                        </a:lnSpc>
                      </a:pPr>
                      <a:r>
                        <a:rPr lang="en-GB" sz="900" b="0" i="0" u="none" strike="noStrike" dirty="0">
                          <a:solidFill>
                            <a:srgbClr val="595959"/>
                          </a:solidFill>
                          <a:effectLst/>
                          <a:latin typeface="+mn-lt"/>
                        </a:rPr>
                        <a:t>7</a:t>
                      </a:r>
                      <a:r>
                        <a:rPr lang="en-GB" sz="900" b="0" i="0" u="none" strike="noStrike" baseline="0" dirty="0">
                          <a:solidFill>
                            <a:srgbClr val="595959"/>
                          </a:solidFill>
                          <a:effectLst/>
                          <a:latin typeface="+mn-lt"/>
                        </a:rPr>
                        <a:t> lines</a:t>
                      </a:r>
                    </a:p>
                    <a:p>
                      <a:pPr algn="ctr" fontAlgn="b">
                        <a:lnSpc>
                          <a:spcPct val="130000"/>
                        </a:lnSpc>
                      </a:pPr>
                      <a:r>
                        <a:rPr lang="en-GB" sz="900" b="0" i="0" u="none" strike="noStrike" baseline="0" dirty="0">
                          <a:solidFill>
                            <a:srgbClr val="595959"/>
                          </a:solidFill>
                          <a:effectLst/>
                          <a:latin typeface="+mn-lt"/>
                        </a:rPr>
                        <a:t>93 stops</a:t>
                      </a:r>
                    </a:p>
                    <a:p>
                      <a:pPr algn="ctr" fontAlgn="b">
                        <a:lnSpc>
                          <a:spcPct val="130000"/>
                        </a:lnSpc>
                      </a:pPr>
                      <a:r>
                        <a:rPr lang="en-GB" sz="900" b="0" i="0" u="none" strike="noStrike" baseline="0" dirty="0">
                          <a:solidFill>
                            <a:srgbClr val="595959"/>
                          </a:solidFill>
                          <a:effectLst/>
                          <a:latin typeface="+mn-lt"/>
                        </a:rPr>
                        <a:t>57 miles</a:t>
                      </a:r>
                    </a:p>
                  </a:txBody>
                  <a:tcPr marL="8318" marR="8318" marT="8318" marB="0" anchor="ctr">
                    <a:lnL w="635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900" b="0" i="0" u="none" strike="noStrike" dirty="0">
                          <a:solidFill>
                            <a:srgbClr val="595959"/>
                          </a:solidFill>
                          <a:effectLst/>
                          <a:latin typeface="+mn-lt"/>
                        </a:rPr>
                        <a:t>40.7**</a:t>
                      </a:r>
                    </a:p>
                    <a:p>
                      <a:pPr algn="ctr" fontAlgn="b"/>
                      <a:r>
                        <a:rPr lang="en-GB" sz="900" b="0" i="0" u="none" strike="noStrike" dirty="0">
                          <a:solidFill>
                            <a:srgbClr val="595959"/>
                          </a:solidFill>
                          <a:effectLst/>
                          <a:latin typeface="+mn-lt"/>
                        </a:rPr>
                        <a:t>million</a:t>
                      </a:r>
                    </a:p>
                  </a:txBody>
                  <a:tcPr marL="8318" marR="8318" marT="8318"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indent="3175" algn="l" fontAlgn="b"/>
                      <a:r>
                        <a:rPr lang="en-GB" sz="900" b="0" i="0" u="none" strike="noStrike" dirty="0">
                          <a:ln>
                            <a:noFill/>
                          </a:ln>
                          <a:solidFill>
                            <a:srgbClr val="595959"/>
                          </a:solidFill>
                          <a:effectLst/>
                          <a:latin typeface="+mn-lt"/>
                          <a:cs typeface="Calibri" panose="020F0502020204030204" pitchFamily="34" charset="0"/>
                        </a:rPr>
                        <a:t>TVMs</a:t>
                      </a:r>
                      <a:r>
                        <a:rPr lang="en-GB" sz="900" b="0" i="0" u="none" strike="noStrike" baseline="0" dirty="0">
                          <a:ln>
                            <a:noFill/>
                          </a:ln>
                          <a:solidFill>
                            <a:srgbClr val="595959"/>
                          </a:solidFill>
                          <a:effectLst/>
                          <a:latin typeface="+mn-lt"/>
                          <a:cs typeface="Calibri" panose="020F0502020204030204" pitchFamily="34" charset="0"/>
                        </a:rPr>
                        <a:t> at stops</a:t>
                      </a:r>
                    </a:p>
                    <a:p>
                      <a:pPr marL="177800" indent="3175" algn="l" fontAlgn="b"/>
                      <a:endParaRPr lang="en-GB" sz="600" b="0" i="0" u="none" strike="noStrike" baseline="0" dirty="0">
                        <a:ln>
                          <a:noFill/>
                        </a:ln>
                        <a:solidFill>
                          <a:srgbClr val="595959"/>
                        </a:solidFill>
                        <a:effectLst/>
                        <a:latin typeface="+mn-lt"/>
                        <a:cs typeface="Calibri" panose="020F0502020204030204" pitchFamily="34" charset="0"/>
                      </a:endParaRPr>
                    </a:p>
                    <a:p>
                      <a:pPr marL="177800" indent="3175" algn="l" fontAlgn="b"/>
                      <a:r>
                        <a:rPr lang="en-GB" sz="900" b="0" i="0" u="none" strike="noStrike" baseline="0" dirty="0">
                          <a:ln>
                            <a:noFill/>
                          </a:ln>
                          <a:solidFill>
                            <a:srgbClr val="595959"/>
                          </a:solidFill>
                          <a:effectLst/>
                          <a:latin typeface="+mn-lt"/>
                          <a:cs typeface="Calibri" panose="020F0502020204030204" pitchFamily="34" charset="0"/>
                        </a:rPr>
                        <a:t>Conductors on board </a:t>
                      </a:r>
                    </a:p>
                  </a:txBody>
                  <a:tcPr marL="8318" marR="8318" marT="8318"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indent="0" algn="l" fontAlgn="b"/>
                      <a:r>
                        <a:rPr lang="en-GB" sz="900" b="0" i="0" u="none" strike="noStrike" dirty="0">
                          <a:solidFill>
                            <a:srgbClr val="595959"/>
                          </a:solidFill>
                          <a:effectLst/>
                          <a:latin typeface="+mn-lt"/>
                        </a:rPr>
                        <a:t>Info boards all stops (TTs, fares)</a:t>
                      </a:r>
                    </a:p>
                    <a:p>
                      <a:pPr marL="177800" indent="0" algn="l" fontAlgn="b"/>
                      <a:endParaRPr lang="en-GB" sz="600" b="0" i="0" u="none" strike="noStrike" dirty="0">
                        <a:solidFill>
                          <a:srgbClr val="595959"/>
                        </a:solidFill>
                        <a:effectLst/>
                        <a:latin typeface="+mn-lt"/>
                      </a:endParaRPr>
                    </a:p>
                    <a:p>
                      <a:pPr marL="177800" indent="0" algn="l" fontAlgn="b"/>
                      <a:r>
                        <a:rPr lang="en-GB" sz="900" b="0" i="0" u="none" strike="noStrike" dirty="0">
                          <a:solidFill>
                            <a:srgbClr val="595959"/>
                          </a:solidFill>
                          <a:effectLst/>
                          <a:latin typeface="+mn-lt"/>
                        </a:rPr>
                        <a:t>Passenger</a:t>
                      </a:r>
                      <a:r>
                        <a:rPr lang="en-GB" sz="900" b="0" i="0" u="none" strike="noStrike" baseline="0" dirty="0">
                          <a:solidFill>
                            <a:srgbClr val="595959"/>
                          </a:solidFill>
                          <a:effectLst/>
                          <a:latin typeface="+mn-lt"/>
                        </a:rPr>
                        <a:t> Info Displays </a:t>
                      </a:r>
                    </a:p>
                    <a:p>
                      <a:pPr marL="177800" indent="0" algn="l" fontAlgn="b"/>
                      <a:r>
                        <a:rPr lang="en-GB" sz="700" b="0" i="1" u="none" strike="noStrike" baseline="0" dirty="0">
                          <a:solidFill>
                            <a:srgbClr val="595959"/>
                          </a:solidFill>
                          <a:effectLst/>
                          <a:latin typeface="+mn-lt"/>
                        </a:rPr>
                        <a:t>(Not all stops on Bury and Altrincham lines) </a:t>
                      </a:r>
                      <a:r>
                        <a:rPr lang="en-GB" sz="900" b="0" i="0" u="none" strike="noStrike" baseline="0" dirty="0">
                          <a:solidFill>
                            <a:srgbClr val="595959"/>
                          </a:solidFill>
                          <a:effectLst/>
                          <a:latin typeface="+mn-lt"/>
                        </a:rPr>
                        <a:t> </a:t>
                      </a:r>
                      <a:endParaRPr lang="en-GB" sz="900" b="0" i="0" u="none" strike="noStrike" dirty="0">
                        <a:solidFill>
                          <a:srgbClr val="595959"/>
                        </a:solidFill>
                        <a:effectLst/>
                        <a:latin typeface="+mn-lt"/>
                      </a:endParaRPr>
                    </a:p>
                  </a:txBody>
                  <a:tcPr marL="8318" marR="8318" marT="8318"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indent="0" algn="l" fontAlgn="b"/>
                      <a:r>
                        <a:rPr lang="en-GB" sz="900" b="0" i="0" u="none" strike="noStrike" dirty="0">
                          <a:solidFill>
                            <a:srgbClr val="595959"/>
                          </a:solidFill>
                          <a:effectLst/>
                          <a:latin typeface="+mn-lt"/>
                        </a:rPr>
                        <a:t>Mon-Sat: every </a:t>
                      </a:r>
                    </a:p>
                    <a:p>
                      <a:pPr marL="88900" indent="0" algn="l" fontAlgn="b"/>
                      <a:r>
                        <a:rPr lang="en-GB" sz="900" b="0" i="0" u="none" strike="noStrike" dirty="0">
                          <a:solidFill>
                            <a:srgbClr val="595959"/>
                          </a:solidFill>
                          <a:effectLst/>
                          <a:latin typeface="+mn-lt"/>
                        </a:rPr>
                        <a:t>6-12 </a:t>
                      </a:r>
                      <a:r>
                        <a:rPr lang="en-GB" sz="900" b="0" i="0" u="none" strike="noStrike" dirty="0" err="1">
                          <a:solidFill>
                            <a:srgbClr val="595959"/>
                          </a:solidFill>
                          <a:effectLst/>
                          <a:latin typeface="+mn-lt"/>
                        </a:rPr>
                        <a:t>mins</a:t>
                      </a:r>
                      <a:endParaRPr lang="en-GB" sz="900" b="0" i="0" u="none" strike="noStrike" dirty="0">
                        <a:solidFill>
                          <a:srgbClr val="595959"/>
                        </a:solidFill>
                        <a:effectLst/>
                        <a:latin typeface="+mn-lt"/>
                      </a:endParaRPr>
                    </a:p>
                    <a:p>
                      <a:pPr marL="88900" indent="0" algn="l" fontAlgn="b"/>
                      <a:endParaRPr lang="en-GB" sz="600" b="0" i="0" u="none" strike="noStrike" baseline="0" dirty="0">
                        <a:solidFill>
                          <a:srgbClr val="595959"/>
                        </a:solidFill>
                        <a:effectLst/>
                        <a:latin typeface="+mn-lt"/>
                      </a:endParaRPr>
                    </a:p>
                    <a:p>
                      <a:pPr marL="88900" indent="0" algn="l" fontAlgn="b"/>
                      <a:r>
                        <a:rPr lang="en-GB" sz="900" b="0" i="0" u="none" strike="noStrike" baseline="0" dirty="0">
                          <a:solidFill>
                            <a:srgbClr val="595959"/>
                          </a:solidFill>
                          <a:effectLst/>
                          <a:latin typeface="+mn-lt"/>
                        </a:rPr>
                        <a:t>Sun: 12-15 </a:t>
                      </a:r>
                    </a:p>
                    <a:p>
                      <a:pPr marL="88900" indent="0" algn="l" fontAlgn="b"/>
                      <a:r>
                        <a:rPr lang="en-GB" sz="900" b="0" i="0" u="none" strike="noStrike" baseline="0" dirty="0" err="1">
                          <a:solidFill>
                            <a:srgbClr val="595959"/>
                          </a:solidFill>
                          <a:effectLst/>
                          <a:latin typeface="+mn-lt"/>
                        </a:rPr>
                        <a:t>mins</a:t>
                      </a:r>
                      <a:endParaRPr lang="en-GB" sz="900" b="0" i="0" u="none" strike="noStrike" baseline="0" dirty="0">
                        <a:solidFill>
                          <a:srgbClr val="595959"/>
                        </a:solidFill>
                        <a:effectLst/>
                        <a:latin typeface="+mn-lt"/>
                      </a:endParaRPr>
                    </a:p>
                  </a:txBody>
                  <a:tcPr marL="8318" marR="8318" marT="8318"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82550" algn="l" defTabSz="914400" rtl="0" eaLnBrk="1" fontAlgn="b" latinLnBrk="0" hangingPunct="1">
                        <a:lnSpc>
                          <a:spcPct val="100000"/>
                        </a:lnSpc>
                        <a:spcBef>
                          <a:spcPts val="0"/>
                        </a:spcBef>
                        <a:spcAft>
                          <a:spcPts val="0"/>
                        </a:spcAft>
                        <a:buClrTx/>
                        <a:buSzTx/>
                        <a:buFont typeface="Arial" pitchFamily="34" charset="0"/>
                        <a:buChar char="•"/>
                        <a:tabLst/>
                        <a:defRPr/>
                      </a:pPr>
                      <a:r>
                        <a:rPr lang="en-GB" sz="900" b="0" i="0" u="none" strike="noStrike" dirty="0">
                          <a:solidFill>
                            <a:srgbClr val="595959"/>
                          </a:solidFill>
                          <a:effectLst/>
                          <a:latin typeface="+mn-lt"/>
                        </a:rPr>
                        <a:t>Airport line opened late 2014,</a:t>
                      </a:r>
                      <a:r>
                        <a:rPr lang="en-GB" sz="900" b="0" i="0" u="none" strike="noStrike" baseline="0" dirty="0">
                          <a:solidFill>
                            <a:srgbClr val="595959"/>
                          </a:solidFill>
                          <a:effectLst/>
                          <a:latin typeface="+mn-lt"/>
                        </a:rPr>
                        <a:t> covered for first time in 2015 </a:t>
                      </a:r>
                    </a:p>
                    <a:p>
                      <a:pPr marL="171450" marR="0" indent="-82550" algn="l" defTabSz="914400" rtl="0" eaLnBrk="1" fontAlgn="b" latinLnBrk="0" hangingPunct="1">
                        <a:lnSpc>
                          <a:spcPct val="100000"/>
                        </a:lnSpc>
                        <a:spcBef>
                          <a:spcPts val="0"/>
                        </a:spcBef>
                        <a:spcAft>
                          <a:spcPts val="0"/>
                        </a:spcAft>
                        <a:buClrTx/>
                        <a:buSzTx/>
                        <a:buFont typeface="Arial" pitchFamily="34" charset="0"/>
                        <a:buChar char="•"/>
                        <a:tabLst/>
                        <a:defRPr/>
                      </a:pPr>
                      <a:r>
                        <a:rPr lang="en-GB" sz="900" b="0" i="0" u="none" strike="noStrike" baseline="0" dirty="0">
                          <a:solidFill>
                            <a:srgbClr val="595959"/>
                          </a:solidFill>
                          <a:effectLst/>
                          <a:latin typeface="+mn-lt"/>
                        </a:rPr>
                        <a:t>Exchange Square and link with Victoria opened in December 2015</a:t>
                      </a:r>
                    </a:p>
                    <a:p>
                      <a:pPr marL="171450" marR="0" indent="-82550" algn="l" defTabSz="914400" rtl="0" eaLnBrk="1" fontAlgn="b" latinLnBrk="0" hangingPunct="1">
                        <a:lnSpc>
                          <a:spcPct val="100000"/>
                        </a:lnSpc>
                        <a:spcBef>
                          <a:spcPts val="0"/>
                        </a:spcBef>
                        <a:spcAft>
                          <a:spcPts val="0"/>
                        </a:spcAft>
                        <a:buClrTx/>
                        <a:buSzTx/>
                        <a:buFont typeface="Arial" pitchFamily="34" charset="0"/>
                        <a:buChar char="•"/>
                        <a:tabLst/>
                        <a:defRPr/>
                      </a:pPr>
                      <a:r>
                        <a:rPr lang="en-GB" sz="900" b="0" i="0" u="none" strike="noStrike" baseline="0" dirty="0">
                          <a:solidFill>
                            <a:srgbClr val="595959"/>
                          </a:solidFill>
                          <a:effectLst/>
                          <a:latin typeface="+mn-lt"/>
                        </a:rPr>
                        <a:t>Increasing use of double carriage trams</a:t>
                      </a:r>
                    </a:p>
                    <a:p>
                      <a:pPr marL="171450" marR="0" indent="-82550" algn="l" defTabSz="914400" rtl="0" eaLnBrk="1" fontAlgn="b" latinLnBrk="0" hangingPunct="1">
                        <a:lnSpc>
                          <a:spcPct val="100000"/>
                        </a:lnSpc>
                        <a:spcBef>
                          <a:spcPts val="0"/>
                        </a:spcBef>
                        <a:spcAft>
                          <a:spcPts val="0"/>
                        </a:spcAft>
                        <a:buClrTx/>
                        <a:buSzTx/>
                        <a:buFont typeface="Arial" pitchFamily="34" charset="0"/>
                        <a:buChar char="•"/>
                        <a:tabLst/>
                        <a:defRPr/>
                      </a:pPr>
                      <a:r>
                        <a:rPr lang="en-GB" sz="900" b="0" i="0" u="none" strike="noStrike" baseline="0" dirty="0">
                          <a:solidFill>
                            <a:srgbClr val="595959"/>
                          </a:solidFill>
                          <a:effectLst/>
                          <a:latin typeface="+mn-lt"/>
                        </a:rPr>
                        <a:t>Second City Crossing opened in February 2017 enabling quicker journeys across the city</a:t>
                      </a:r>
                    </a:p>
                    <a:p>
                      <a:pPr marL="171450" marR="0" indent="-82550" algn="l" defTabSz="914400" rtl="0" eaLnBrk="1" fontAlgn="b" latinLnBrk="0" hangingPunct="1">
                        <a:lnSpc>
                          <a:spcPct val="100000"/>
                        </a:lnSpc>
                        <a:spcBef>
                          <a:spcPts val="0"/>
                        </a:spcBef>
                        <a:spcAft>
                          <a:spcPts val="0"/>
                        </a:spcAft>
                        <a:buClrTx/>
                        <a:buSzTx/>
                        <a:buFont typeface="Arial" pitchFamily="34" charset="0"/>
                        <a:buChar char="•"/>
                        <a:tabLst/>
                        <a:defRPr/>
                      </a:pPr>
                      <a:r>
                        <a:rPr lang="en-GB" sz="900" b="0" i="0" u="none" strike="noStrike" baseline="0" dirty="0">
                          <a:solidFill>
                            <a:srgbClr val="595959"/>
                          </a:solidFill>
                          <a:effectLst/>
                          <a:latin typeface="+mn-lt"/>
                        </a:rPr>
                        <a:t>A tram collision on the 10</a:t>
                      </a:r>
                      <a:r>
                        <a:rPr lang="en-GB" sz="900" b="0" i="0" u="none" strike="noStrike" baseline="30000" dirty="0">
                          <a:solidFill>
                            <a:srgbClr val="595959"/>
                          </a:solidFill>
                          <a:effectLst/>
                          <a:latin typeface="+mn-lt"/>
                        </a:rPr>
                        <a:t>th</a:t>
                      </a:r>
                      <a:r>
                        <a:rPr lang="en-GB" sz="900" b="0" i="0" u="none" strike="noStrike" baseline="0" dirty="0">
                          <a:solidFill>
                            <a:srgbClr val="595959"/>
                          </a:solidFill>
                          <a:effectLst/>
                          <a:latin typeface="+mn-lt"/>
                        </a:rPr>
                        <a:t> November 2017 affected two shifts which were rescheduled due to no trams running</a:t>
                      </a:r>
                    </a:p>
                  </a:txBody>
                  <a:tcPr marL="8318" marR="8318" marT="8318" marB="0" anchor="ctr">
                    <a:lnL w="3175"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46678">
                <a:tc>
                  <a:txBody>
                    <a:bodyPr/>
                    <a:lstStyle/>
                    <a:p>
                      <a:pPr lvl="0" algn="ctr" fontAlgn="b">
                        <a:lnSpc>
                          <a:spcPct val="150000"/>
                        </a:lnSpc>
                      </a:pPr>
                      <a:endParaRPr lang="en-GB" sz="1000" b="0" i="0" u="none" strike="noStrike" dirty="0">
                        <a:solidFill>
                          <a:srgbClr val="000000"/>
                        </a:solidFill>
                        <a:effectLst/>
                        <a:latin typeface="Calibri"/>
                      </a:endParaRPr>
                    </a:p>
                  </a:txBody>
                  <a:tcPr marL="8318" marR="8318" marT="8318" marB="0">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30000"/>
                        </a:lnSpc>
                      </a:pPr>
                      <a:r>
                        <a:rPr lang="en-GB" sz="900" b="0" i="0" u="none" strike="noStrike" dirty="0">
                          <a:solidFill>
                            <a:srgbClr val="595959"/>
                          </a:solidFill>
                          <a:effectLst/>
                          <a:latin typeface="+mn-lt"/>
                        </a:rPr>
                        <a:t>1</a:t>
                      </a:r>
                      <a:r>
                        <a:rPr lang="en-GB" sz="900" b="0" i="0" u="none" strike="noStrike" baseline="0" dirty="0">
                          <a:solidFill>
                            <a:srgbClr val="595959"/>
                          </a:solidFill>
                          <a:effectLst/>
                          <a:latin typeface="+mn-lt"/>
                        </a:rPr>
                        <a:t> line</a:t>
                      </a:r>
                    </a:p>
                    <a:p>
                      <a:pPr algn="ctr" fontAlgn="b">
                        <a:lnSpc>
                          <a:spcPct val="130000"/>
                        </a:lnSpc>
                      </a:pPr>
                      <a:r>
                        <a:rPr lang="en-GB" sz="900" b="0" i="0" u="none" strike="noStrike" baseline="0" dirty="0">
                          <a:solidFill>
                            <a:srgbClr val="595959"/>
                          </a:solidFill>
                          <a:effectLst/>
                          <a:latin typeface="+mn-lt"/>
                        </a:rPr>
                        <a:t>38 stops</a:t>
                      </a:r>
                    </a:p>
                    <a:p>
                      <a:pPr algn="ctr" fontAlgn="b">
                        <a:lnSpc>
                          <a:spcPct val="130000"/>
                        </a:lnSpc>
                      </a:pPr>
                      <a:r>
                        <a:rPr lang="en-GB" sz="900" b="0" i="0" u="none" strike="noStrike" baseline="0" dirty="0">
                          <a:solidFill>
                            <a:srgbClr val="595959"/>
                          </a:solidFill>
                          <a:effectLst/>
                          <a:latin typeface="+mn-lt"/>
                        </a:rPr>
                        <a:t>11 miles</a:t>
                      </a:r>
                    </a:p>
                  </a:txBody>
                  <a:tcPr marL="8318" marR="8318" marT="8318" marB="0" anchor="ctr">
                    <a:lnL w="635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900" b="0" i="0" u="none" strike="noStrike" dirty="0">
                          <a:solidFill>
                            <a:srgbClr val="595959"/>
                          </a:solidFill>
                          <a:effectLst/>
                          <a:latin typeface="+mn-lt"/>
                        </a:rPr>
                        <a:t>5.1*</a:t>
                      </a:r>
                    </a:p>
                    <a:p>
                      <a:pPr marL="0" marR="0" indent="0" algn="ctr" defTabSz="914400" rtl="0" eaLnBrk="1" fontAlgn="b" latinLnBrk="0" hangingPunct="1">
                        <a:lnSpc>
                          <a:spcPct val="100000"/>
                        </a:lnSpc>
                        <a:spcBef>
                          <a:spcPts val="0"/>
                        </a:spcBef>
                        <a:spcAft>
                          <a:spcPts val="0"/>
                        </a:spcAft>
                        <a:buClrTx/>
                        <a:buSzTx/>
                        <a:buFontTx/>
                        <a:buNone/>
                        <a:tabLst/>
                        <a:defRPr/>
                      </a:pPr>
                      <a:r>
                        <a:rPr lang="en-GB" sz="900" b="0" i="0" u="none" strike="noStrike" dirty="0">
                          <a:solidFill>
                            <a:srgbClr val="595959"/>
                          </a:solidFill>
                          <a:effectLst/>
                          <a:latin typeface="+mn-lt"/>
                        </a:rPr>
                        <a:t> million</a:t>
                      </a:r>
                    </a:p>
                  </a:txBody>
                  <a:tcPr marL="8318" marR="8318" marT="8318"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indent="3175" algn="l" fontAlgn="b"/>
                      <a:r>
                        <a:rPr lang="en-GB" sz="900" b="0" i="0" u="none" strike="noStrike" dirty="0">
                          <a:ln>
                            <a:noFill/>
                          </a:ln>
                          <a:solidFill>
                            <a:srgbClr val="595959"/>
                          </a:solidFill>
                          <a:effectLst/>
                          <a:latin typeface="+mn-lt"/>
                          <a:cs typeface="Calibri" panose="020F0502020204030204" pitchFamily="34" charset="0"/>
                        </a:rPr>
                        <a:t>TVMs</a:t>
                      </a:r>
                      <a:r>
                        <a:rPr lang="en-GB" sz="900" b="0" i="0" u="none" strike="noStrike" baseline="0" dirty="0">
                          <a:ln>
                            <a:noFill/>
                          </a:ln>
                          <a:solidFill>
                            <a:srgbClr val="595959"/>
                          </a:solidFill>
                          <a:effectLst/>
                          <a:latin typeface="+mn-lt"/>
                          <a:cs typeface="Calibri" panose="020F0502020204030204" pitchFamily="34" charset="0"/>
                        </a:rPr>
                        <a:t> at stops</a:t>
                      </a:r>
                    </a:p>
                    <a:p>
                      <a:pPr marL="177800" indent="3175" algn="l" fontAlgn="b"/>
                      <a:endParaRPr lang="en-GB" sz="600" b="0" i="0" u="none" strike="noStrike" baseline="0" dirty="0">
                        <a:ln>
                          <a:noFill/>
                        </a:ln>
                        <a:solidFill>
                          <a:srgbClr val="595959"/>
                        </a:solidFill>
                        <a:effectLst/>
                        <a:latin typeface="+mn-lt"/>
                        <a:cs typeface="Calibri" panose="020F0502020204030204" pitchFamily="34" charset="0"/>
                      </a:endParaRPr>
                    </a:p>
                    <a:p>
                      <a:pPr marL="177800" indent="3175" algn="l" fontAlgn="b"/>
                      <a:r>
                        <a:rPr lang="en-GB" sz="900" b="0" i="0" u="none" strike="noStrike" baseline="0" dirty="0">
                          <a:ln>
                            <a:noFill/>
                          </a:ln>
                          <a:solidFill>
                            <a:srgbClr val="595959"/>
                          </a:solidFill>
                          <a:effectLst/>
                          <a:latin typeface="+mn-lt"/>
                          <a:cs typeface="Calibri" panose="020F0502020204030204" pitchFamily="34" charset="0"/>
                        </a:rPr>
                        <a:t>Conductors on board </a:t>
                      </a:r>
                    </a:p>
                  </a:txBody>
                  <a:tcPr marL="8318" marR="8318" marT="8318"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indent="0" algn="l" fontAlgn="b"/>
                      <a:r>
                        <a:rPr lang="en-GB" sz="900" b="0" i="0" u="none" strike="noStrike" dirty="0">
                          <a:solidFill>
                            <a:srgbClr val="595959"/>
                          </a:solidFill>
                          <a:effectLst/>
                          <a:latin typeface="+mn-lt"/>
                        </a:rPr>
                        <a:t>Info boards at stops (TTs, fares)</a:t>
                      </a:r>
                    </a:p>
                    <a:p>
                      <a:pPr marL="177800" indent="0" algn="l" fontAlgn="b"/>
                      <a:endParaRPr lang="en-GB" sz="600" b="0" i="0" u="none" strike="noStrike" dirty="0">
                        <a:solidFill>
                          <a:srgbClr val="595959"/>
                        </a:solidFill>
                        <a:effectLst/>
                        <a:latin typeface="+mn-lt"/>
                      </a:endParaRPr>
                    </a:p>
                    <a:p>
                      <a:pPr marL="177800" indent="0" algn="l" fontAlgn="b"/>
                      <a:r>
                        <a:rPr lang="en-GB" sz="900" b="0" i="0" u="none" strike="noStrike" dirty="0">
                          <a:solidFill>
                            <a:srgbClr val="595959"/>
                          </a:solidFill>
                          <a:effectLst/>
                          <a:latin typeface="+mn-lt"/>
                        </a:rPr>
                        <a:t>Passenger</a:t>
                      </a:r>
                      <a:r>
                        <a:rPr lang="en-GB" sz="900" b="0" i="0" u="none" strike="noStrike" baseline="0" dirty="0">
                          <a:solidFill>
                            <a:srgbClr val="595959"/>
                          </a:solidFill>
                          <a:effectLst/>
                          <a:latin typeface="+mn-lt"/>
                        </a:rPr>
                        <a:t> Info Displays </a:t>
                      </a:r>
                    </a:p>
                  </a:txBody>
                  <a:tcPr marL="8318" marR="8318" marT="8318"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indent="0" algn="l" fontAlgn="b"/>
                      <a:r>
                        <a:rPr lang="en-GB" sz="900" b="0" i="0" u="none" strike="noStrike" dirty="0">
                          <a:solidFill>
                            <a:srgbClr val="595959"/>
                          </a:solidFill>
                          <a:effectLst/>
                          <a:latin typeface="+mn-lt"/>
                        </a:rPr>
                        <a:t>Mon-Sat: every </a:t>
                      </a:r>
                    </a:p>
                    <a:p>
                      <a:pPr marL="88900" indent="0" algn="l" fontAlgn="b"/>
                      <a:r>
                        <a:rPr lang="en-GB" sz="900" b="0" i="0" u="none" strike="noStrike" dirty="0">
                          <a:solidFill>
                            <a:srgbClr val="595959"/>
                          </a:solidFill>
                          <a:effectLst/>
                          <a:latin typeface="+mn-lt"/>
                        </a:rPr>
                        <a:t>15-30 </a:t>
                      </a:r>
                      <a:r>
                        <a:rPr lang="en-GB" sz="900" b="0" i="0" u="none" strike="noStrike" dirty="0" err="1">
                          <a:solidFill>
                            <a:srgbClr val="595959"/>
                          </a:solidFill>
                          <a:effectLst/>
                          <a:latin typeface="+mn-lt"/>
                        </a:rPr>
                        <a:t>mins</a:t>
                      </a:r>
                      <a:endParaRPr lang="en-GB" sz="900" b="0" i="0" u="none" strike="noStrike" dirty="0">
                        <a:solidFill>
                          <a:srgbClr val="595959"/>
                        </a:solidFill>
                        <a:effectLst/>
                        <a:latin typeface="+mn-lt"/>
                      </a:endParaRPr>
                    </a:p>
                    <a:p>
                      <a:pPr marL="88900" indent="0" algn="l" fontAlgn="b"/>
                      <a:endParaRPr lang="en-GB" sz="600" b="0" i="0" u="none" strike="noStrike" baseline="0" dirty="0">
                        <a:solidFill>
                          <a:srgbClr val="595959"/>
                        </a:solidFill>
                        <a:effectLst/>
                        <a:latin typeface="+mn-lt"/>
                      </a:endParaRPr>
                    </a:p>
                    <a:p>
                      <a:pPr marL="88900" indent="0" algn="l" fontAlgn="b"/>
                      <a:r>
                        <a:rPr lang="en-GB" sz="900" b="0" i="0" u="none" strike="noStrike" baseline="0" dirty="0">
                          <a:solidFill>
                            <a:srgbClr val="595959"/>
                          </a:solidFill>
                          <a:effectLst/>
                          <a:latin typeface="+mn-lt"/>
                        </a:rPr>
                        <a:t>Sun: 15-30 </a:t>
                      </a:r>
                    </a:p>
                    <a:p>
                      <a:pPr marL="88900" indent="0" algn="l" fontAlgn="b"/>
                      <a:r>
                        <a:rPr lang="en-GB" sz="900" b="0" i="0" u="none" strike="noStrike" baseline="0" dirty="0" err="1">
                          <a:solidFill>
                            <a:srgbClr val="595959"/>
                          </a:solidFill>
                          <a:effectLst/>
                          <a:latin typeface="+mn-lt"/>
                        </a:rPr>
                        <a:t>mins</a:t>
                      </a:r>
                      <a:endParaRPr lang="en-GB" sz="900" b="0" i="0" u="none" strike="noStrike" baseline="0" dirty="0">
                        <a:solidFill>
                          <a:srgbClr val="595959"/>
                        </a:solidFill>
                        <a:effectLst/>
                        <a:latin typeface="+mn-lt"/>
                      </a:endParaRPr>
                    </a:p>
                  </a:txBody>
                  <a:tcPr marL="8318" marR="8318" marT="8318"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82800" algn="l" defTabSz="914400" rtl="0" eaLnBrk="1" fontAlgn="b" latinLnBrk="0" hangingPunct="1">
                        <a:lnSpc>
                          <a:spcPct val="100000"/>
                        </a:lnSpc>
                        <a:spcBef>
                          <a:spcPts val="0"/>
                        </a:spcBef>
                        <a:spcAft>
                          <a:spcPts val="0"/>
                        </a:spcAft>
                        <a:buClrTx/>
                        <a:buSzTx/>
                        <a:buFont typeface="Arial" pitchFamily="34" charset="0"/>
                        <a:buChar char="•"/>
                        <a:tabLst/>
                        <a:defRPr/>
                      </a:pPr>
                      <a:r>
                        <a:rPr lang="en-GB" sz="900" b="0" i="0" u="none" strike="noStrike" dirty="0">
                          <a:solidFill>
                            <a:srgbClr val="595959"/>
                          </a:solidFill>
                          <a:effectLst/>
                          <a:latin typeface="+mn-lt"/>
                        </a:rPr>
                        <a:t>Blackpool illuminations</a:t>
                      </a:r>
                      <a:r>
                        <a:rPr lang="en-GB" sz="900" b="0" i="0" u="none" strike="noStrike" baseline="0" dirty="0">
                          <a:solidFill>
                            <a:srgbClr val="595959"/>
                          </a:solidFill>
                          <a:effectLst/>
                          <a:latin typeface="+mn-lt"/>
                        </a:rPr>
                        <a:t> 1 Sep to 5 Nov 2017</a:t>
                      </a:r>
                    </a:p>
                    <a:p>
                      <a:pPr marL="171450" marR="0" indent="-82800" algn="l" defTabSz="914400" rtl="0" eaLnBrk="1" fontAlgn="b" latinLnBrk="0" hangingPunct="1">
                        <a:lnSpc>
                          <a:spcPct val="100000"/>
                        </a:lnSpc>
                        <a:spcBef>
                          <a:spcPts val="0"/>
                        </a:spcBef>
                        <a:spcAft>
                          <a:spcPts val="0"/>
                        </a:spcAft>
                        <a:buClrTx/>
                        <a:buSzTx/>
                        <a:buFont typeface="Arial" pitchFamily="34" charset="0"/>
                        <a:buChar char="•"/>
                        <a:tabLst/>
                        <a:defRPr/>
                      </a:pPr>
                      <a:r>
                        <a:rPr lang="en-GB" sz="900" b="0" i="0" u="none" strike="noStrike" baseline="0" dirty="0">
                          <a:solidFill>
                            <a:srgbClr val="595959"/>
                          </a:solidFill>
                          <a:effectLst/>
                          <a:latin typeface="+mn-lt"/>
                        </a:rPr>
                        <a:t>Heritage trams operate bank holidays, weekends and summer; not covered in this research</a:t>
                      </a:r>
                      <a:endParaRPr lang="en-GB" sz="900" b="0" i="0" u="none" strike="noStrike" dirty="0">
                        <a:solidFill>
                          <a:srgbClr val="595959"/>
                        </a:solidFill>
                        <a:effectLst/>
                        <a:latin typeface="+mn-lt"/>
                      </a:endParaRPr>
                    </a:p>
                    <a:p>
                      <a:pPr marL="171450" marR="0" indent="-82800" algn="l" defTabSz="914400" rtl="0" eaLnBrk="1" fontAlgn="b" latinLnBrk="0" hangingPunct="1">
                        <a:lnSpc>
                          <a:spcPct val="100000"/>
                        </a:lnSpc>
                        <a:spcBef>
                          <a:spcPts val="0"/>
                        </a:spcBef>
                        <a:spcAft>
                          <a:spcPts val="0"/>
                        </a:spcAft>
                        <a:buClrTx/>
                        <a:buSzTx/>
                        <a:buFont typeface="Arial" pitchFamily="34" charset="0"/>
                        <a:buChar char="•"/>
                        <a:tabLst/>
                        <a:defRPr/>
                      </a:pPr>
                      <a:r>
                        <a:rPr lang="en-GB" sz="900" b="0" i="0" u="none" strike="noStrike" dirty="0">
                          <a:solidFill>
                            <a:srgbClr val="595959"/>
                          </a:solidFill>
                          <a:effectLst/>
                          <a:latin typeface="+mn-lt"/>
                        </a:rPr>
                        <a:t>No significant</a:t>
                      </a:r>
                      <a:r>
                        <a:rPr lang="en-GB" sz="900" b="0" i="0" u="none" strike="noStrike" baseline="0" dirty="0">
                          <a:solidFill>
                            <a:srgbClr val="595959"/>
                          </a:solidFill>
                          <a:effectLst/>
                          <a:latin typeface="+mn-lt"/>
                        </a:rPr>
                        <a:t> issues affected fieldwork</a:t>
                      </a:r>
                    </a:p>
                  </a:txBody>
                  <a:tcPr marL="8318" marR="8318" marT="8318" marB="0" anchor="ctr">
                    <a:lnL w="3175"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46678">
                <a:tc>
                  <a:txBody>
                    <a:bodyPr/>
                    <a:lstStyle/>
                    <a:p>
                      <a:pPr lvl="0" algn="ctr" fontAlgn="b">
                        <a:lnSpc>
                          <a:spcPct val="150000"/>
                        </a:lnSpc>
                      </a:pPr>
                      <a:endParaRPr lang="en-GB" sz="1000" b="0" i="0" u="none" strike="noStrike" dirty="0">
                        <a:solidFill>
                          <a:srgbClr val="000000"/>
                        </a:solidFill>
                        <a:effectLst/>
                        <a:latin typeface="Calibri"/>
                      </a:endParaRPr>
                    </a:p>
                  </a:txBody>
                  <a:tcPr marL="8318" marR="8318" marT="8318" marB="0">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30000"/>
                        </a:lnSpc>
                      </a:pPr>
                      <a:r>
                        <a:rPr lang="en-GB" sz="900" b="0" i="0" u="none" strike="noStrike" dirty="0">
                          <a:solidFill>
                            <a:srgbClr val="595959"/>
                          </a:solidFill>
                          <a:effectLst/>
                          <a:latin typeface="+mn-lt"/>
                        </a:rPr>
                        <a:t>2</a:t>
                      </a:r>
                      <a:r>
                        <a:rPr lang="en-GB" sz="900" b="0" i="0" u="none" strike="noStrike" baseline="0" dirty="0">
                          <a:solidFill>
                            <a:srgbClr val="595959"/>
                          </a:solidFill>
                          <a:effectLst/>
                          <a:latin typeface="+mn-lt"/>
                        </a:rPr>
                        <a:t> lines</a:t>
                      </a:r>
                    </a:p>
                    <a:p>
                      <a:pPr algn="ctr" fontAlgn="b">
                        <a:lnSpc>
                          <a:spcPct val="130000"/>
                        </a:lnSpc>
                      </a:pPr>
                      <a:r>
                        <a:rPr lang="en-GB" sz="900" b="0" i="0" u="none" strike="noStrike" baseline="0" dirty="0">
                          <a:solidFill>
                            <a:srgbClr val="595959"/>
                          </a:solidFill>
                          <a:effectLst/>
                          <a:latin typeface="+mn-lt"/>
                        </a:rPr>
                        <a:t>50 stops</a:t>
                      </a:r>
                    </a:p>
                    <a:p>
                      <a:pPr algn="ctr" fontAlgn="b">
                        <a:lnSpc>
                          <a:spcPct val="130000"/>
                        </a:lnSpc>
                      </a:pPr>
                      <a:r>
                        <a:rPr lang="en-GB" sz="900" b="0" i="0" u="none" strike="noStrike" baseline="0" dirty="0">
                          <a:solidFill>
                            <a:srgbClr val="595959"/>
                          </a:solidFill>
                          <a:effectLst/>
                          <a:latin typeface="+mn-lt"/>
                        </a:rPr>
                        <a:t>20 miles</a:t>
                      </a:r>
                      <a:endParaRPr lang="en-GB" sz="900" b="0" i="0" u="none" strike="noStrike" dirty="0">
                        <a:solidFill>
                          <a:srgbClr val="595959"/>
                        </a:solidFill>
                        <a:effectLst/>
                        <a:latin typeface="+mn-lt"/>
                      </a:endParaRPr>
                    </a:p>
                  </a:txBody>
                  <a:tcPr marL="8318" marR="8318" marT="8318" marB="0" anchor="ctr">
                    <a:lnL w="635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900" b="0" i="0" u="none" strike="noStrike" dirty="0">
                          <a:solidFill>
                            <a:srgbClr val="595959"/>
                          </a:solidFill>
                          <a:effectLst/>
                          <a:latin typeface="+mn-lt"/>
                        </a:rPr>
                        <a:t>16.4*</a:t>
                      </a:r>
                    </a:p>
                    <a:p>
                      <a:pPr marL="0" marR="0" indent="0" algn="ctr" defTabSz="914400" rtl="0" eaLnBrk="1" fontAlgn="b" latinLnBrk="0" hangingPunct="1">
                        <a:lnSpc>
                          <a:spcPct val="100000"/>
                        </a:lnSpc>
                        <a:spcBef>
                          <a:spcPts val="0"/>
                        </a:spcBef>
                        <a:spcAft>
                          <a:spcPts val="0"/>
                        </a:spcAft>
                        <a:buClrTx/>
                        <a:buSzTx/>
                        <a:buFontTx/>
                        <a:buNone/>
                        <a:tabLst/>
                        <a:defRPr/>
                      </a:pPr>
                      <a:r>
                        <a:rPr lang="en-GB" sz="900" b="0" i="0" u="none" strike="noStrike" dirty="0">
                          <a:solidFill>
                            <a:srgbClr val="595959"/>
                          </a:solidFill>
                          <a:effectLst/>
                          <a:latin typeface="+mn-lt"/>
                        </a:rPr>
                        <a:t> million</a:t>
                      </a:r>
                    </a:p>
                  </a:txBody>
                  <a:tcPr marL="8318" marR="8318" marT="8318"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indent="3175" algn="l" fontAlgn="b"/>
                      <a:r>
                        <a:rPr lang="en-GB" sz="900" b="0" i="0" u="none" strike="noStrike" dirty="0">
                          <a:ln>
                            <a:noFill/>
                          </a:ln>
                          <a:solidFill>
                            <a:srgbClr val="595959"/>
                          </a:solidFill>
                          <a:effectLst/>
                          <a:latin typeface="+mn-lt"/>
                          <a:cs typeface="Calibri" panose="020F0502020204030204" pitchFamily="34" charset="0"/>
                        </a:rPr>
                        <a:t>TVMs</a:t>
                      </a:r>
                      <a:r>
                        <a:rPr lang="en-GB" sz="900" b="0" i="0" u="none" strike="noStrike" baseline="0" dirty="0">
                          <a:ln>
                            <a:noFill/>
                          </a:ln>
                          <a:solidFill>
                            <a:srgbClr val="595959"/>
                          </a:solidFill>
                          <a:effectLst/>
                          <a:latin typeface="+mn-lt"/>
                          <a:cs typeface="Calibri" panose="020F0502020204030204" pitchFamily="34" charset="0"/>
                        </a:rPr>
                        <a:t> at stops</a:t>
                      </a:r>
                    </a:p>
                    <a:p>
                      <a:pPr marL="177800" indent="3175" algn="l" fontAlgn="b"/>
                      <a:endParaRPr lang="en-GB" sz="600" b="0" i="0" u="none" strike="noStrike" baseline="0" dirty="0">
                        <a:ln>
                          <a:noFill/>
                        </a:ln>
                        <a:solidFill>
                          <a:srgbClr val="595959"/>
                        </a:solidFill>
                        <a:effectLst/>
                        <a:latin typeface="+mn-lt"/>
                        <a:cs typeface="Calibri" panose="020F0502020204030204" pitchFamily="34" charset="0"/>
                      </a:endParaRPr>
                    </a:p>
                    <a:p>
                      <a:pPr marL="177800" indent="3175" algn="l" fontAlgn="b"/>
                      <a:r>
                        <a:rPr lang="en-GB" sz="900" b="0" i="0" u="none" strike="noStrike" baseline="0" dirty="0">
                          <a:ln>
                            <a:noFill/>
                          </a:ln>
                          <a:solidFill>
                            <a:srgbClr val="595959"/>
                          </a:solidFill>
                          <a:effectLst/>
                          <a:latin typeface="+mn-lt"/>
                          <a:cs typeface="Calibri" panose="020F0502020204030204" pitchFamily="34" charset="0"/>
                        </a:rPr>
                        <a:t>Conductors on board </a:t>
                      </a:r>
                    </a:p>
                  </a:txBody>
                  <a:tcPr marL="8318" marR="8318" marT="8318"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indent="0" algn="l" fontAlgn="b"/>
                      <a:r>
                        <a:rPr lang="en-GB" sz="900" b="0" i="0" u="none" strike="noStrike" dirty="0">
                          <a:solidFill>
                            <a:srgbClr val="595959"/>
                          </a:solidFill>
                          <a:effectLst/>
                          <a:latin typeface="+mn-lt"/>
                        </a:rPr>
                        <a:t>Info boards all stops (TTs, fares)</a:t>
                      </a:r>
                    </a:p>
                    <a:p>
                      <a:pPr marL="177800" indent="0" algn="l" fontAlgn="b"/>
                      <a:endParaRPr lang="en-GB" sz="600" b="0" i="0" u="none" strike="noStrike" dirty="0">
                        <a:solidFill>
                          <a:srgbClr val="595959"/>
                        </a:solidFill>
                        <a:effectLst/>
                        <a:latin typeface="+mn-lt"/>
                      </a:endParaRPr>
                    </a:p>
                    <a:p>
                      <a:pPr marL="177800" indent="0" algn="l" fontAlgn="b"/>
                      <a:r>
                        <a:rPr lang="en-GB" sz="900" b="0" i="0" u="none" strike="noStrike" dirty="0">
                          <a:solidFill>
                            <a:srgbClr val="595959"/>
                          </a:solidFill>
                          <a:effectLst/>
                          <a:latin typeface="+mn-lt"/>
                        </a:rPr>
                        <a:t>Passenger</a:t>
                      </a:r>
                      <a:r>
                        <a:rPr lang="en-GB" sz="900" b="0" i="0" u="none" strike="noStrike" baseline="0" dirty="0">
                          <a:solidFill>
                            <a:srgbClr val="595959"/>
                          </a:solidFill>
                          <a:effectLst/>
                          <a:latin typeface="+mn-lt"/>
                        </a:rPr>
                        <a:t> Info Displays</a:t>
                      </a:r>
                      <a:endParaRPr lang="en-GB" sz="900" b="0" i="0" u="none" strike="noStrike" kern="1200" dirty="0">
                        <a:solidFill>
                          <a:srgbClr val="595959"/>
                        </a:solidFill>
                        <a:effectLst/>
                        <a:latin typeface="+mn-lt"/>
                        <a:ea typeface="+mn-ea"/>
                        <a:cs typeface="+mn-cs"/>
                      </a:endParaRPr>
                    </a:p>
                  </a:txBody>
                  <a:tcPr marL="8318" marR="8318" marT="8318"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indent="0" algn="l" fontAlgn="b"/>
                      <a:r>
                        <a:rPr lang="en-GB" sz="900" b="0" i="0" u="none" strike="noStrike" dirty="0">
                          <a:solidFill>
                            <a:srgbClr val="595959"/>
                          </a:solidFill>
                          <a:effectLst/>
                          <a:latin typeface="+mn-lt"/>
                        </a:rPr>
                        <a:t>Mon-Sat: every 3-15 </a:t>
                      </a:r>
                      <a:r>
                        <a:rPr lang="en-GB" sz="900" b="0" i="0" u="none" strike="noStrike" dirty="0" err="1">
                          <a:solidFill>
                            <a:srgbClr val="595959"/>
                          </a:solidFill>
                          <a:effectLst/>
                          <a:latin typeface="+mn-lt"/>
                        </a:rPr>
                        <a:t>mins</a:t>
                      </a:r>
                      <a:endParaRPr lang="en-GB" sz="900" b="0" i="0" u="none" strike="noStrike" dirty="0">
                        <a:solidFill>
                          <a:srgbClr val="595959"/>
                        </a:solidFill>
                        <a:effectLst/>
                        <a:latin typeface="+mn-lt"/>
                      </a:endParaRPr>
                    </a:p>
                    <a:p>
                      <a:pPr marL="88900" indent="0" algn="l" fontAlgn="b"/>
                      <a:endParaRPr lang="en-GB" sz="900" b="0" i="0" u="none" strike="noStrike" dirty="0">
                        <a:solidFill>
                          <a:srgbClr val="595959"/>
                        </a:solidFill>
                        <a:effectLst/>
                        <a:latin typeface="+mn-lt"/>
                      </a:endParaRPr>
                    </a:p>
                    <a:p>
                      <a:pPr marL="88900" indent="0" algn="l" fontAlgn="b"/>
                      <a:r>
                        <a:rPr lang="en-GB" sz="900" b="0" i="0" u="none" strike="noStrike" dirty="0">
                          <a:solidFill>
                            <a:srgbClr val="595959"/>
                          </a:solidFill>
                          <a:effectLst/>
                          <a:latin typeface="+mn-lt"/>
                        </a:rPr>
                        <a:t>Sun: 5-15</a:t>
                      </a:r>
                      <a:r>
                        <a:rPr lang="en-GB" sz="900" b="0" i="0" u="none" strike="noStrike" baseline="0" dirty="0">
                          <a:solidFill>
                            <a:srgbClr val="595959"/>
                          </a:solidFill>
                          <a:effectLst/>
                          <a:latin typeface="+mn-lt"/>
                        </a:rPr>
                        <a:t> </a:t>
                      </a:r>
                      <a:r>
                        <a:rPr lang="en-GB" sz="900" b="0" i="0" u="none" strike="noStrike" baseline="0" dirty="0" err="1">
                          <a:solidFill>
                            <a:srgbClr val="595959"/>
                          </a:solidFill>
                          <a:effectLst/>
                          <a:latin typeface="+mn-lt"/>
                        </a:rPr>
                        <a:t>mins</a:t>
                      </a:r>
                      <a:endParaRPr lang="en-GB" sz="900" b="0" i="0" u="none" strike="noStrike" dirty="0">
                        <a:solidFill>
                          <a:srgbClr val="595959"/>
                        </a:solidFill>
                        <a:effectLst/>
                        <a:latin typeface="+mn-lt"/>
                      </a:endParaRPr>
                    </a:p>
                  </a:txBody>
                  <a:tcPr marL="8318" marR="8318" marT="8318"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82800" algn="l" defTabSz="914400" rtl="0" eaLnBrk="1" fontAlgn="b" latinLnBrk="0" hangingPunct="1">
                        <a:lnSpc>
                          <a:spcPct val="100000"/>
                        </a:lnSpc>
                        <a:spcBef>
                          <a:spcPts val="0"/>
                        </a:spcBef>
                        <a:spcAft>
                          <a:spcPts val="0"/>
                        </a:spcAft>
                        <a:buClrTx/>
                        <a:buSzTx/>
                        <a:buFont typeface="Arial" pitchFamily="34" charset="0"/>
                        <a:buChar char="•"/>
                        <a:tabLst/>
                        <a:defRPr/>
                      </a:pPr>
                      <a:r>
                        <a:rPr lang="en-GB" sz="900" b="0" i="0" u="none" strike="noStrike" dirty="0">
                          <a:solidFill>
                            <a:srgbClr val="595959"/>
                          </a:solidFill>
                          <a:effectLst/>
                          <a:latin typeface="+mn-lt"/>
                        </a:rPr>
                        <a:t>No significant issues affecting fieldwork</a:t>
                      </a:r>
                    </a:p>
                  </a:txBody>
                  <a:tcPr marL="8318" marR="8318" marT="8318" marB="0" anchor="ctr">
                    <a:lnL w="3175"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46678">
                <a:tc>
                  <a:txBody>
                    <a:bodyPr/>
                    <a:lstStyle/>
                    <a:p>
                      <a:pPr lvl="0" algn="ctr" fontAlgn="b">
                        <a:lnSpc>
                          <a:spcPct val="150000"/>
                        </a:lnSpc>
                      </a:pPr>
                      <a:endParaRPr lang="en-GB" sz="1000" b="0" i="0" u="none" strike="noStrike" dirty="0">
                        <a:solidFill>
                          <a:srgbClr val="000000"/>
                        </a:solidFill>
                        <a:effectLst/>
                        <a:latin typeface="Calibri"/>
                      </a:endParaRPr>
                    </a:p>
                  </a:txBody>
                  <a:tcPr marL="8318" marR="8318" marT="8318" marB="0">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30000"/>
                        </a:lnSpc>
                      </a:pPr>
                      <a:r>
                        <a:rPr lang="en-GB" sz="900" b="0" i="0" u="none" strike="noStrike" dirty="0">
                          <a:solidFill>
                            <a:srgbClr val="595959"/>
                          </a:solidFill>
                          <a:effectLst/>
                          <a:latin typeface="+mn-lt"/>
                        </a:rPr>
                        <a:t>3</a:t>
                      </a:r>
                      <a:r>
                        <a:rPr lang="en-GB" sz="900" b="0" i="0" u="none" strike="noStrike" baseline="0" dirty="0">
                          <a:solidFill>
                            <a:srgbClr val="595959"/>
                          </a:solidFill>
                          <a:effectLst/>
                          <a:latin typeface="+mn-lt"/>
                        </a:rPr>
                        <a:t> lines</a:t>
                      </a:r>
                    </a:p>
                    <a:p>
                      <a:pPr algn="ctr" fontAlgn="b">
                        <a:lnSpc>
                          <a:spcPct val="130000"/>
                        </a:lnSpc>
                      </a:pPr>
                      <a:r>
                        <a:rPr lang="en-GB" sz="900" b="0" i="0" u="none" strike="noStrike" baseline="0" dirty="0">
                          <a:solidFill>
                            <a:srgbClr val="595959"/>
                          </a:solidFill>
                          <a:effectLst/>
                          <a:latin typeface="+mn-lt"/>
                        </a:rPr>
                        <a:t>48 stops</a:t>
                      </a:r>
                    </a:p>
                    <a:p>
                      <a:pPr algn="ctr" fontAlgn="b">
                        <a:lnSpc>
                          <a:spcPct val="130000"/>
                        </a:lnSpc>
                      </a:pPr>
                      <a:r>
                        <a:rPr lang="en-GB" sz="900" b="0" i="0" u="none" strike="noStrike" baseline="0" dirty="0">
                          <a:solidFill>
                            <a:srgbClr val="595959"/>
                          </a:solidFill>
                          <a:effectLst/>
                          <a:latin typeface="+mn-lt"/>
                        </a:rPr>
                        <a:t>18 miles</a:t>
                      </a:r>
                      <a:endParaRPr lang="en-GB" sz="900" b="0" i="0" u="none" strike="noStrike" dirty="0">
                        <a:solidFill>
                          <a:srgbClr val="595959"/>
                        </a:solidFill>
                        <a:effectLst/>
                        <a:latin typeface="+mn-lt"/>
                      </a:endParaRPr>
                    </a:p>
                  </a:txBody>
                  <a:tcPr marL="8318" marR="8318" marT="8318" marB="0" anchor="ctr">
                    <a:lnL w="635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GB" sz="900" b="0" i="0" u="none" strike="noStrike" dirty="0">
                          <a:solidFill>
                            <a:srgbClr val="595959"/>
                          </a:solidFill>
                          <a:effectLst/>
                          <a:latin typeface="+mn-lt"/>
                        </a:rPr>
                        <a:t>12.6*</a:t>
                      </a:r>
                    </a:p>
                    <a:p>
                      <a:pPr marL="0" marR="0" indent="0" algn="ctr" defTabSz="914400" rtl="0" eaLnBrk="1" fontAlgn="b" latinLnBrk="0" hangingPunct="1">
                        <a:lnSpc>
                          <a:spcPct val="100000"/>
                        </a:lnSpc>
                        <a:spcBef>
                          <a:spcPts val="0"/>
                        </a:spcBef>
                        <a:spcAft>
                          <a:spcPts val="0"/>
                        </a:spcAft>
                        <a:buClrTx/>
                        <a:buSzTx/>
                        <a:buFontTx/>
                        <a:buNone/>
                        <a:tabLst/>
                        <a:defRPr/>
                      </a:pPr>
                      <a:r>
                        <a:rPr lang="en-GB" sz="900" b="0" i="0" u="none" strike="noStrike" dirty="0">
                          <a:solidFill>
                            <a:srgbClr val="595959"/>
                          </a:solidFill>
                          <a:effectLst/>
                          <a:latin typeface="+mn-lt"/>
                        </a:rPr>
                        <a:t>million</a:t>
                      </a:r>
                    </a:p>
                  </a:txBody>
                  <a:tcPr marL="8318" marR="8318" marT="8318"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indent="3175" algn="l" fontAlgn="b"/>
                      <a:r>
                        <a:rPr lang="en-GB" sz="900" b="0" i="0" u="none" strike="noStrike" dirty="0">
                          <a:ln>
                            <a:noFill/>
                          </a:ln>
                          <a:solidFill>
                            <a:srgbClr val="595959"/>
                          </a:solidFill>
                          <a:effectLst/>
                          <a:latin typeface="+mn-lt"/>
                          <a:cs typeface="Calibri" panose="020F0502020204030204" pitchFamily="34" charset="0"/>
                        </a:rPr>
                        <a:t>TVMs</a:t>
                      </a:r>
                      <a:r>
                        <a:rPr lang="en-GB" sz="900" b="0" i="0" u="none" strike="noStrike" baseline="0" dirty="0">
                          <a:ln>
                            <a:noFill/>
                          </a:ln>
                          <a:solidFill>
                            <a:srgbClr val="595959"/>
                          </a:solidFill>
                          <a:effectLst/>
                          <a:latin typeface="+mn-lt"/>
                          <a:cs typeface="Calibri" panose="020F0502020204030204" pitchFamily="34" charset="0"/>
                        </a:rPr>
                        <a:t> at stops</a:t>
                      </a:r>
                    </a:p>
                    <a:p>
                      <a:pPr marL="177800" indent="3175" algn="l" fontAlgn="b"/>
                      <a:endParaRPr lang="en-GB" sz="600" b="0" i="0" u="none" strike="noStrike" baseline="0" dirty="0">
                        <a:ln>
                          <a:noFill/>
                        </a:ln>
                        <a:solidFill>
                          <a:srgbClr val="595959"/>
                        </a:solidFill>
                        <a:effectLst/>
                        <a:latin typeface="+mn-lt"/>
                        <a:cs typeface="Calibri" panose="020F0502020204030204" pitchFamily="34" charset="0"/>
                      </a:endParaRPr>
                    </a:p>
                    <a:p>
                      <a:pPr marL="177800" indent="3175" algn="l" fontAlgn="b"/>
                      <a:r>
                        <a:rPr lang="en-GB" sz="900" b="0" i="0" u="none" strike="noStrike" baseline="0" dirty="0">
                          <a:ln>
                            <a:noFill/>
                          </a:ln>
                          <a:solidFill>
                            <a:srgbClr val="595959"/>
                          </a:solidFill>
                          <a:effectLst/>
                          <a:latin typeface="+mn-lt"/>
                          <a:cs typeface="Calibri" panose="020F0502020204030204" pitchFamily="34" charset="0"/>
                        </a:rPr>
                        <a:t>Conductors on board </a:t>
                      </a:r>
                    </a:p>
                  </a:txBody>
                  <a:tcPr marL="8318" marR="8318" marT="8318"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indent="0" algn="l" fontAlgn="b"/>
                      <a:r>
                        <a:rPr lang="en-GB" sz="900" b="0" i="0" u="none" strike="noStrike" dirty="0">
                          <a:solidFill>
                            <a:srgbClr val="595959"/>
                          </a:solidFill>
                          <a:effectLst/>
                          <a:latin typeface="+mn-lt"/>
                        </a:rPr>
                        <a:t>Info boards at stops (TTs, fares)</a:t>
                      </a:r>
                    </a:p>
                    <a:p>
                      <a:pPr marL="177800" indent="0" algn="l" fontAlgn="b"/>
                      <a:endParaRPr lang="en-GB" sz="600" b="0" i="0" u="none" strike="noStrike" dirty="0">
                        <a:solidFill>
                          <a:srgbClr val="595959"/>
                        </a:solidFill>
                        <a:effectLst/>
                        <a:latin typeface="+mn-lt"/>
                      </a:endParaRPr>
                    </a:p>
                    <a:p>
                      <a:pPr marL="177800" indent="0" algn="l" fontAlgn="b"/>
                      <a:r>
                        <a:rPr lang="en-GB" sz="900" b="0" i="0" u="none" strike="noStrike" dirty="0">
                          <a:solidFill>
                            <a:srgbClr val="595959"/>
                          </a:solidFill>
                          <a:effectLst/>
                          <a:latin typeface="+mn-lt"/>
                        </a:rPr>
                        <a:t>Passenger</a:t>
                      </a:r>
                      <a:r>
                        <a:rPr lang="en-GB" sz="900" b="0" i="0" u="none" strike="noStrike" baseline="0" dirty="0">
                          <a:solidFill>
                            <a:srgbClr val="595959"/>
                          </a:solidFill>
                          <a:effectLst/>
                          <a:latin typeface="+mn-lt"/>
                        </a:rPr>
                        <a:t> Info Displays</a:t>
                      </a:r>
                      <a:endParaRPr lang="en-GB" sz="900" b="0" i="0" u="none" strike="noStrike" kern="1200" dirty="0">
                        <a:solidFill>
                          <a:srgbClr val="595959"/>
                        </a:solidFill>
                        <a:effectLst/>
                        <a:latin typeface="+mn-lt"/>
                        <a:ea typeface="+mn-ea"/>
                        <a:cs typeface="+mn-cs"/>
                      </a:endParaRPr>
                    </a:p>
                  </a:txBody>
                  <a:tcPr marL="8318" marR="8318" marT="8318"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8900" indent="0" algn="l" fontAlgn="b"/>
                      <a:r>
                        <a:rPr lang="en-GB" sz="900" b="0" i="0" u="none" strike="noStrike" dirty="0">
                          <a:solidFill>
                            <a:srgbClr val="595959"/>
                          </a:solidFill>
                          <a:effectLst/>
                          <a:latin typeface="+mn-lt"/>
                        </a:rPr>
                        <a:t>Mon-Sat: every 5-20 </a:t>
                      </a:r>
                      <a:r>
                        <a:rPr lang="en-GB" sz="900" b="0" i="0" u="none" strike="noStrike" dirty="0" err="1">
                          <a:solidFill>
                            <a:srgbClr val="595959"/>
                          </a:solidFill>
                          <a:effectLst/>
                          <a:latin typeface="+mn-lt"/>
                        </a:rPr>
                        <a:t>mins</a:t>
                      </a:r>
                      <a:endParaRPr lang="en-GB" sz="900" b="0" i="0" u="none" strike="noStrike" dirty="0">
                        <a:solidFill>
                          <a:srgbClr val="595959"/>
                        </a:solidFill>
                        <a:effectLst/>
                        <a:latin typeface="+mn-lt"/>
                      </a:endParaRPr>
                    </a:p>
                    <a:p>
                      <a:pPr marL="88900" indent="0" algn="l" fontAlgn="b"/>
                      <a:endParaRPr lang="en-GB" sz="600" b="0" i="0" u="none" strike="noStrike" baseline="0" dirty="0">
                        <a:solidFill>
                          <a:srgbClr val="595959"/>
                        </a:solidFill>
                        <a:effectLst/>
                        <a:latin typeface="+mn-lt"/>
                      </a:endParaRPr>
                    </a:p>
                    <a:p>
                      <a:pPr marL="88900" indent="0" algn="l" fontAlgn="b"/>
                      <a:r>
                        <a:rPr lang="en-GB" sz="900" b="0" i="0" u="none" strike="noStrike" baseline="0" dirty="0">
                          <a:solidFill>
                            <a:srgbClr val="595959"/>
                          </a:solidFill>
                          <a:effectLst/>
                          <a:latin typeface="+mn-lt"/>
                        </a:rPr>
                        <a:t>Sun: 10-20</a:t>
                      </a:r>
                    </a:p>
                    <a:p>
                      <a:pPr marL="88900" indent="0" algn="l" fontAlgn="b"/>
                      <a:r>
                        <a:rPr lang="en-GB" sz="900" b="0" i="0" u="none" strike="noStrike" baseline="0" dirty="0" err="1">
                          <a:solidFill>
                            <a:srgbClr val="595959"/>
                          </a:solidFill>
                          <a:effectLst/>
                          <a:latin typeface="+mn-lt"/>
                        </a:rPr>
                        <a:t>mins</a:t>
                      </a:r>
                      <a:endParaRPr lang="en-GB" sz="900" b="0" i="0" u="none" strike="noStrike" baseline="0" dirty="0">
                        <a:solidFill>
                          <a:srgbClr val="595959"/>
                        </a:solidFill>
                        <a:effectLst/>
                        <a:latin typeface="+mn-lt"/>
                      </a:endParaRPr>
                    </a:p>
                  </a:txBody>
                  <a:tcPr marL="8318" marR="8318" marT="8318"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82800" algn="l" defTabSz="914400" rtl="0" eaLnBrk="1" fontAlgn="b" latinLnBrk="0" hangingPunct="1">
                        <a:lnSpc>
                          <a:spcPct val="100000"/>
                        </a:lnSpc>
                        <a:spcBef>
                          <a:spcPts val="0"/>
                        </a:spcBef>
                        <a:spcAft>
                          <a:spcPts val="0"/>
                        </a:spcAft>
                        <a:buClrTx/>
                        <a:buSzTx/>
                        <a:buFont typeface="Arial" pitchFamily="34" charset="0"/>
                        <a:buChar char="•"/>
                        <a:tabLst/>
                        <a:defRPr/>
                      </a:pPr>
                      <a:r>
                        <a:rPr lang="en-GB" sz="900" b="0" i="0" u="none" strike="noStrike" dirty="0">
                          <a:solidFill>
                            <a:srgbClr val="595959"/>
                          </a:solidFill>
                          <a:effectLst/>
                          <a:latin typeface="+mn-lt"/>
                        </a:rPr>
                        <a:t>No significant issues affecting fieldwork</a:t>
                      </a:r>
                    </a:p>
                  </a:txBody>
                  <a:tcPr marL="8318" marR="8318" marT="8318" marB="0" anchor="ctr">
                    <a:lnL w="3175"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pSp>
        <p:nvGrpSpPr>
          <p:cNvPr id="62" name="Group 61"/>
          <p:cNvGrpSpPr/>
          <p:nvPr/>
        </p:nvGrpSpPr>
        <p:grpSpPr>
          <a:xfrm>
            <a:off x="549015" y="4862036"/>
            <a:ext cx="3220150" cy="557818"/>
            <a:chOff x="227520" y="4830761"/>
            <a:chExt cx="3220150" cy="557818"/>
          </a:xfrm>
        </p:grpSpPr>
        <p:pic>
          <p:nvPicPr>
            <p:cNvPr id="64" name="Picture 2" descr="N:\Image Bank\Positive &amp; negative\iStock_000016755642Mediu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3741" t="8720" r="14801" b="54237"/>
            <a:stretch/>
          </p:blipFill>
          <p:spPr bwMode="auto">
            <a:xfrm>
              <a:off x="2516486" y="5231650"/>
              <a:ext cx="132293" cy="1332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N:\Image Bank\Positive &amp; negative\iStock_000016755642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15" r="62027" b="55133"/>
            <a:stretch/>
          </p:blipFill>
          <p:spPr bwMode="auto">
            <a:xfrm>
              <a:off x="2507063" y="4835017"/>
              <a:ext cx="133200" cy="13026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N:\Image Bank\Positive &amp; negative\iStock_000016755642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15" r="62027" b="55133"/>
            <a:stretch/>
          </p:blipFill>
          <p:spPr bwMode="auto">
            <a:xfrm>
              <a:off x="3305950" y="4935521"/>
              <a:ext cx="133200" cy="13026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N:\Image Bank\Positive &amp; negative\iStock_000016755642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15" r="62027" b="55133"/>
            <a:stretch/>
          </p:blipFill>
          <p:spPr bwMode="auto">
            <a:xfrm>
              <a:off x="3314470" y="5258317"/>
              <a:ext cx="133200" cy="130262"/>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p:cNvGrpSpPr/>
            <p:nvPr/>
          </p:nvGrpSpPr>
          <p:grpSpPr>
            <a:xfrm>
              <a:off x="227520" y="4830761"/>
              <a:ext cx="898003" cy="486274"/>
              <a:chOff x="227520" y="4649786"/>
              <a:chExt cx="898003" cy="486274"/>
            </a:xfrm>
          </p:grpSpPr>
          <p:pic>
            <p:nvPicPr>
              <p:cNvPr id="69" name="Picture 6"/>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6125"/>
                        </a14:imgEffect>
                      </a14:imgLayer>
                    </a14:imgProps>
                  </a:ext>
                </a:extLst>
              </a:blip>
              <a:srcRect/>
              <a:stretch>
                <a:fillRect/>
              </a:stretch>
            </p:blipFill>
            <p:spPr bwMode="auto">
              <a:xfrm>
                <a:off x="239325" y="4818778"/>
                <a:ext cx="858753" cy="317282"/>
              </a:xfrm>
              <a:prstGeom prst="rect">
                <a:avLst/>
              </a:prstGeom>
              <a:noFill/>
              <a:ln w="9525">
                <a:noFill/>
                <a:miter lim="800000"/>
                <a:headEnd/>
                <a:tailEnd/>
              </a:ln>
            </p:spPr>
          </p:pic>
          <p:sp>
            <p:nvSpPr>
              <p:cNvPr id="70" name="TextBox 69"/>
              <p:cNvSpPr txBox="1"/>
              <p:nvPr/>
            </p:nvSpPr>
            <p:spPr>
              <a:xfrm>
                <a:off x="227520" y="4649786"/>
                <a:ext cx="898003" cy="246221"/>
              </a:xfrm>
              <a:prstGeom prst="rect">
                <a:avLst/>
              </a:prstGeom>
              <a:noFill/>
            </p:spPr>
            <p:txBody>
              <a:bodyPr wrap="none" rtlCol="0">
                <a:spAutoFit/>
              </a:bodyPr>
              <a:lstStyle/>
              <a:p>
                <a:pPr algn="ctr"/>
                <a:r>
                  <a:rPr lang="en-GB" sz="1000" b="1" dirty="0">
                    <a:solidFill>
                      <a:srgbClr val="27645D"/>
                    </a:solidFill>
                  </a:rPr>
                  <a:t>Nottingham</a:t>
                </a:r>
              </a:p>
            </p:txBody>
          </p:sp>
        </p:grpSp>
      </p:grpSp>
      <p:grpSp>
        <p:nvGrpSpPr>
          <p:cNvPr id="72" name="Group 71"/>
          <p:cNvGrpSpPr/>
          <p:nvPr/>
        </p:nvGrpSpPr>
        <p:grpSpPr>
          <a:xfrm>
            <a:off x="469821" y="5589390"/>
            <a:ext cx="3296035" cy="570617"/>
            <a:chOff x="148326" y="5566741"/>
            <a:chExt cx="3296035" cy="570617"/>
          </a:xfrm>
        </p:grpSpPr>
        <p:pic>
          <p:nvPicPr>
            <p:cNvPr id="74" name="Picture 2" descr="N:\Image Bank\Positive &amp; negative\iStock_000016755642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15" r="62027" b="55133"/>
            <a:stretch/>
          </p:blipFill>
          <p:spPr bwMode="auto">
            <a:xfrm>
              <a:off x="2508664" y="5990900"/>
              <a:ext cx="133200" cy="13026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N:\Image Bank\Positive &amp; negative\iStock_000016755642Mediu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3741" t="8720" r="14801" b="54237"/>
            <a:stretch/>
          </p:blipFill>
          <p:spPr bwMode="auto">
            <a:xfrm>
              <a:off x="2507061" y="5601575"/>
              <a:ext cx="132293" cy="1332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N:\Image Bank\Positive &amp; negative\iStock_000016755642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15" r="62027" b="55133"/>
            <a:stretch/>
          </p:blipFill>
          <p:spPr bwMode="auto">
            <a:xfrm>
              <a:off x="3302641" y="5688739"/>
              <a:ext cx="133200" cy="13026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N:\Image Bank\Positive &amp; negative\iStock_000016755642Mediu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3741" t="8720" r="14801" b="54237"/>
            <a:stretch/>
          </p:blipFill>
          <p:spPr bwMode="auto">
            <a:xfrm>
              <a:off x="3312068" y="6004158"/>
              <a:ext cx="132293" cy="133200"/>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oup 77"/>
            <p:cNvGrpSpPr/>
            <p:nvPr/>
          </p:nvGrpSpPr>
          <p:grpSpPr>
            <a:xfrm>
              <a:off x="148326" y="5566741"/>
              <a:ext cx="1006925" cy="456142"/>
              <a:chOff x="148326" y="5385766"/>
              <a:chExt cx="1006925" cy="456142"/>
            </a:xfrm>
          </p:grpSpPr>
          <p:pic>
            <p:nvPicPr>
              <p:cNvPr id="79" name="Picture 78"/>
              <p:cNvPicPr/>
              <p:nvPr/>
            </p:nvPicPr>
            <p:blipFill>
              <a:blip r:embed="rId6">
                <a:extLst>
                  <a:ext uri="{28A0092B-C50C-407E-A947-70E740481C1C}">
                    <a14:useLocalDpi xmlns:a14="http://schemas.microsoft.com/office/drawing/2010/main" val="0"/>
                  </a:ext>
                </a:extLst>
              </a:blip>
              <a:stretch>
                <a:fillRect/>
              </a:stretch>
            </p:blipFill>
            <p:spPr bwMode="auto">
              <a:xfrm>
                <a:off x="148326" y="5556747"/>
                <a:ext cx="1006925" cy="285161"/>
              </a:xfrm>
              <a:prstGeom prst="rect">
                <a:avLst/>
              </a:prstGeom>
              <a:noFill/>
              <a:ln>
                <a:noFill/>
              </a:ln>
            </p:spPr>
          </p:pic>
          <p:sp>
            <p:nvSpPr>
              <p:cNvPr id="80" name="TextBox 79"/>
              <p:cNvSpPr txBox="1"/>
              <p:nvPr/>
            </p:nvSpPr>
            <p:spPr>
              <a:xfrm>
                <a:off x="292475" y="5385766"/>
                <a:ext cx="724878" cy="246221"/>
              </a:xfrm>
              <a:prstGeom prst="rect">
                <a:avLst/>
              </a:prstGeom>
              <a:noFill/>
            </p:spPr>
            <p:txBody>
              <a:bodyPr wrap="none" rtlCol="0">
                <a:spAutoFit/>
              </a:bodyPr>
              <a:lstStyle/>
              <a:p>
                <a:pPr algn="ctr"/>
                <a:r>
                  <a:rPr lang="en-GB" sz="1000" b="1" dirty="0">
                    <a:solidFill>
                      <a:srgbClr val="0097DB"/>
                    </a:solidFill>
                  </a:rPr>
                  <a:t>Sheffield</a:t>
                </a:r>
              </a:p>
            </p:txBody>
          </p:sp>
        </p:grpSp>
      </p:grpSp>
      <p:grpSp>
        <p:nvGrpSpPr>
          <p:cNvPr id="90" name="Group 89"/>
          <p:cNvGrpSpPr/>
          <p:nvPr/>
        </p:nvGrpSpPr>
        <p:grpSpPr>
          <a:xfrm>
            <a:off x="2831385" y="1836686"/>
            <a:ext cx="948110" cy="612167"/>
            <a:chOff x="2509890" y="2575138"/>
            <a:chExt cx="948110" cy="612167"/>
          </a:xfrm>
        </p:grpSpPr>
        <p:pic>
          <p:nvPicPr>
            <p:cNvPr id="93" name="Picture 2" descr="N:\Image Bank\Positive &amp; negative\iStock_000016755642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15" r="62027" b="55133"/>
            <a:stretch/>
          </p:blipFill>
          <p:spPr bwMode="auto">
            <a:xfrm>
              <a:off x="2509890" y="3057043"/>
              <a:ext cx="133200" cy="13026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N:\Image Bank\Positive &amp; negative\iStock_000016755642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15" r="62027" b="55133"/>
            <a:stretch/>
          </p:blipFill>
          <p:spPr bwMode="auto">
            <a:xfrm>
              <a:off x="3324800" y="2575138"/>
              <a:ext cx="133200" cy="1302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8" name="Group 97"/>
          <p:cNvGrpSpPr/>
          <p:nvPr/>
        </p:nvGrpSpPr>
        <p:grpSpPr>
          <a:xfrm>
            <a:off x="569707" y="3046069"/>
            <a:ext cx="3181511" cy="565525"/>
            <a:chOff x="248212" y="1500642"/>
            <a:chExt cx="3181511" cy="565525"/>
          </a:xfrm>
        </p:grpSpPr>
        <p:pic>
          <p:nvPicPr>
            <p:cNvPr id="100" name="Picture 2" descr="N:\Image Bank\Positive &amp; negative\iStock_000016755642Mediu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3741" t="8720" r="14801" b="54237"/>
            <a:stretch/>
          </p:blipFill>
          <p:spPr bwMode="auto">
            <a:xfrm>
              <a:off x="2516490" y="1925164"/>
              <a:ext cx="132293" cy="13320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N:\Image Bank\Positive &amp; negative\iStock_000016755642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15" r="62027" b="55133"/>
            <a:stretch/>
          </p:blipFill>
          <p:spPr bwMode="auto">
            <a:xfrm>
              <a:off x="2516490" y="1557008"/>
              <a:ext cx="133200" cy="130262"/>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N:\Image Bank\Positive &amp; negative\iStock_000016755642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15" r="62027" b="55133"/>
            <a:stretch/>
          </p:blipFill>
          <p:spPr bwMode="auto">
            <a:xfrm>
              <a:off x="3296523" y="1500642"/>
              <a:ext cx="133200" cy="130262"/>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N:\Image Bank\Positive &amp; negative\iStock_000016755642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15" r="62027" b="55133"/>
            <a:stretch/>
          </p:blipFill>
          <p:spPr bwMode="auto">
            <a:xfrm>
              <a:off x="3296523" y="1869187"/>
              <a:ext cx="133200" cy="130262"/>
            </a:xfrm>
            <a:prstGeom prst="rect">
              <a:avLst/>
            </a:prstGeom>
            <a:noFill/>
            <a:extLst>
              <a:ext uri="{909E8E84-426E-40DD-AFC4-6F175D3DCCD1}">
                <a14:hiddenFill xmlns:a14="http://schemas.microsoft.com/office/drawing/2010/main">
                  <a:solidFill>
                    <a:srgbClr val="FFFFFF"/>
                  </a:solidFill>
                </a14:hiddenFill>
              </a:ext>
            </a:extLst>
          </p:spPr>
        </p:pic>
        <p:grpSp>
          <p:nvGrpSpPr>
            <p:cNvPr id="104" name="Group 103"/>
            <p:cNvGrpSpPr/>
            <p:nvPr/>
          </p:nvGrpSpPr>
          <p:grpSpPr>
            <a:xfrm>
              <a:off x="248212" y="1619123"/>
              <a:ext cx="897524" cy="447044"/>
              <a:chOff x="248212" y="1542923"/>
              <a:chExt cx="897524" cy="447044"/>
            </a:xfrm>
          </p:grpSpPr>
          <p:pic>
            <p:nvPicPr>
              <p:cNvPr id="105" name="Picture 4"/>
              <p:cNvPicPr>
                <a:picLocks noChangeAspect="1" noChangeArrowheads="1"/>
              </p:cNvPicPr>
              <p:nvPr/>
            </p:nvPicPr>
            <p:blipFill>
              <a:blip r:embed="rId7" cstate="print"/>
              <a:srcRect/>
              <a:stretch>
                <a:fillRect/>
              </a:stretch>
            </p:blipFill>
            <p:spPr bwMode="auto">
              <a:xfrm>
                <a:off x="248212" y="1688310"/>
                <a:ext cx="870296" cy="301657"/>
              </a:xfrm>
              <a:prstGeom prst="rect">
                <a:avLst/>
              </a:prstGeom>
              <a:noFill/>
              <a:ln w="9525">
                <a:noFill/>
                <a:miter lim="800000"/>
                <a:headEnd/>
                <a:tailEnd/>
              </a:ln>
            </p:spPr>
          </p:pic>
          <p:sp>
            <p:nvSpPr>
              <p:cNvPr id="106" name="TextBox 105"/>
              <p:cNvSpPr txBox="1"/>
              <p:nvPr/>
            </p:nvSpPr>
            <p:spPr>
              <a:xfrm>
                <a:off x="250939" y="1542923"/>
                <a:ext cx="894797" cy="246221"/>
              </a:xfrm>
              <a:prstGeom prst="rect">
                <a:avLst/>
              </a:prstGeom>
              <a:noFill/>
            </p:spPr>
            <p:txBody>
              <a:bodyPr wrap="none" rtlCol="0">
                <a:spAutoFit/>
              </a:bodyPr>
              <a:lstStyle/>
              <a:p>
                <a:r>
                  <a:rPr lang="en-GB" sz="1000" b="1" dirty="0">
                    <a:solidFill>
                      <a:srgbClr val="776C5C"/>
                    </a:solidFill>
                  </a:rPr>
                  <a:t>Manchester</a:t>
                </a:r>
              </a:p>
            </p:txBody>
          </p:sp>
        </p:grpSp>
      </p:grpSp>
      <p:pic>
        <p:nvPicPr>
          <p:cNvPr id="54" name="Picture 2" descr="N:\Image Bank\Positive &amp; negative\iStock_000016755642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15" r="62027" b="55133"/>
          <a:stretch/>
        </p:blipFill>
        <p:spPr bwMode="auto">
          <a:xfrm>
            <a:off x="2847411" y="4511142"/>
            <a:ext cx="133200" cy="13026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N:\Image Bank\Positive &amp; negative\iStock_000016755642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15" r="62027" b="55133"/>
          <a:stretch/>
        </p:blipFill>
        <p:spPr bwMode="auto">
          <a:xfrm>
            <a:off x="3627445" y="4233425"/>
            <a:ext cx="133200" cy="130262"/>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p:cNvGrpSpPr/>
          <p:nvPr/>
        </p:nvGrpSpPr>
        <p:grpSpPr>
          <a:xfrm>
            <a:off x="522739" y="1957834"/>
            <a:ext cx="1093816" cy="442730"/>
            <a:chOff x="201244" y="1810461"/>
            <a:chExt cx="1093816" cy="442730"/>
          </a:xfrm>
        </p:grpSpPr>
        <p:pic>
          <p:nvPicPr>
            <p:cNvPr id="59" name="Picture 2"/>
            <p:cNvPicPr>
              <a:picLocks noChangeAspect="1" noChangeArrowheads="1"/>
            </p:cNvPicPr>
            <p:nvPr/>
          </p:nvPicPr>
          <p:blipFill>
            <a:blip r:embed="rId8" cstate="print"/>
            <a:srcRect t="15640" r="72442" b="40680"/>
            <a:stretch>
              <a:fillRect/>
            </a:stretch>
          </p:blipFill>
          <p:spPr bwMode="auto">
            <a:xfrm>
              <a:off x="201244" y="1810461"/>
              <a:ext cx="446927" cy="442730"/>
            </a:xfrm>
            <a:prstGeom prst="rect">
              <a:avLst/>
            </a:prstGeom>
            <a:noFill/>
            <a:ln w="9525">
              <a:noFill/>
              <a:miter lim="800000"/>
              <a:headEnd/>
              <a:tailEnd/>
            </a:ln>
          </p:spPr>
        </p:pic>
        <p:sp>
          <p:nvSpPr>
            <p:cNvPr id="60" name="TextBox 59"/>
            <p:cNvSpPr txBox="1"/>
            <p:nvPr/>
          </p:nvSpPr>
          <p:spPr>
            <a:xfrm>
              <a:off x="591021" y="1831771"/>
              <a:ext cx="704039" cy="400110"/>
            </a:xfrm>
            <a:prstGeom prst="rect">
              <a:avLst/>
            </a:prstGeom>
            <a:noFill/>
          </p:spPr>
          <p:txBody>
            <a:bodyPr wrap="none" rtlCol="0">
              <a:spAutoFit/>
            </a:bodyPr>
            <a:lstStyle/>
            <a:p>
              <a:r>
                <a:rPr lang="en-GB" sz="1000" b="1" dirty="0">
                  <a:solidFill>
                    <a:srgbClr val="595959"/>
                  </a:solidFill>
                </a:rPr>
                <a:t>Midland </a:t>
              </a:r>
            </a:p>
            <a:p>
              <a:r>
                <a:rPr lang="en-GB" sz="1000" b="1" dirty="0">
                  <a:solidFill>
                    <a:srgbClr val="595959"/>
                  </a:solidFill>
                </a:rPr>
                <a:t>Metro</a:t>
              </a:r>
            </a:p>
          </p:txBody>
        </p:sp>
      </p:grpSp>
      <p:sp>
        <p:nvSpPr>
          <p:cNvPr id="3" name="Title 2"/>
          <p:cNvSpPr>
            <a:spLocks noGrp="1"/>
          </p:cNvSpPr>
          <p:nvPr>
            <p:ph type="title"/>
          </p:nvPr>
        </p:nvSpPr>
        <p:spPr>
          <a:xfrm>
            <a:off x="457199" y="482598"/>
            <a:ext cx="8814123" cy="676916"/>
          </a:xfrm>
        </p:spPr>
        <p:txBody>
          <a:bodyPr>
            <a:normAutofit/>
          </a:bodyPr>
          <a:lstStyle/>
          <a:p>
            <a:r>
              <a:rPr lang="en-US" sz="3600" dirty="0"/>
              <a:t>The Midland Metro network in context </a:t>
            </a:r>
          </a:p>
        </p:txBody>
      </p:sp>
      <p:sp>
        <p:nvSpPr>
          <p:cNvPr id="45" name="Rounded Rectangle 44"/>
          <p:cNvSpPr/>
          <p:nvPr/>
        </p:nvSpPr>
        <p:spPr bwMode="auto">
          <a:xfrm>
            <a:off x="488471" y="1683589"/>
            <a:ext cx="8196014" cy="972000"/>
          </a:xfrm>
          <a:prstGeom prst="roundRect">
            <a:avLst>
              <a:gd name="adj" fmla="val 10854"/>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100">
              <a:solidFill>
                <a:srgbClr val="667366"/>
              </a:solidFill>
            </a:endParaRPr>
          </a:p>
        </p:txBody>
      </p:sp>
      <p:pic>
        <p:nvPicPr>
          <p:cNvPr id="46" name="Picture 2" descr="N:\Image Bank\Positive &amp; negative\iStock_000016755642Mediu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3741" t="8720" r="14801" b="54237"/>
          <a:stretch/>
        </p:blipFill>
        <p:spPr bwMode="auto">
          <a:xfrm>
            <a:off x="2847411" y="4147375"/>
            <a:ext cx="132293" cy="1332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N:\Image Bank\Positive &amp; negative\iStock_000016755642Mediu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3741" t="8720" r="14801" b="54237"/>
          <a:stretch/>
        </p:blipFill>
        <p:spPr bwMode="auto">
          <a:xfrm>
            <a:off x="3646294" y="4546154"/>
            <a:ext cx="132293" cy="1332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N:\Image Bank\Positive &amp; negative\iStock_000016755642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15" r="62027" b="55133"/>
          <a:stretch/>
        </p:blipFill>
        <p:spPr bwMode="auto">
          <a:xfrm>
            <a:off x="2846504" y="1933472"/>
            <a:ext cx="133200" cy="13026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N:\Image Bank\Positive &amp; negative\iStock_000016755642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15" r="62027" b="55133"/>
          <a:stretch/>
        </p:blipFill>
        <p:spPr bwMode="auto">
          <a:xfrm>
            <a:off x="3646295" y="2271748"/>
            <a:ext cx="133200" cy="13026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7"/>
          <p:cNvPicPr>
            <a:picLocks noChangeAspect="1" noChangeArrowheads="1"/>
          </p:cNvPicPr>
          <p:nvPr/>
        </p:nvPicPr>
        <p:blipFill>
          <a:blip r:embed="rId9" cstate="print"/>
          <a:srcRect/>
          <a:stretch>
            <a:fillRect/>
          </a:stretch>
        </p:blipFill>
        <p:spPr bwMode="auto">
          <a:xfrm>
            <a:off x="607667" y="4213975"/>
            <a:ext cx="794375" cy="390455"/>
          </a:xfrm>
          <a:prstGeom prst="rect">
            <a:avLst/>
          </a:prstGeom>
          <a:noFill/>
          <a:ln w="9525">
            <a:noFill/>
            <a:miter lim="800000"/>
            <a:headEnd/>
            <a:tailEnd/>
          </a:ln>
        </p:spPr>
      </p:pic>
      <p:sp>
        <p:nvSpPr>
          <p:cNvPr id="53" name="TextBox 52"/>
          <p:cNvSpPr txBox="1"/>
          <p:nvPr/>
        </p:nvSpPr>
        <p:spPr>
          <a:xfrm>
            <a:off x="421337" y="6421125"/>
            <a:ext cx="6070487" cy="338554"/>
          </a:xfrm>
          <a:prstGeom prst="rect">
            <a:avLst/>
          </a:prstGeom>
          <a:noFill/>
        </p:spPr>
        <p:txBody>
          <a:bodyPr wrap="square" rtlCol="0">
            <a:spAutoFit/>
          </a:bodyPr>
          <a:lstStyle/>
          <a:p>
            <a:r>
              <a:rPr lang="en-GB" sz="800" i="1" dirty="0">
                <a:solidFill>
                  <a:srgbClr val="B9B8B8"/>
                </a:solidFill>
              </a:rPr>
              <a:t>*Source: Department for Transport, Passenger journeys on light rail and trams by system in England, 2016/17</a:t>
            </a:r>
          </a:p>
          <a:p>
            <a:r>
              <a:rPr lang="en-GB" sz="800" i="1" dirty="0">
                <a:solidFill>
                  <a:srgbClr val="B9B8B8"/>
                </a:solidFill>
              </a:rPr>
              <a:t>**Source: Direct from operator</a:t>
            </a:r>
          </a:p>
        </p:txBody>
      </p:sp>
      <p:sp>
        <p:nvSpPr>
          <p:cNvPr id="57"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5</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35202380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GB" sz="2400" dirty="0">
                <a:solidFill>
                  <a:srgbClr val="C00000"/>
                </a:solidFill>
              </a:rPr>
              <a:t>Midland Metro journeys: summary (2) </a:t>
            </a:r>
            <a:br>
              <a:rPr lang="en-GB" sz="2400" dirty="0">
                <a:solidFill>
                  <a:srgbClr val="C00000"/>
                </a:solidFill>
              </a:rPr>
            </a:br>
            <a:endParaRPr lang="en-US" sz="2400" dirty="0">
              <a:solidFill>
                <a:srgbClr val="C00000"/>
              </a:solidFill>
            </a:endParaRPr>
          </a:p>
        </p:txBody>
      </p:sp>
      <p:pic>
        <p:nvPicPr>
          <p:cNvPr id="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0" name="Chart 19"/>
          <p:cNvGraphicFramePr/>
          <p:nvPr>
            <p:extLst>
              <p:ext uri="{D42A27DB-BD31-4B8C-83A1-F6EECF244321}">
                <p14:modId xmlns:p14="http://schemas.microsoft.com/office/powerpoint/2010/main" val="2116807758"/>
              </p:ext>
            </p:extLst>
          </p:nvPr>
        </p:nvGraphicFramePr>
        <p:xfrm>
          <a:off x="3770718" y="5216091"/>
          <a:ext cx="2746375" cy="1710972"/>
        </p:xfrm>
        <a:graphic>
          <a:graphicData uri="http://schemas.openxmlformats.org/drawingml/2006/chart">
            <c:chart xmlns:c="http://schemas.openxmlformats.org/drawingml/2006/chart" xmlns:r="http://schemas.openxmlformats.org/officeDocument/2006/relationships" r:id="rId3"/>
          </a:graphicData>
        </a:graphic>
      </p:graphicFrame>
      <p:sp>
        <p:nvSpPr>
          <p:cNvPr id="57" name="TextBox 56"/>
          <p:cNvSpPr txBox="1"/>
          <p:nvPr/>
        </p:nvSpPr>
        <p:spPr>
          <a:xfrm>
            <a:off x="422275" y="947350"/>
            <a:ext cx="3714750" cy="276999"/>
          </a:xfrm>
          <a:prstGeom prst="rect">
            <a:avLst/>
          </a:prstGeom>
          <a:noFill/>
        </p:spPr>
        <p:txBody>
          <a:bodyPr wrap="square" rtlCol="0">
            <a:spAutoFit/>
          </a:bodyPr>
          <a:lstStyle/>
          <a:p>
            <a:pPr>
              <a:defRPr/>
            </a:pPr>
            <a:r>
              <a:rPr lang="en-GB" sz="1200" b="1" kern="0" dirty="0">
                <a:solidFill>
                  <a:srgbClr val="C00000"/>
                </a:solidFill>
              </a:rPr>
              <a:t>Tickets used for today’s journey</a:t>
            </a:r>
          </a:p>
        </p:txBody>
      </p:sp>
      <p:sp>
        <p:nvSpPr>
          <p:cNvPr id="58" name="TextBox 57"/>
          <p:cNvSpPr txBox="1"/>
          <p:nvPr/>
        </p:nvSpPr>
        <p:spPr>
          <a:xfrm>
            <a:off x="375646" y="2331200"/>
            <a:ext cx="2209007" cy="276999"/>
          </a:xfrm>
          <a:prstGeom prst="rect">
            <a:avLst/>
          </a:prstGeom>
          <a:noFill/>
        </p:spPr>
        <p:txBody>
          <a:bodyPr wrap="square" rtlCol="0">
            <a:spAutoFit/>
          </a:bodyPr>
          <a:lstStyle/>
          <a:p>
            <a:pPr>
              <a:defRPr/>
            </a:pPr>
            <a:r>
              <a:rPr lang="en-GB" sz="1200" b="1" kern="0" dirty="0">
                <a:solidFill>
                  <a:srgbClr val="FFFFFF">
                    <a:lumMod val="50000"/>
                  </a:srgbClr>
                </a:solidFill>
              </a:rPr>
              <a:t>Free/fare-payers</a:t>
            </a:r>
          </a:p>
        </p:txBody>
      </p:sp>
      <p:sp>
        <p:nvSpPr>
          <p:cNvPr id="59" name="TextBox 58"/>
          <p:cNvSpPr txBox="1"/>
          <p:nvPr/>
        </p:nvSpPr>
        <p:spPr>
          <a:xfrm>
            <a:off x="2164585" y="1991364"/>
            <a:ext cx="873957" cy="956672"/>
          </a:xfrm>
          <a:prstGeom prst="rect">
            <a:avLst/>
          </a:prstGeom>
          <a:noFill/>
        </p:spPr>
        <p:txBody>
          <a:bodyPr wrap="none" rtlCol="0">
            <a:spAutoFit/>
          </a:bodyPr>
          <a:lstStyle/>
          <a:p>
            <a:pPr algn="r">
              <a:spcAft>
                <a:spcPts val="4100"/>
              </a:spcAft>
              <a:defRPr/>
            </a:pPr>
            <a:r>
              <a:rPr lang="en-GB" sz="1100" kern="0" dirty="0">
                <a:solidFill>
                  <a:sysClr val="windowText" lastClr="000000"/>
                </a:solidFill>
              </a:rPr>
              <a:t>Fare-payer</a:t>
            </a:r>
          </a:p>
          <a:p>
            <a:pPr algn="r">
              <a:spcAft>
                <a:spcPts val="4100"/>
              </a:spcAft>
              <a:defRPr/>
            </a:pPr>
            <a:r>
              <a:rPr lang="en-GB" sz="1100" kern="0" dirty="0">
                <a:solidFill>
                  <a:sysClr val="windowText" lastClr="000000"/>
                </a:solidFill>
              </a:rPr>
              <a:t>Free pass</a:t>
            </a:r>
          </a:p>
        </p:txBody>
      </p:sp>
      <p:graphicFrame>
        <p:nvGraphicFramePr>
          <p:cNvPr id="60" name="Chart 59"/>
          <p:cNvGraphicFramePr/>
          <p:nvPr>
            <p:extLst>
              <p:ext uri="{D42A27DB-BD31-4B8C-83A1-F6EECF244321}">
                <p14:modId xmlns:p14="http://schemas.microsoft.com/office/powerpoint/2010/main" val="3733394011"/>
              </p:ext>
            </p:extLst>
          </p:nvPr>
        </p:nvGraphicFramePr>
        <p:xfrm>
          <a:off x="2905192" y="1637875"/>
          <a:ext cx="1723424" cy="3769486"/>
        </p:xfrm>
        <a:graphic>
          <a:graphicData uri="http://schemas.openxmlformats.org/drawingml/2006/chart">
            <c:chart xmlns:c="http://schemas.openxmlformats.org/drawingml/2006/chart" xmlns:r="http://schemas.openxmlformats.org/officeDocument/2006/relationships" r:id="rId4"/>
          </a:graphicData>
        </a:graphic>
      </p:graphicFrame>
      <p:pic>
        <p:nvPicPr>
          <p:cNvPr id="6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5420" y="1891464"/>
            <a:ext cx="428229" cy="439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89472" y="2665438"/>
            <a:ext cx="444275" cy="28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3" name="Straight Arrow Connector 62"/>
          <p:cNvCxnSpPr/>
          <p:nvPr/>
        </p:nvCxnSpPr>
        <p:spPr bwMode="auto">
          <a:xfrm>
            <a:off x="3998093" y="2643648"/>
            <a:ext cx="576000" cy="0"/>
          </a:xfrm>
          <a:prstGeom prst="straightConnector1">
            <a:avLst/>
          </a:prstGeom>
          <a:noFill/>
          <a:ln w="9525" cap="flat" cmpd="sng" algn="ctr">
            <a:solidFill>
              <a:srgbClr val="FFFFFF">
                <a:lumMod val="65000"/>
              </a:srgbClr>
            </a:solidFill>
            <a:prstDash val="solid"/>
            <a:round/>
            <a:headEnd type="none" w="med" len="med"/>
            <a:tailEnd type="triangle" w="med" len="med"/>
          </a:ln>
          <a:effectLst/>
        </p:spPr>
      </p:cxnSp>
      <p:grpSp>
        <p:nvGrpSpPr>
          <p:cNvPr id="64" name="Group 63"/>
          <p:cNvGrpSpPr/>
          <p:nvPr/>
        </p:nvGrpSpPr>
        <p:grpSpPr>
          <a:xfrm>
            <a:off x="5916938" y="1147027"/>
            <a:ext cx="2781300" cy="2384198"/>
            <a:chOff x="5373961" y="994717"/>
            <a:chExt cx="2781300" cy="2384198"/>
          </a:xfrm>
        </p:grpSpPr>
        <p:sp>
          <p:nvSpPr>
            <p:cNvPr id="65" name="TextBox 64"/>
            <p:cNvSpPr txBox="1"/>
            <p:nvPr/>
          </p:nvSpPr>
          <p:spPr>
            <a:xfrm>
              <a:off x="5373961" y="994717"/>
              <a:ext cx="2781300" cy="2231380"/>
            </a:xfrm>
            <a:prstGeom prst="rect">
              <a:avLst/>
            </a:prstGeom>
            <a:noFill/>
            <a:ln>
              <a:noFill/>
            </a:ln>
          </p:spPr>
          <p:txBody>
            <a:bodyPr wrap="square" rtlCol="0">
              <a:spAutoFit/>
            </a:bodyPr>
            <a:lstStyle/>
            <a:p>
              <a:pPr marL="715963">
                <a:spcBef>
                  <a:spcPts val="600"/>
                </a:spcBef>
                <a:tabLst>
                  <a:tab pos="2155825" algn="ctr"/>
                </a:tabLst>
                <a:defRPr/>
              </a:pPr>
              <a:endParaRPr lang="en-GB" sz="1200" b="1" kern="0" dirty="0">
                <a:solidFill>
                  <a:srgbClr val="FFFFFF">
                    <a:lumMod val="50000"/>
                  </a:srgbClr>
                </a:solidFill>
              </a:endParaRPr>
            </a:p>
            <a:p>
              <a:pPr marL="715963">
                <a:spcBef>
                  <a:spcPts val="1000"/>
                </a:spcBef>
                <a:tabLst>
                  <a:tab pos="2155825" algn="ctr"/>
                </a:tabLst>
                <a:defRPr/>
              </a:pPr>
              <a:r>
                <a:rPr lang="en-GB" sz="1200" kern="0" dirty="0">
                  <a:solidFill>
                    <a:srgbClr val="FFFFFF">
                      <a:lumMod val="50000"/>
                    </a:srgbClr>
                  </a:solidFill>
                </a:rPr>
                <a:t>Single/return	19</a:t>
              </a:r>
            </a:p>
            <a:p>
              <a:pPr marL="715963">
                <a:spcBef>
                  <a:spcPts val="1000"/>
                </a:spcBef>
                <a:tabLst>
                  <a:tab pos="2155825" algn="ctr"/>
                </a:tabLst>
                <a:defRPr/>
              </a:pPr>
              <a:r>
                <a:rPr lang="en-GB" sz="1200" kern="0" dirty="0">
                  <a:solidFill>
                    <a:srgbClr val="FFFFFF">
                      <a:lumMod val="50000"/>
                    </a:srgbClr>
                  </a:solidFill>
                </a:rPr>
                <a:t>Season	61</a:t>
              </a:r>
            </a:p>
            <a:p>
              <a:pPr marL="715963">
                <a:spcBef>
                  <a:spcPts val="1000"/>
                </a:spcBef>
                <a:tabLst>
                  <a:tab pos="2155825" algn="ctr"/>
                </a:tabLst>
                <a:defRPr/>
              </a:pPr>
              <a:r>
                <a:rPr lang="en-GB" sz="1200" kern="0" dirty="0">
                  <a:solidFill>
                    <a:srgbClr val="FFFFFF">
                      <a:lumMod val="50000"/>
                    </a:srgbClr>
                  </a:solidFill>
                </a:rPr>
                <a:t>Other	5</a:t>
              </a:r>
            </a:p>
            <a:p>
              <a:pPr marL="715963">
                <a:spcBef>
                  <a:spcPts val="1600"/>
                </a:spcBef>
                <a:tabLst>
                  <a:tab pos="2155825" algn="ctr"/>
                </a:tabLst>
                <a:defRPr/>
              </a:pPr>
              <a:endParaRPr lang="en-GB" sz="1200" b="1" kern="0" dirty="0">
                <a:solidFill>
                  <a:srgbClr val="FFFFFF">
                    <a:lumMod val="50000"/>
                  </a:srgbClr>
                </a:solidFill>
              </a:endParaRPr>
            </a:p>
            <a:p>
              <a:pPr marL="715963">
                <a:spcBef>
                  <a:spcPts val="1000"/>
                </a:spcBef>
                <a:tabLst>
                  <a:tab pos="2155825" algn="ctr"/>
                </a:tabLst>
                <a:defRPr/>
              </a:pPr>
              <a:r>
                <a:rPr lang="en-GB" sz="1200" kern="0" dirty="0">
                  <a:solidFill>
                    <a:srgbClr val="FFFFFF">
                      <a:lumMod val="50000"/>
                    </a:srgbClr>
                  </a:solidFill>
                </a:rPr>
                <a:t>Tram only	37</a:t>
              </a:r>
            </a:p>
            <a:p>
              <a:pPr marL="715963">
                <a:spcBef>
                  <a:spcPts val="1000"/>
                </a:spcBef>
                <a:tabLst>
                  <a:tab pos="2155825" algn="ctr"/>
                </a:tabLst>
                <a:defRPr/>
              </a:pPr>
              <a:r>
                <a:rPr lang="en-GB" sz="1200" kern="0" dirty="0">
                  <a:solidFill>
                    <a:srgbClr val="FFFFFF">
                      <a:lumMod val="50000"/>
                    </a:srgbClr>
                  </a:solidFill>
                </a:rPr>
                <a:t>Multi-mode	63</a:t>
              </a:r>
            </a:p>
          </p:txBody>
        </p:sp>
        <p:pic>
          <p:nvPicPr>
            <p:cNvPr id="66"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9248" y="2443878"/>
              <a:ext cx="216623" cy="426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chart"/>
            <p:cNvPicPr>
              <a:picLocks noChangeAspect="1"/>
            </p:cNvPicPr>
            <p:nvPr/>
          </p:nvPicPr>
          <p:blipFill>
            <a:blip r:embed="rId8"/>
            <a:stretch>
              <a:fillRect/>
            </a:stretch>
          </p:blipFill>
          <p:spPr>
            <a:xfrm>
              <a:off x="5593269" y="2927138"/>
              <a:ext cx="487633" cy="451777"/>
            </a:xfrm>
            <a:prstGeom prst="rect">
              <a:avLst/>
            </a:prstGeom>
          </p:spPr>
        </p:pic>
        <p:pic>
          <p:nvPicPr>
            <p:cNvPr id="68" name="Picture 1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27133" y="1195949"/>
              <a:ext cx="392047" cy="351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1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27133" y="1613010"/>
              <a:ext cx="433540" cy="277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1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40815" y="1948620"/>
              <a:ext cx="19162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1" name="TextBox 70"/>
          <p:cNvSpPr txBox="1"/>
          <p:nvPr/>
        </p:nvSpPr>
        <p:spPr>
          <a:xfrm>
            <a:off x="1410127" y="3550958"/>
            <a:ext cx="2090245" cy="276999"/>
          </a:xfrm>
          <a:prstGeom prst="rect">
            <a:avLst/>
          </a:prstGeom>
          <a:noFill/>
        </p:spPr>
        <p:txBody>
          <a:bodyPr wrap="square" rtlCol="0">
            <a:spAutoFit/>
          </a:bodyPr>
          <a:lstStyle/>
          <a:p>
            <a:pPr>
              <a:defRPr/>
            </a:pPr>
            <a:r>
              <a:rPr lang="en-GB" sz="1200" b="1" kern="0" dirty="0">
                <a:solidFill>
                  <a:srgbClr val="FFFFFF">
                    <a:lumMod val="50000"/>
                  </a:srgbClr>
                </a:solidFill>
              </a:rPr>
              <a:t>Purchased ticket via…</a:t>
            </a:r>
          </a:p>
        </p:txBody>
      </p:sp>
      <p:sp>
        <p:nvSpPr>
          <p:cNvPr id="72" name="TextBox 71"/>
          <p:cNvSpPr txBox="1"/>
          <p:nvPr/>
        </p:nvSpPr>
        <p:spPr>
          <a:xfrm>
            <a:off x="6091642" y="3550957"/>
            <a:ext cx="2090245" cy="276999"/>
          </a:xfrm>
          <a:prstGeom prst="rect">
            <a:avLst/>
          </a:prstGeom>
          <a:noFill/>
        </p:spPr>
        <p:txBody>
          <a:bodyPr wrap="square" rtlCol="0">
            <a:spAutoFit/>
          </a:bodyPr>
          <a:lstStyle/>
          <a:p>
            <a:pPr>
              <a:defRPr/>
            </a:pPr>
            <a:r>
              <a:rPr lang="en-GB" sz="1200" b="1" kern="0" dirty="0">
                <a:solidFill>
                  <a:srgbClr val="FFFFFF">
                    <a:lumMod val="50000"/>
                  </a:srgbClr>
                </a:solidFill>
              </a:rPr>
              <a:t>Ticket format</a:t>
            </a:r>
          </a:p>
        </p:txBody>
      </p:sp>
      <p:graphicFrame>
        <p:nvGraphicFramePr>
          <p:cNvPr id="73" name="Chart 72"/>
          <p:cNvGraphicFramePr/>
          <p:nvPr>
            <p:extLst>
              <p:ext uri="{D42A27DB-BD31-4B8C-83A1-F6EECF244321}">
                <p14:modId xmlns:p14="http://schemas.microsoft.com/office/powerpoint/2010/main" val="1861148187"/>
              </p:ext>
            </p:extLst>
          </p:nvPr>
        </p:nvGraphicFramePr>
        <p:xfrm>
          <a:off x="2902052" y="3668027"/>
          <a:ext cx="1723424" cy="2988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75" name="Chart 74"/>
          <p:cNvGraphicFramePr/>
          <p:nvPr>
            <p:extLst>
              <p:ext uri="{D42A27DB-BD31-4B8C-83A1-F6EECF244321}">
                <p14:modId xmlns:p14="http://schemas.microsoft.com/office/powerpoint/2010/main" val="2450589451"/>
              </p:ext>
            </p:extLst>
          </p:nvPr>
        </p:nvGraphicFramePr>
        <p:xfrm>
          <a:off x="7004304" y="3620878"/>
          <a:ext cx="1723424" cy="3226269"/>
        </p:xfrm>
        <a:graphic>
          <a:graphicData uri="http://schemas.openxmlformats.org/drawingml/2006/chart">
            <c:chart xmlns:c="http://schemas.openxmlformats.org/drawingml/2006/chart" xmlns:r="http://schemas.openxmlformats.org/officeDocument/2006/relationships" r:id="rId13"/>
          </a:graphicData>
        </a:graphic>
      </p:graphicFrame>
      <p:grpSp>
        <p:nvGrpSpPr>
          <p:cNvPr id="76" name="Group 75"/>
          <p:cNvGrpSpPr/>
          <p:nvPr/>
        </p:nvGrpSpPr>
        <p:grpSpPr>
          <a:xfrm>
            <a:off x="1335251" y="3925678"/>
            <a:ext cx="1705248" cy="1898543"/>
            <a:chOff x="1354667" y="4041306"/>
            <a:chExt cx="1705248" cy="1898543"/>
          </a:xfrm>
        </p:grpSpPr>
        <p:sp>
          <p:nvSpPr>
            <p:cNvPr id="77" name="TextBox 76"/>
            <p:cNvSpPr txBox="1"/>
            <p:nvPr/>
          </p:nvSpPr>
          <p:spPr>
            <a:xfrm>
              <a:off x="1354667" y="4041306"/>
              <a:ext cx="1705248" cy="1872307"/>
            </a:xfrm>
            <a:prstGeom prst="rect">
              <a:avLst/>
            </a:prstGeom>
            <a:noFill/>
          </p:spPr>
          <p:txBody>
            <a:bodyPr wrap="square" rtlCol="0">
              <a:spAutoFit/>
            </a:bodyPr>
            <a:lstStyle/>
            <a:p>
              <a:pPr algn="r">
                <a:spcAft>
                  <a:spcPts val="3300"/>
                </a:spcAft>
                <a:defRPr/>
              </a:pPr>
              <a:r>
                <a:rPr lang="en-GB" sz="1100" kern="0" dirty="0">
                  <a:solidFill>
                    <a:sysClr val="windowText" lastClr="000000"/>
                  </a:solidFill>
                </a:rPr>
                <a:t>Conductor</a:t>
              </a:r>
            </a:p>
            <a:p>
              <a:pPr algn="r">
                <a:spcAft>
                  <a:spcPts val="2800"/>
                </a:spcAft>
                <a:defRPr/>
              </a:pPr>
              <a:r>
                <a:rPr lang="en-GB" sz="1100" kern="0" dirty="0">
                  <a:solidFill>
                    <a:sysClr val="windowText" lastClr="000000"/>
                  </a:solidFill>
                </a:rPr>
                <a:t>Tram Operator</a:t>
              </a:r>
            </a:p>
            <a:p>
              <a:pPr algn="r">
                <a:spcAft>
                  <a:spcPts val="2500"/>
                </a:spcAft>
                <a:defRPr/>
              </a:pPr>
              <a:r>
                <a:rPr lang="en-GB" sz="1100" kern="0" dirty="0">
                  <a:solidFill>
                    <a:sysClr val="windowText" lastClr="000000"/>
                  </a:solidFill>
                </a:rPr>
                <a:t>Travel Shop</a:t>
              </a:r>
            </a:p>
            <a:p>
              <a:pPr algn="r">
                <a:spcAft>
                  <a:spcPts val="3300"/>
                </a:spcAft>
                <a:defRPr/>
              </a:pPr>
              <a:r>
                <a:rPr lang="en-GB" sz="1100" kern="0" dirty="0">
                  <a:solidFill>
                    <a:sysClr val="windowText" lastClr="000000"/>
                  </a:solidFill>
                </a:rPr>
                <a:t>Other</a:t>
              </a:r>
            </a:p>
          </p:txBody>
        </p:sp>
        <p:pic>
          <p:nvPicPr>
            <p:cNvPr id="78" name="Picture 1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51641" y="4587063"/>
              <a:ext cx="508000" cy="357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1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84001" y="5618600"/>
              <a:ext cx="244276" cy="32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80" name="Straight Connector 79"/>
          <p:cNvCxnSpPr/>
          <p:nvPr/>
        </p:nvCxnSpPr>
        <p:spPr bwMode="auto">
          <a:xfrm>
            <a:off x="5182821" y="3689458"/>
            <a:ext cx="0" cy="2287702"/>
          </a:xfrm>
          <a:prstGeom prst="line">
            <a:avLst/>
          </a:prstGeom>
          <a:noFill/>
          <a:ln w="9525" cap="flat" cmpd="sng" algn="ctr">
            <a:solidFill>
              <a:srgbClr val="FFFFFF">
                <a:lumMod val="75000"/>
              </a:srgbClr>
            </a:solidFill>
            <a:prstDash val="solid"/>
            <a:round/>
            <a:headEnd type="none" w="med" len="med"/>
            <a:tailEnd type="none" w="med" len="med"/>
          </a:ln>
          <a:effectLst/>
        </p:spPr>
      </p:cxnSp>
      <p:cxnSp>
        <p:nvCxnSpPr>
          <p:cNvPr id="81" name="Straight Connector 80"/>
          <p:cNvCxnSpPr/>
          <p:nvPr/>
        </p:nvCxnSpPr>
        <p:spPr bwMode="auto">
          <a:xfrm flipV="1">
            <a:off x="1335251" y="3550955"/>
            <a:ext cx="6449758" cy="2"/>
          </a:xfrm>
          <a:prstGeom prst="line">
            <a:avLst/>
          </a:prstGeom>
          <a:noFill/>
          <a:ln w="9525" cap="flat" cmpd="sng" algn="ctr">
            <a:solidFill>
              <a:srgbClr val="FFFFFF">
                <a:lumMod val="75000"/>
              </a:srgbClr>
            </a:solidFill>
            <a:prstDash val="solid"/>
            <a:round/>
            <a:headEnd type="none" w="med" len="med"/>
            <a:tailEnd type="none" w="med" len="med"/>
          </a:ln>
          <a:effectLst/>
        </p:spPr>
      </p:cxnSp>
      <p:grpSp>
        <p:nvGrpSpPr>
          <p:cNvPr id="82" name="Group 81"/>
          <p:cNvGrpSpPr/>
          <p:nvPr/>
        </p:nvGrpSpPr>
        <p:grpSpPr>
          <a:xfrm>
            <a:off x="5813249" y="3845614"/>
            <a:ext cx="1331994" cy="2232825"/>
            <a:chOff x="4994465" y="3961242"/>
            <a:chExt cx="1331994" cy="2232825"/>
          </a:xfrm>
        </p:grpSpPr>
        <p:grpSp>
          <p:nvGrpSpPr>
            <p:cNvPr id="83" name="Group 82"/>
            <p:cNvGrpSpPr/>
            <p:nvPr/>
          </p:nvGrpSpPr>
          <p:grpSpPr>
            <a:xfrm>
              <a:off x="4994465" y="3961242"/>
              <a:ext cx="1331994" cy="2119084"/>
              <a:chOff x="4622990" y="3961242"/>
              <a:chExt cx="1331994" cy="2119084"/>
            </a:xfrm>
          </p:grpSpPr>
          <p:sp>
            <p:nvSpPr>
              <p:cNvPr id="85" name="TextBox 84"/>
              <p:cNvSpPr txBox="1"/>
              <p:nvPr/>
            </p:nvSpPr>
            <p:spPr>
              <a:xfrm>
                <a:off x="5040952" y="4041306"/>
                <a:ext cx="914032" cy="2039020"/>
              </a:xfrm>
              <a:prstGeom prst="rect">
                <a:avLst/>
              </a:prstGeom>
              <a:noFill/>
            </p:spPr>
            <p:txBody>
              <a:bodyPr wrap="none" rtlCol="0">
                <a:spAutoFit/>
              </a:bodyPr>
              <a:lstStyle/>
              <a:p>
                <a:pPr algn="r">
                  <a:spcAft>
                    <a:spcPts val="3300"/>
                  </a:spcAft>
                  <a:defRPr/>
                </a:pPr>
                <a:r>
                  <a:rPr lang="en-GB" sz="1100" kern="0" dirty="0">
                    <a:solidFill>
                      <a:sysClr val="windowText" lastClr="000000"/>
                    </a:solidFill>
                  </a:rPr>
                  <a:t>Paper</a:t>
                </a:r>
              </a:p>
              <a:p>
                <a:pPr algn="r">
                  <a:spcAft>
                    <a:spcPts val="3300"/>
                  </a:spcAft>
                  <a:defRPr/>
                </a:pPr>
                <a:r>
                  <a:rPr lang="en-GB" sz="1100" kern="0" dirty="0" err="1">
                    <a:solidFill>
                      <a:sysClr val="windowText" lastClr="000000"/>
                    </a:solidFill>
                  </a:rPr>
                  <a:t>Photocard</a:t>
                </a:r>
                <a:endParaRPr lang="en-GB" sz="1100" kern="0" dirty="0">
                  <a:solidFill>
                    <a:sysClr val="windowText" lastClr="000000"/>
                  </a:solidFill>
                </a:endParaRPr>
              </a:p>
              <a:p>
                <a:pPr algn="r">
                  <a:spcAft>
                    <a:spcPts val="3300"/>
                  </a:spcAft>
                  <a:defRPr/>
                </a:pPr>
                <a:r>
                  <a:rPr lang="en-GB" sz="1100" kern="0" dirty="0">
                    <a:solidFill>
                      <a:sysClr val="windowText" lastClr="000000"/>
                    </a:solidFill>
                  </a:rPr>
                  <a:t>Plastic card</a:t>
                </a:r>
              </a:p>
              <a:p>
                <a:pPr algn="r">
                  <a:spcAft>
                    <a:spcPts val="3300"/>
                  </a:spcAft>
                  <a:defRPr/>
                </a:pPr>
                <a:r>
                  <a:rPr lang="en-GB" sz="1100" kern="0" dirty="0">
                    <a:solidFill>
                      <a:sysClr val="windowText" lastClr="000000"/>
                    </a:solidFill>
                  </a:rPr>
                  <a:t>M-ticket</a:t>
                </a:r>
              </a:p>
            </p:txBody>
          </p:sp>
          <p:pic>
            <p:nvPicPr>
              <p:cNvPr id="86"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62303" y="4607059"/>
                <a:ext cx="407209" cy="320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42056" y="3961242"/>
                <a:ext cx="485803" cy="429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22990" y="5166034"/>
                <a:ext cx="466784" cy="375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4" name="Picture 2" descr="N:\Image Bank\icons\162312464.jpg"/>
            <p:cNvPicPr>
              <a:picLocks noChangeAspect="1" noChangeArrowheads="1"/>
            </p:cNvPicPr>
            <p:nvPr/>
          </p:nvPicPr>
          <p:blipFill rotWithShape="1">
            <a:blip r:embed="rId18" cstate="print">
              <a:duotone>
                <a:srgbClr val="FFFFFF">
                  <a:shade val="45000"/>
                  <a:satMod val="135000"/>
                </a:srgbClr>
                <a:prstClr val="white"/>
              </a:duotone>
              <a:extLst>
                <a:ext uri="{28A0092B-C50C-407E-A947-70E740481C1C}">
                  <a14:useLocalDpi xmlns:a14="http://schemas.microsoft.com/office/drawing/2010/main" val="0"/>
                </a:ext>
              </a:extLst>
            </a:blip>
            <a:srcRect/>
            <a:stretch/>
          </p:blipFill>
          <p:spPr bwMode="auto">
            <a:xfrm>
              <a:off x="5098154" y="5689553"/>
              <a:ext cx="316556" cy="504514"/>
            </a:xfrm>
            <a:prstGeom prst="rect">
              <a:avLst/>
            </a:prstGeom>
            <a:noFill/>
            <a:extLst>
              <a:ext uri="{909E8E84-426E-40DD-AFC4-6F175D3DCCD1}">
                <a14:hiddenFill xmlns:a14="http://schemas.microsoft.com/office/drawing/2010/main">
                  <a:solidFill>
                    <a:srgbClr val="FFFFFF"/>
                  </a:solidFill>
                </a14:hiddenFill>
              </a:ext>
            </a:extLst>
          </p:spPr>
        </p:pic>
      </p:grpSp>
      <p:pic>
        <p:nvPicPr>
          <p:cNvPr id="89" name="Picture 88" descr="Screen Clipping"/>
          <p:cNvPicPr>
            <a:picLocks noChangeAspect="1"/>
          </p:cNvPicPr>
          <p:nvPr/>
        </p:nvPicPr>
        <p:blipFill>
          <a:blip r:embed="rId19" cstate="print">
            <a:duotone>
              <a:srgbClr val="808080">
                <a:shade val="45000"/>
                <a:satMod val="135000"/>
              </a:srgbClr>
              <a:prstClr val="white"/>
            </a:duotone>
            <a:extLst>
              <a:ext uri="{28A0092B-C50C-407E-A947-70E740481C1C}">
                <a14:useLocalDpi xmlns:a14="http://schemas.microsoft.com/office/drawing/2010/main" val="0"/>
              </a:ext>
            </a:extLst>
          </a:blip>
          <a:stretch>
            <a:fillRect/>
          </a:stretch>
        </p:blipFill>
        <p:spPr>
          <a:xfrm>
            <a:off x="1481149" y="3858555"/>
            <a:ext cx="410152" cy="391163"/>
          </a:xfrm>
          <a:prstGeom prst="rect">
            <a:avLst/>
          </a:prstGeom>
        </p:spPr>
      </p:pic>
      <p:pic>
        <p:nvPicPr>
          <p:cNvPr id="90" name="Picture 89" descr="Screen Clipping"/>
          <p:cNvPicPr>
            <a:picLocks noChangeAspect="1"/>
          </p:cNvPicPr>
          <p:nvPr/>
        </p:nvPicPr>
        <p:blipFill>
          <a:blip r:embed="rId20" cstate="print">
            <a:duotone>
              <a:srgbClr val="808080">
                <a:shade val="45000"/>
                <a:satMod val="135000"/>
              </a:srgbClr>
              <a:prstClr val="white"/>
            </a:duotone>
            <a:extLst>
              <a:ext uri="{28A0092B-C50C-407E-A947-70E740481C1C}">
                <a14:useLocalDpi xmlns:a14="http://schemas.microsoft.com/office/drawing/2010/main" val="0"/>
              </a:ext>
            </a:extLst>
          </a:blip>
          <a:stretch>
            <a:fillRect/>
          </a:stretch>
        </p:blipFill>
        <p:spPr>
          <a:xfrm>
            <a:off x="1583779" y="4945455"/>
            <a:ext cx="447180" cy="433143"/>
          </a:xfrm>
          <a:prstGeom prst="rect">
            <a:avLst/>
          </a:prstGeom>
        </p:spPr>
      </p:pic>
      <p:sp>
        <p:nvSpPr>
          <p:cNvPr id="3" name="Rectangle 2"/>
          <p:cNvSpPr/>
          <p:nvPr/>
        </p:nvSpPr>
        <p:spPr>
          <a:xfrm>
            <a:off x="4383354" y="1752964"/>
            <a:ext cx="1708288" cy="276999"/>
          </a:xfrm>
          <a:prstGeom prst="rect">
            <a:avLst/>
          </a:prstGeom>
        </p:spPr>
        <p:txBody>
          <a:bodyPr wrap="none">
            <a:spAutoFit/>
          </a:bodyPr>
          <a:lstStyle/>
          <a:p>
            <a:pPr marL="715963">
              <a:spcBef>
                <a:spcPts val="600"/>
              </a:spcBef>
              <a:tabLst>
                <a:tab pos="2155825" algn="ctr"/>
              </a:tabLst>
            </a:pPr>
            <a:r>
              <a:rPr lang="en-GB" sz="1200" b="1" dirty="0">
                <a:solidFill>
                  <a:prstClr val="white">
                    <a:lumMod val="50000"/>
                  </a:prstClr>
                </a:solidFill>
              </a:rPr>
              <a:t>Ticket type</a:t>
            </a:r>
          </a:p>
        </p:txBody>
      </p:sp>
      <p:sp>
        <p:nvSpPr>
          <p:cNvPr id="4" name="Rectangle 3"/>
          <p:cNvSpPr/>
          <p:nvPr/>
        </p:nvSpPr>
        <p:spPr>
          <a:xfrm>
            <a:off x="4116022" y="2883797"/>
            <a:ext cx="2054088" cy="276999"/>
          </a:xfrm>
          <a:prstGeom prst="rect">
            <a:avLst/>
          </a:prstGeom>
        </p:spPr>
        <p:txBody>
          <a:bodyPr wrap="none">
            <a:spAutoFit/>
          </a:bodyPr>
          <a:lstStyle/>
          <a:p>
            <a:pPr marL="715963">
              <a:spcBef>
                <a:spcPts val="1600"/>
              </a:spcBef>
              <a:tabLst>
                <a:tab pos="2155825" algn="ctr"/>
              </a:tabLst>
            </a:pPr>
            <a:r>
              <a:rPr lang="en-GB" sz="1200" b="1" dirty="0">
                <a:solidFill>
                  <a:prstClr val="white">
                    <a:lumMod val="50000"/>
                  </a:prstClr>
                </a:solidFill>
              </a:rPr>
              <a:t>Mode permitted</a:t>
            </a:r>
            <a:endParaRPr lang="en-GB" sz="1200" dirty="0">
              <a:solidFill>
                <a:prstClr val="white">
                  <a:lumMod val="50000"/>
                </a:prstClr>
              </a:solidFill>
            </a:endParaRPr>
          </a:p>
        </p:txBody>
      </p:sp>
      <p:pic>
        <p:nvPicPr>
          <p:cNvPr id="41"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4552996" y="2054651"/>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3570852" y="2743157"/>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8340486" y="1815206"/>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8340486" y="2843815"/>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8340486" y="3139296"/>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3760819" y="4012738"/>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8340486" y="2138030"/>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8340486" y="1514561"/>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2"/>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3657118" y="4538929"/>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3570852" y="5089003"/>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3783028" y="5638857"/>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2"/>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7866078" y="3977938"/>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2"/>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7939616" y="5162027"/>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7952316" y="4575680"/>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2"/>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7425190" y="5751261"/>
            <a:ext cx="144960" cy="14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50</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1139976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GB" sz="2400" dirty="0">
                <a:solidFill>
                  <a:srgbClr val="C00000"/>
                </a:solidFill>
              </a:rPr>
              <a:t>Midland Metro journeys: summary (3) </a:t>
            </a:r>
            <a:endParaRPr lang="en-US" sz="2400" dirty="0">
              <a:solidFill>
                <a:srgbClr val="C00000"/>
              </a:solidFill>
            </a:endParaRPr>
          </a:p>
        </p:txBody>
      </p:sp>
      <p:pic>
        <p:nvPicPr>
          <p:cNvPr id="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0" name="Chart 19"/>
          <p:cNvGraphicFramePr/>
          <p:nvPr>
            <p:extLst>
              <p:ext uri="{D42A27DB-BD31-4B8C-83A1-F6EECF244321}">
                <p14:modId xmlns:p14="http://schemas.microsoft.com/office/powerpoint/2010/main" val="707759305"/>
              </p:ext>
            </p:extLst>
          </p:nvPr>
        </p:nvGraphicFramePr>
        <p:xfrm>
          <a:off x="3770718" y="5216091"/>
          <a:ext cx="2746375" cy="1710972"/>
        </p:xfrm>
        <a:graphic>
          <a:graphicData uri="http://schemas.openxmlformats.org/drawingml/2006/chart">
            <c:chart xmlns:c="http://schemas.openxmlformats.org/drawingml/2006/chart" xmlns:r="http://schemas.openxmlformats.org/officeDocument/2006/relationships" r:id="rId3"/>
          </a:graphicData>
        </a:graphic>
      </p:graphicFrame>
      <p:sp>
        <p:nvSpPr>
          <p:cNvPr id="41" name="TextBox 40"/>
          <p:cNvSpPr txBox="1"/>
          <p:nvPr/>
        </p:nvSpPr>
        <p:spPr>
          <a:xfrm>
            <a:off x="533724" y="1362368"/>
            <a:ext cx="3714750" cy="276999"/>
          </a:xfrm>
          <a:prstGeom prst="rect">
            <a:avLst/>
          </a:prstGeom>
          <a:noFill/>
        </p:spPr>
        <p:txBody>
          <a:bodyPr wrap="square" rtlCol="0">
            <a:spAutoFit/>
          </a:bodyPr>
          <a:lstStyle/>
          <a:p>
            <a:r>
              <a:rPr lang="en-GB" sz="1200" b="1" dirty="0">
                <a:solidFill>
                  <a:srgbClr val="C00000"/>
                </a:solidFill>
              </a:rPr>
              <a:t>Most used tram stops: journey start</a:t>
            </a:r>
          </a:p>
        </p:txBody>
      </p:sp>
      <p:graphicFrame>
        <p:nvGraphicFramePr>
          <p:cNvPr id="42" name="Table 41"/>
          <p:cNvGraphicFramePr>
            <a:graphicFrameLocks noGrp="1"/>
          </p:cNvGraphicFramePr>
          <p:nvPr>
            <p:extLst>
              <p:ext uri="{D42A27DB-BD31-4B8C-83A1-F6EECF244321}">
                <p14:modId xmlns:p14="http://schemas.microsoft.com/office/powerpoint/2010/main" val="4108177368"/>
              </p:ext>
            </p:extLst>
          </p:nvPr>
        </p:nvGraphicFramePr>
        <p:xfrm>
          <a:off x="701999" y="1635301"/>
          <a:ext cx="2916000" cy="1950720"/>
        </p:xfrm>
        <a:graphic>
          <a:graphicData uri="http://schemas.openxmlformats.org/drawingml/2006/table">
            <a:tbl>
              <a:tblPr firstRow="1" bandRow="1">
                <a:tableStyleId>{5C22544A-7EE6-4342-B048-85BDC9FD1C3A}</a:tableStyleId>
              </a:tblPr>
              <a:tblGrid>
                <a:gridCol w="2376000">
                  <a:extLst>
                    <a:ext uri="{9D8B030D-6E8A-4147-A177-3AD203B41FA5}">
                      <a16:colId xmlns:a16="http://schemas.microsoft.com/office/drawing/2014/main" val="20000"/>
                    </a:ext>
                  </a:extLst>
                </a:gridCol>
                <a:gridCol w="540000">
                  <a:extLst>
                    <a:ext uri="{9D8B030D-6E8A-4147-A177-3AD203B41FA5}">
                      <a16:colId xmlns:a16="http://schemas.microsoft.com/office/drawing/2014/main" val="20001"/>
                    </a:ext>
                  </a:extLst>
                </a:gridCol>
              </a:tblGrid>
              <a:tr h="231762">
                <a:tc>
                  <a:txBody>
                    <a:bodyPr/>
                    <a:lstStyle/>
                    <a:p>
                      <a:pPr marL="0" indent="0">
                        <a:buClr>
                          <a:srgbClr val="FF0000"/>
                        </a:buClr>
                        <a:buFont typeface="Arial" pitchFamily="34" charset="0"/>
                        <a:buNone/>
                      </a:pPr>
                      <a:r>
                        <a:rPr lang="en-GB" sz="1000" b="0" dirty="0">
                          <a:solidFill>
                            <a:schemeClr val="tx1"/>
                          </a:solidFill>
                        </a:rPr>
                        <a:t>Grand Central</a:t>
                      </a:r>
                    </a:p>
                  </a:txBody>
                  <a:tcP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dirty="0">
                          <a:solidFill>
                            <a:schemeClr val="tx1"/>
                          </a:solidFill>
                        </a:rPr>
                        <a:t>19</a:t>
                      </a:r>
                    </a:p>
                  </a:txBody>
                  <a:tcPr>
                    <a:lnL w="31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1762">
                <a:tc>
                  <a:txBody>
                    <a:bodyPr/>
                    <a:lstStyle/>
                    <a:p>
                      <a:pPr marL="0" indent="0">
                        <a:buClr>
                          <a:srgbClr val="FF0000"/>
                        </a:buClr>
                        <a:buFont typeface="Arial" pitchFamily="34" charset="0"/>
                        <a:buNone/>
                      </a:pPr>
                      <a:r>
                        <a:rPr lang="en-GB" sz="1000" b="0" dirty="0">
                          <a:solidFill>
                            <a:schemeClr val="tx1"/>
                          </a:solidFill>
                        </a:rPr>
                        <a:t>Bull</a:t>
                      </a:r>
                      <a:r>
                        <a:rPr lang="en-GB" sz="1000" b="0" baseline="0" dirty="0">
                          <a:solidFill>
                            <a:schemeClr val="tx1"/>
                          </a:solidFill>
                        </a:rPr>
                        <a:t> Street</a:t>
                      </a:r>
                      <a:endParaRPr lang="en-GB" sz="1000" b="0" dirty="0">
                        <a:solidFill>
                          <a:schemeClr val="tx1"/>
                        </a:solidFill>
                      </a:endParaRPr>
                    </a:p>
                  </a:txBody>
                  <a:tcP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dirty="0">
                          <a:solidFill>
                            <a:schemeClr val="tx1"/>
                          </a:solidFill>
                        </a:rPr>
                        <a:t>12</a:t>
                      </a:r>
                    </a:p>
                  </a:txBody>
                  <a:tcPr>
                    <a:lnL w="31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1762">
                <a:tc>
                  <a:txBody>
                    <a:bodyPr/>
                    <a:lstStyle/>
                    <a:p>
                      <a:pPr marL="0" indent="0">
                        <a:buClr>
                          <a:srgbClr val="FF0000"/>
                        </a:buClr>
                        <a:buFont typeface="Arial" pitchFamily="34" charset="0"/>
                        <a:buNone/>
                      </a:pPr>
                      <a:r>
                        <a:rPr lang="en-GB" sz="1000" b="0" dirty="0" err="1">
                          <a:solidFill>
                            <a:schemeClr val="tx1"/>
                          </a:solidFill>
                        </a:rPr>
                        <a:t>Priestfield</a:t>
                      </a:r>
                      <a:endParaRPr lang="en-GB" sz="1000" b="0" dirty="0">
                        <a:solidFill>
                          <a:schemeClr val="tx1"/>
                        </a:solidFill>
                      </a:endParaRPr>
                    </a:p>
                  </a:txBody>
                  <a:tcP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dirty="0">
                          <a:solidFill>
                            <a:schemeClr val="tx1"/>
                          </a:solidFill>
                        </a:rPr>
                        <a:t>9</a:t>
                      </a:r>
                    </a:p>
                  </a:txBody>
                  <a:tcPr>
                    <a:lnL w="31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31762">
                <a:tc>
                  <a:txBody>
                    <a:bodyPr/>
                    <a:lstStyle/>
                    <a:p>
                      <a:pPr marL="0" indent="0">
                        <a:buClr>
                          <a:srgbClr val="FF0000"/>
                        </a:buClr>
                        <a:buFont typeface="Arial" pitchFamily="34" charset="0"/>
                        <a:buNone/>
                      </a:pPr>
                      <a:r>
                        <a:rPr lang="en-GB" sz="1000" b="0" dirty="0" err="1">
                          <a:solidFill>
                            <a:schemeClr val="tx1"/>
                          </a:solidFill>
                        </a:rPr>
                        <a:t>Wednesbury</a:t>
                      </a:r>
                      <a:r>
                        <a:rPr lang="en-GB" sz="1000" b="0" baseline="0" dirty="0">
                          <a:solidFill>
                            <a:schemeClr val="tx1"/>
                          </a:solidFill>
                        </a:rPr>
                        <a:t> Parkway</a:t>
                      </a:r>
                      <a:endParaRPr lang="en-GB" sz="1000" b="0" dirty="0">
                        <a:solidFill>
                          <a:schemeClr val="tx1"/>
                        </a:solidFill>
                      </a:endParaRPr>
                    </a:p>
                  </a:txBody>
                  <a:tcP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dirty="0">
                          <a:solidFill>
                            <a:schemeClr val="tx1"/>
                          </a:solidFill>
                        </a:rPr>
                        <a:t>8</a:t>
                      </a:r>
                    </a:p>
                  </a:txBody>
                  <a:tcPr>
                    <a:lnL w="31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1762">
                <a:tc>
                  <a:txBody>
                    <a:bodyPr/>
                    <a:lstStyle/>
                    <a:p>
                      <a:pPr marL="0" indent="0">
                        <a:buClr>
                          <a:srgbClr val="FF0000"/>
                        </a:buClr>
                        <a:buFont typeface="Arial" pitchFamily="34" charset="0"/>
                        <a:buNone/>
                      </a:pPr>
                      <a:r>
                        <a:rPr lang="en-GB" sz="1000" b="0" dirty="0" err="1">
                          <a:solidFill>
                            <a:schemeClr val="tx1"/>
                          </a:solidFill>
                        </a:rPr>
                        <a:t>Bilston</a:t>
                      </a:r>
                      <a:r>
                        <a:rPr lang="en-GB" sz="1000" b="0" baseline="0" dirty="0">
                          <a:solidFill>
                            <a:schemeClr val="tx1"/>
                          </a:solidFill>
                        </a:rPr>
                        <a:t> Central</a:t>
                      </a:r>
                      <a:endParaRPr lang="en-GB" sz="1000" b="0" dirty="0">
                        <a:solidFill>
                          <a:schemeClr val="tx1"/>
                        </a:solidFill>
                      </a:endParaRPr>
                    </a:p>
                  </a:txBody>
                  <a:tcP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dirty="0">
                          <a:solidFill>
                            <a:schemeClr val="tx1"/>
                          </a:solidFill>
                        </a:rPr>
                        <a:t>7</a:t>
                      </a:r>
                    </a:p>
                  </a:txBody>
                  <a:tcPr>
                    <a:lnL w="31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31762">
                <a:tc>
                  <a:txBody>
                    <a:bodyPr/>
                    <a:lstStyle/>
                    <a:p>
                      <a:pPr marL="0" indent="0">
                        <a:buClr>
                          <a:srgbClr val="FF0000"/>
                        </a:buClr>
                        <a:buFont typeface="Arial" pitchFamily="34" charset="0"/>
                        <a:buNone/>
                      </a:pPr>
                      <a:r>
                        <a:rPr lang="en-GB" sz="1000" b="0" dirty="0">
                          <a:solidFill>
                            <a:schemeClr val="tx1"/>
                          </a:solidFill>
                        </a:rPr>
                        <a:t>West Bromwich Central</a:t>
                      </a:r>
                    </a:p>
                  </a:txBody>
                  <a:tcP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dirty="0">
                          <a:solidFill>
                            <a:schemeClr val="tx1"/>
                          </a:solidFill>
                        </a:rPr>
                        <a:t>7</a:t>
                      </a:r>
                    </a:p>
                  </a:txBody>
                  <a:tcPr>
                    <a:lnL w="31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31762">
                <a:tc>
                  <a:txBody>
                    <a:bodyPr/>
                    <a:lstStyle/>
                    <a:p>
                      <a:pPr marL="0" indent="0">
                        <a:buClr>
                          <a:srgbClr val="FF0000"/>
                        </a:buClr>
                        <a:buFont typeface="Arial" pitchFamily="34" charset="0"/>
                        <a:buNone/>
                      </a:pPr>
                      <a:r>
                        <a:rPr lang="en-GB" sz="1000" b="0" dirty="0" err="1">
                          <a:solidFill>
                            <a:schemeClr val="tx1"/>
                          </a:solidFill>
                        </a:rPr>
                        <a:t>Wednesbury</a:t>
                      </a:r>
                      <a:r>
                        <a:rPr lang="en-GB" sz="1000" b="0" dirty="0">
                          <a:solidFill>
                            <a:schemeClr val="tx1"/>
                          </a:solidFill>
                        </a:rPr>
                        <a:t>,</a:t>
                      </a:r>
                      <a:r>
                        <a:rPr lang="en-GB" sz="1000" b="0" baseline="0" dirty="0">
                          <a:solidFill>
                            <a:schemeClr val="tx1"/>
                          </a:solidFill>
                        </a:rPr>
                        <a:t> Great  Western Street</a:t>
                      </a:r>
                      <a:endParaRPr lang="en-GB" sz="1000" b="0" dirty="0">
                        <a:solidFill>
                          <a:schemeClr val="tx1"/>
                        </a:solidFill>
                      </a:endParaRPr>
                    </a:p>
                  </a:txBody>
                  <a:tcP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dirty="0">
                          <a:solidFill>
                            <a:schemeClr val="tx1"/>
                          </a:solidFill>
                        </a:rPr>
                        <a:t>5</a:t>
                      </a:r>
                    </a:p>
                  </a:txBody>
                  <a:tcPr>
                    <a:lnL w="31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31762">
                <a:tc>
                  <a:txBody>
                    <a:bodyPr/>
                    <a:lstStyle/>
                    <a:p>
                      <a:pPr marL="0" indent="0">
                        <a:buClr>
                          <a:srgbClr val="FF0000"/>
                        </a:buClr>
                        <a:buFont typeface="Arial" pitchFamily="34" charset="0"/>
                        <a:buNone/>
                      </a:pPr>
                      <a:r>
                        <a:rPr lang="en-GB" sz="1000" b="0" dirty="0">
                          <a:solidFill>
                            <a:schemeClr val="tx1"/>
                          </a:solidFill>
                        </a:rPr>
                        <a:t>Black </a:t>
                      </a:r>
                      <a:r>
                        <a:rPr lang="en-GB" sz="1000" b="0" baseline="0" dirty="0">
                          <a:solidFill>
                            <a:schemeClr val="tx1"/>
                          </a:solidFill>
                        </a:rPr>
                        <a:t>Lane</a:t>
                      </a:r>
                      <a:endParaRPr lang="en-GB" sz="1000" b="0" dirty="0">
                        <a:solidFill>
                          <a:schemeClr val="tx1"/>
                        </a:solidFill>
                      </a:endParaRPr>
                    </a:p>
                  </a:txBody>
                  <a:tcP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dirty="0">
                          <a:solidFill>
                            <a:schemeClr val="tx1"/>
                          </a:solidFill>
                        </a:rPr>
                        <a:t>4</a:t>
                      </a:r>
                    </a:p>
                  </a:txBody>
                  <a:tcPr>
                    <a:lnL w="31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aphicFrame>
        <p:nvGraphicFramePr>
          <p:cNvPr id="43" name="Table 42"/>
          <p:cNvGraphicFramePr>
            <a:graphicFrameLocks noGrp="1"/>
          </p:cNvGraphicFramePr>
          <p:nvPr>
            <p:extLst>
              <p:ext uri="{D42A27DB-BD31-4B8C-83A1-F6EECF244321}">
                <p14:modId xmlns:p14="http://schemas.microsoft.com/office/powerpoint/2010/main" val="460307673"/>
              </p:ext>
            </p:extLst>
          </p:nvPr>
        </p:nvGraphicFramePr>
        <p:xfrm>
          <a:off x="701999" y="4018759"/>
          <a:ext cx="2916000" cy="1950720"/>
        </p:xfrm>
        <a:graphic>
          <a:graphicData uri="http://schemas.openxmlformats.org/drawingml/2006/table">
            <a:tbl>
              <a:tblPr firstRow="1" bandRow="1">
                <a:tableStyleId>{5C22544A-7EE6-4342-B048-85BDC9FD1C3A}</a:tableStyleId>
              </a:tblPr>
              <a:tblGrid>
                <a:gridCol w="2376000">
                  <a:extLst>
                    <a:ext uri="{9D8B030D-6E8A-4147-A177-3AD203B41FA5}">
                      <a16:colId xmlns:a16="http://schemas.microsoft.com/office/drawing/2014/main" val="20000"/>
                    </a:ext>
                  </a:extLst>
                </a:gridCol>
                <a:gridCol w="540000">
                  <a:extLst>
                    <a:ext uri="{9D8B030D-6E8A-4147-A177-3AD203B41FA5}">
                      <a16:colId xmlns:a16="http://schemas.microsoft.com/office/drawing/2014/main" val="20001"/>
                    </a:ext>
                  </a:extLst>
                </a:gridCol>
              </a:tblGrid>
              <a:tr h="231762">
                <a:tc>
                  <a:txBody>
                    <a:bodyPr/>
                    <a:lstStyle/>
                    <a:p>
                      <a:pPr marL="0" indent="0" algn="l" defTabSz="914400" rtl="0" eaLnBrk="1" latinLnBrk="0" hangingPunct="1">
                        <a:buClr>
                          <a:srgbClr val="FF0000"/>
                        </a:buClr>
                        <a:buFont typeface="Arial" pitchFamily="34" charset="0"/>
                        <a:buNone/>
                      </a:pPr>
                      <a:r>
                        <a:rPr lang="en-GB" sz="1000" b="0" kern="1200" dirty="0">
                          <a:solidFill>
                            <a:schemeClr val="tx1"/>
                          </a:solidFill>
                          <a:latin typeface="+mn-lt"/>
                          <a:ea typeface="+mn-ea"/>
                          <a:cs typeface="+mn-cs"/>
                        </a:rPr>
                        <a:t>Bull</a:t>
                      </a:r>
                      <a:r>
                        <a:rPr lang="en-GB" sz="1000" b="0" kern="1200" baseline="0" dirty="0">
                          <a:solidFill>
                            <a:schemeClr val="tx1"/>
                          </a:solidFill>
                          <a:latin typeface="+mn-lt"/>
                          <a:ea typeface="+mn-ea"/>
                          <a:cs typeface="+mn-cs"/>
                        </a:rPr>
                        <a:t> Street</a:t>
                      </a:r>
                      <a:endParaRPr lang="en-GB" sz="1000" b="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dirty="0">
                          <a:solidFill>
                            <a:schemeClr val="tx1"/>
                          </a:solidFill>
                        </a:rPr>
                        <a:t>19</a:t>
                      </a:r>
                    </a:p>
                  </a:txBody>
                  <a:tcPr>
                    <a:lnL w="31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1762">
                <a:tc>
                  <a:txBody>
                    <a:bodyPr/>
                    <a:lstStyle/>
                    <a:p>
                      <a:pPr marL="0" indent="0" algn="l" defTabSz="914400" rtl="0" eaLnBrk="1" latinLnBrk="0" hangingPunct="1">
                        <a:buClr>
                          <a:srgbClr val="FF0000"/>
                        </a:buClr>
                        <a:buFont typeface="Arial" pitchFamily="34" charset="0"/>
                        <a:buNone/>
                      </a:pPr>
                      <a:r>
                        <a:rPr lang="en-GB" sz="1000" b="0" kern="1200" dirty="0">
                          <a:solidFill>
                            <a:schemeClr val="tx1"/>
                          </a:solidFill>
                          <a:latin typeface="+mn-lt"/>
                          <a:ea typeface="+mn-ea"/>
                          <a:cs typeface="+mn-cs"/>
                        </a:rPr>
                        <a:t>Grand</a:t>
                      </a:r>
                      <a:r>
                        <a:rPr lang="en-GB" sz="1000" b="0" kern="1200" baseline="0" dirty="0">
                          <a:solidFill>
                            <a:schemeClr val="tx1"/>
                          </a:solidFill>
                          <a:latin typeface="+mn-lt"/>
                          <a:ea typeface="+mn-ea"/>
                          <a:cs typeface="+mn-cs"/>
                        </a:rPr>
                        <a:t> Central</a:t>
                      </a:r>
                      <a:endParaRPr lang="en-GB" sz="1000" b="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dirty="0">
                          <a:solidFill>
                            <a:schemeClr val="tx1"/>
                          </a:solidFill>
                        </a:rPr>
                        <a:t>13</a:t>
                      </a:r>
                    </a:p>
                  </a:txBody>
                  <a:tcPr>
                    <a:lnL w="31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1762">
                <a:tc>
                  <a:txBody>
                    <a:bodyPr/>
                    <a:lstStyle/>
                    <a:p>
                      <a:pPr marL="0" indent="0" algn="l" defTabSz="914400" rtl="0" eaLnBrk="1" latinLnBrk="0" hangingPunct="1">
                        <a:buClr>
                          <a:srgbClr val="FF0000"/>
                        </a:buClr>
                        <a:buFont typeface="Arial" pitchFamily="34" charset="0"/>
                        <a:buNone/>
                      </a:pPr>
                      <a:r>
                        <a:rPr lang="en-GB" sz="1000" b="0" kern="1200" dirty="0">
                          <a:solidFill>
                            <a:schemeClr val="tx1"/>
                          </a:solidFill>
                          <a:latin typeface="+mn-lt"/>
                          <a:ea typeface="+mn-ea"/>
                          <a:cs typeface="+mn-cs"/>
                        </a:rPr>
                        <a:t>West Bromwich</a:t>
                      </a:r>
                      <a:r>
                        <a:rPr lang="en-GB" sz="1000" b="0" kern="1200" baseline="0" dirty="0">
                          <a:solidFill>
                            <a:schemeClr val="tx1"/>
                          </a:solidFill>
                          <a:latin typeface="+mn-lt"/>
                          <a:ea typeface="+mn-ea"/>
                          <a:cs typeface="+mn-cs"/>
                        </a:rPr>
                        <a:t> Central</a:t>
                      </a:r>
                      <a:endParaRPr lang="en-GB" sz="1000" b="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dirty="0">
                          <a:solidFill>
                            <a:schemeClr val="tx1"/>
                          </a:solidFill>
                        </a:rPr>
                        <a:t>13</a:t>
                      </a:r>
                    </a:p>
                  </a:txBody>
                  <a:tcPr>
                    <a:lnL w="31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31762">
                <a:tc>
                  <a:txBody>
                    <a:bodyPr/>
                    <a:lstStyle/>
                    <a:p>
                      <a:pPr marL="0" indent="0" algn="l" defTabSz="914400" rtl="0" eaLnBrk="1" latinLnBrk="0" hangingPunct="1">
                        <a:buClr>
                          <a:srgbClr val="FF0000"/>
                        </a:buClr>
                        <a:buFont typeface="Arial" pitchFamily="34" charset="0"/>
                        <a:buNone/>
                      </a:pPr>
                      <a:r>
                        <a:rPr lang="en-GB" sz="1000" b="0" kern="1200" dirty="0" err="1">
                          <a:solidFill>
                            <a:schemeClr val="tx1"/>
                          </a:solidFill>
                          <a:latin typeface="+mn-lt"/>
                          <a:ea typeface="+mn-ea"/>
                          <a:cs typeface="+mn-cs"/>
                        </a:rPr>
                        <a:t>Priestfield</a:t>
                      </a:r>
                      <a:endParaRPr lang="en-GB" sz="1000" b="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dirty="0">
                          <a:solidFill>
                            <a:schemeClr val="tx1"/>
                          </a:solidFill>
                        </a:rPr>
                        <a:t>6</a:t>
                      </a:r>
                    </a:p>
                  </a:txBody>
                  <a:tcPr>
                    <a:lnL w="31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1762">
                <a:tc>
                  <a:txBody>
                    <a:bodyPr/>
                    <a:lstStyle/>
                    <a:p>
                      <a:pPr marL="0" indent="0" algn="l" defTabSz="914400" rtl="0" eaLnBrk="1" latinLnBrk="0" hangingPunct="1">
                        <a:buClr>
                          <a:srgbClr val="FF0000"/>
                        </a:buClr>
                        <a:buFont typeface="Arial" pitchFamily="34" charset="0"/>
                        <a:buNone/>
                      </a:pPr>
                      <a:r>
                        <a:rPr lang="en-GB" sz="1000" b="0" kern="1200" dirty="0" err="1">
                          <a:solidFill>
                            <a:schemeClr val="tx1"/>
                          </a:solidFill>
                          <a:latin typeface="+mn-lt"/>
                          <a:ea typeface="+mn-ea"/>
                          <a:cs typeface="+mn-cs"/>
                        </a:rPr>
                        <a:t>Bliston</a:t>
                      </a:r>
                      <a:r>
                        <a:rPr lang="en-GB" sz="1000" b="0" kern="1200" baseline="0" dirty="0">
                          <a:solidFill>
                            <a:schemeClr val="tx1"/>
                          </a:solidFill>
                          <a:latin typeface="+mn-lt"/>
                          <a:ea typeface="+mn-ea"/>
                          <a:cs typeface="+mn-cs"/>
                        </a:rPr>
                        <a:t> Central</a:t>
                      </a:r>
                      <a:endParaRPr lang="en-GB" sz="1000" b="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dirty="0">
                          <a:solidFill>
                            <a:schemeClr val="tx1"/>
                          </a:solidFill>
                        </a:rPr>
                        <a:t>6</a:t>
                      </a:r>
                    </a:p>
                  </a:txBody>
                  <a:tcPr>
                    <a:lnL w="31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31762">
                <a:tc>
                  <a:txBody>
                    <a:bodyPr/>
                    <a:lstStyle/>
                    <a:p>
                      <a:pPr marL="0" indent="0" algn="l" defTabSz="914400" rtl="0" eaLnBrk="1" latinLnBrk="0" hangingPunct="1">
                        <a:buClr>
                          <a:srgbClr val="FF0000"/>
                        </a:buClr>
                        <a:buFont typeface="Arial" pitchFamily="34" charset="0"/>
                        <a:buNone/>
                      </a:pPr>
                      <a:r>
                        <a:rPr lang="en-GB" sz="1000" b="0" kern="1200" dirty="0">
                          <a:solidFill>
                            <a:schemeClr val="tx1"/>
                          </a:solidFill>
                          <a:latin typeface="+mn-lt"/>
                          <a:ea typeface="+mn-ea"/>
                          <a:cs typeface="+mn-cs"/>
                        </a:rPr>
                        <a:t>The</a:t>
                      </a:r>
                      <a:r>
                        <a:rPr lang="en-GB" sz="1000" b="0" kern="1200" baseline="0" dirty="0">
                          <a:solidFill>
                            <a:schemeClr val="tx1"/>
                          </a:solidFill>
                          <a:latin typeface="+mn-lt"/>
                          <a:ea typeface="+mn-ea"/>
                          <a:cs typeface="+mn-cs"/>
                        </a:rPr>
                        <a:t> Crescent</a:t>
                      </a:r>
                      <a:endParaRPr lang="en-GB" sz="1000" b="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dirty="0">
                          <a:solidFill>
                            <a:schemeClr val="tx1"/>
                          </a:solidFill>
                        </a:rPr>
                        <a:t>6</a:t>
                      </a:r>
                    </a:p>
                  </a:txBody>
                  <a:tcPr>
                    <a:lnL w="31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31762">
                <a:tc>
                  <a:txBody>
                    <a:bodyPr/>
                    <a:lstStyle/>
                    <a:p>
                      <a:pPr marL="0" indent="0" algn="l" defTabSz="914400" rtl="0" eaLnBrk="1" latinLnBrk="0" hangingPunct="1">
                        <a:buClr>
                          <a:srgbClr val="FF0000"/>
                        </a:buClr>
                        <a:buFont typeface="Arial" pitchFamily="34" charset="0"/>
                        <a:buNone/>
                      </a:pPr>
                      <a:r>
                        <a:rPr lang="en-GB" sz="1000" b="0" kern="1200" dirty="0">
                          <a:solidFill>
                            <a:schemeClr val="tx1"/>
                          </a:solidFill>
                          <a:latin typeface="+mn-lt"/>
                          <a:ea typeface="+mn-ea"/>
                          <a:cs typeface="+mn-cs"/>
                        </a:rPr>
                        <a:t>St Paul’s</a:t>
                      </a:r>
                    </a:p>
                  </a:txBody>
                  <a:tcP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dirty="0">
                          <a:solidFill>
                            <a:schemeClr val="tx1"/>
                          </a:solidFill>
                        </a:rPr>
                        <a:t>5</a:t>
                      </a:r>
                    </a:p>
                  </a:txBody>
                  <a:tcPr>
                    <a:lnL w="31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31762">
                <a:tc>
                  <a:txBody>
                    <a:bodyPr/>
                    <a:lstStyle/>
                    <a:p>
                      <a:pPr marL="0" indent="0" algn="l" defTabSz="914400" rtl="0" eaLnBrk="1" latinLnBrk="0" hangingPunct="1">
                        <a:buClr>
                          <a:srgbClr val="FF0000"/>
                        </a:buClr>
                        <a:buFont typeface="Arial" pitchFamily="34" charset="0"/>
                        <a:buNone/>
                      </a:pPr>
                      <a:r>
                        <a:rPr lang="en-GB" sz="1000" b="0" kern="1200" dirty="0">
                          <a:solidFill>
                            <a:schemeClr val="tx1"/>
                          </a:solidFill>
                          <a:latin typeface="+mn-lt"/>
                          <a:ea typeface="+mn-ea"/>
                          <a:cs typeface="+mn-cs"/>
                        </a:rPr>
                        <a:t>Jewellery Quarter</a:t>
                      </a:r>
                    </a:p>
                  </a:txBody>
                  <a:tcP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dirty="0">
                          <a:solidFill>
                            <a:schemeClr val="tx1"/>
                          </a:solidFill>
                        </a:rPr>
                        <a:t>3</a:t>
                      </a:r>
                    </a:p>
                  </a:txBody>
                  <a:tcPr>
                    <a:lnL w="31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44" name="TextBox 43"/>
          <p:cNvSpPr txBox="1"/>
          <p:nvPr/>
        </p:nvSpPr>
        <p:spPr>
          <a:xfrm>
            <a:off x="533724" y="3741760"/>
            <a:ext cx="3714750" cy="276999"/>
          </a:xfrm>
          <a:prstGeom prst="rect">
            <a:avLst/>
          </a:prstGeom>
          <a:noFill/>
        </p:spPr>
        <p:txBody>
          <a:bodyPr wrap="square" rtlCol="0">
            <a:spAutoFit/>
          </a:bodyPr>
          <a:lstStyle/>
          <a:p>
            <a:r>
              <a:rPr lang="en-GB" sz="1200" b="1" dirty="0">
                <a:solidFill>
                  <a:srgbClr val="C00000"/>
                </a:solidFill>
              </a:rPr>
              <a:t>Most used tram stops: journey destination</a:t>
            </a:r>
          </a:p>
        </p:txBody>
      </p:sp>
      <p:sp>
        <p:nvSpPr>
          <p:cNvPr id="45" name="Down Arrow 44"/>
          <p:cNvSpPr/>
          <p:nvPr/>
        </p:nvSpPr>
        <p:spPr bwMode="auto">
          <a:xfrm rot="16200000">
            <a:off x="4254363" y="2403163"/>
            <a:ext cx="261877" cy="273656"/>
          </a:xfrm>
          <a:prstGeom prst="downArrow">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100">
              <a:solidFill>
                <a:srgbClr val="667366"/>
              </a:solidFill>
            </a:endParaRPr>
          </a:p>
        </p:txBody>
      </p:sp>
      <p:sp>
        <p:nvSpPr>
          <p:cNvPr id="46" name="Down Arrow 45"/>
          <p:cNvSpPr/>
          <p:nvPr/>
        </p:nvSpPr>
        <p:spPr bwMode="auto">
          <a:xfrm rot="16200000">
            <a:off x="4254362" y="4747368"/>
            <a:ext cx="261877" cy="273656"/>
          </a:xfrm>
          <a:prstGeom prst="downArrow">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100">
              <a:solidFill>
                <a:srgbClr val="667366"/>
              </a:solidFill>
            </a:endParaRPr>
          </a:p>
        </p:txBody>
      </p:sp>
      <p:sp>
        <p:nvSpPr>
          <p:cNvPr id="47" name="TextBox 46"/>
          <p:cNvSpPr txBox="1"/>
          <p:nvPr/>
        </p:nvSpPr>
        <p:spPr>
          <a:xfrm>
            <a:off x="4416748" y="1362368"/>
            <a:ext cx="4429126" cy="276999"/>
          </a:xfrm>
          <a:prstGeom prst="rect">
            <a:avLst/>
          </a:prstGeom>
          <a:noFill/>
        </p:spPr>
        <p:txBody>
          <a:bodyPr wrap="square" rtlCol="0">
            <a:spAutoFit/>
          </a:bodyPr>
          <a:lstStyle/>
          <a:p>
            <a:r>
              <a:rPr lang="en-GB" sz="1200" b="1" dirty="0">
                <a:solidFill>
                  <a:srgbClr val="C00000"/>
                </a:solidFill>
              </a:rPr>
              <a:t>Mode used to arrive at starting stop (all stops)</a:t>
            </a:r>
          </a:p>
        </p:txBody>
      </p:sp>
      <p:sp>
        <p:nvSpPr>
          <p:cNvPr id="48" name="TextBox 47"/>
          <p:cNvSpPr txBox="1"/>
          <p:nvPr/>
        </p:nvSpPr>
        <p:spPr>
          <a:xfrm>
            <a:off x="4416748" y="3741760"/>
            <a:ext cx="4429126" cy="276999"/>
          </a:xfrm>
          <a:prstGeom prst="rect">
            <a:avLst/>
          </a:prstGeom>
          <a:noFill/>
        </p:spPr>
        <p:txBody>
          <a:bodyPr wrap="square" rtlCol="0">
            <a:spAutoFit/>
          </a:bodyPr>
          <a:lstStyle/>
          <a:p>
            <a:r>
              <a:rPr lang="en-GB" sz="1200" b="1" dirty="0">
                <a:solidFill>
                  <a:srgbClr val="C00000"/>
                </a:solidFill>
              </a:rPr>
              <a:t>Mode used to travel on from destination stop (all stops)</a:t>
            </a:r>
          </a:p>
        </p:txBody>
      </p:sp>
      <p:grpSp>
        <p:nvGrpSpPr>
          <p:cNvPr id="49" name="Group 48"/>
          <p:cNvGrpSpPr/>
          <p:nvPr/>
        </p:nvGrpSpPr>
        <p:grpSpPr>
          <a:xfrm>
            <a:off x="5044880" y="1559398"/>
            <a:ext cx="3218857" cy="2350284"/>
            <a:chOff x="5095356" y="1346753"/>
            <a:chExt cx="3218857" cy="2350284"/>
          </a:xfrm>
        </p:grpSpPr>
        <p:graphicFrame>
          <p:nvGraphicFramePr>
            <p:cNvPr id="50" name="Chart 49"/>
            <p:cNvGraphicFramePr/>
            <p:nvPr>
              <p:extLst>
                <p:ext uri="{D42A27DB-BD31-4B8C-83A1-F6EECF244321}">
                  <p14:modId xmlns:p14="http://schemas.microsoft.com/office/powerpoint/2010/main" val="1700403366"/>
                </p:ext>
              </p:extLst>
            </p:nvPr>
          </p:nvGraphicFramePr>
          <p:xfrm>
            <a:off x="6590789" y="1346753"/>
            <a:ext cx="1723424" cy="2350284"/>
          </p:xfrm>
          <a:graphic>
            <a:graphicData uri="http://schemas.openxmlformats.org/drawingml/2006/chart">
              <c:chart xmlns:c="http://schemas.openxmlformats.org/drawingml/2006/chart" xmlns:r="http://schemas.openxmlformats.org/officeDocument/2006/relationships" r:id="rId4"/>
            </a:graphicData>
          </a:graphic>
        </p:graphicFrame>
        <p:sp>
          <p:nvSpPr>
            <p:cNvPr id="51" name="TextBox 50"/>
            <p:cNvSpPr txBox="1"/>
            <p:nvPr/>
          </p:nvSpPr>
          <p:spPr>
            <a:xfrm>
              <a:off x="5981543" y="1561802"/>
              <a:ext cx="689611" cy="1938992"/>
            </a:xfrm>
            <a:prstGeom prst="rect">
              <a:avLst/>
            </a:prstGeom>
            <a:noFill/>
          </p:spPr>
          <p:txBody>
            <a:bodyPr wrap="none" rtlCol="0">
              <a:spAutoFit/>
            </a:bodyPr>
            <a:lstStyle/>
            <a:p>
              <a:pPr algn="r">
                <a:spcBef>
                  <a:spcPts val="1800"/>
                </a:spcBef>
              </a:pPr>
              <a:r>
                <a:rPr lang="en-GB" sz="1200" dirty="0">
                  <a:solidFill>
                    <a:srgbClr val="2C2227"/>
                  </a:solidFill>
                </a:rPr>
                <a:t>On foot</a:t>
              </a:r>
            </a:p>
            <a:p>
              <a:pPr algn="r">
                <a:spcBef>
                  <a:spcPts val="1800"/>
                </a:spcBef>
              </a:pPr>
              <a:r>
                <a:rPr lang="en-GB" sz="1200" dirty="0">
                  <a:solidFill>
                    <a:srgbClr val="2C2227"/>
                  </a:solidFill>
                </a:rPr>
                <a:t>Car</a:t>
              </a:r>
            </a:p>
            <a:p>
              <a:pPr algn="r">
                <a:spcBef>
                  <a:spcPts val="1800"/>
                </a:spcBef>
              </a:pPr>
              <a:r>
                <a:rPr lang="en-GB" sz="1200" dirty="0">
                  <a:solidFill>
                    <a:srgbClr val="2C2227"/>
                  </a:solidFill>
                </a:rPr>
                <a:t>Bus</a:t>
              </a:r>
            </a:p>
            <a:p>
              <a:pPr algn="r">
                <a:spcBef>
                  <a:spcPts val="1800"/>
                </a:spcBef>
              </a:pPr>
              <a:r>
                <a:rPr lang="en-GB" sz="1200" dirty="0">
                  <a:solidFill>
                    <a:srgbClr val="2C2227"/>
                  </a:solidFill>
                </a:rPr>
                <a:t>Train</a:t>
              </a:r>
            </a:p>
            <a:p>
              <a:pPr algn="r">
                <a:spcBef>
                  <a:spcPts val="1800"/>
                </a:spcBef>
              </a:pPr>
              <a:r>
                <a:rPr lang="en-GB" sz="1200" dirty="0">
                  <a:solidFill>
                    <a:srgbClr val="2C2227"/>
                  </a:solidFill>
                </a:rPr>
                <a:t>Other</a:t>
              </a:r>
            </a:p>
          </p:txBody>
        </p:sp>
        <p:pic>
          <p:nvPicPr>
            <p:cNvPr id="5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0989" y="2054357"/>
              <a:ext cx="513109" cy="236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7814" y="2414772"/>
              <a:ext cx="755311" cy="25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95356" y="2810398"/>
              <a:ext cx="907711" cy="198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01346" y="1516104"/>
              <a:ext cx="253046" cy="453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71960" y="3179545"/>
              <a:ext cx="244276" cy="32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1" name="Group 90"/>
          <p:cNvGrpSpPr/>
          <p:nvPr/>
        </p:nvGrpSpPr>
        <p:grpSpPr>
          <a:xfrm>
            <a:off x="5147338" y="3939948"/>
            <a:ext cx="3108779" cy="2350284"/>
            <a:chOff x="5197814" y="3910398"/>
            <a:chExt cx="3108779" cy="2350284"/>
          </a:xfrm>
        </p:grpSpPr>
        <p:graphicFrame>
          <p:nvGraphicFramePr>
            <p:cNvPr id="92" name="Chart 91"/>
            <p:cNvGraphicFramePr/>
            <p:nvPr>
              <p:extLst>
                <p:ext uri="{D42A27DB-BD31-4B8C-83A1-F6EECF244321}">
                  <p14:modId xmlns:p14="http://schemas.microsoft.com/office/powerpoint/2010/main" val="3573212462"/>
                </p:ext>
              </p:extLst>
            </p:nvPr>
          </p:nvGraphicFramePr>
          <p:xfrm>
            <a:off x="6583169" y="3910398"/>
            <a:ext cx="1723424" cy="2350284"/>
          </p:xfrm>
          <a:graphic>
            <a:graphicData uri="http://schemas.openxmlformats.org/drawingml/2006/chart">
              <c:chart xmlns:c="http://schemas.openxmlformats.org/drawingml/2006/chart" xmlns:r="http://schemas.openxmlformats.org/officeDocument/2006/relationships" r:id="rId10"/>
            </a:graphicData>
          </a:graphic>
        </p:graphicFrame>
        <p:sp>
          <p:nvSpPr>
            <p:cNvPr id="93" name="TextBox 92"/>
            <p:cNvSpPr txBox="1"/>
            <p:nvPr/>
          </p:nvSpPr>
          <p:spPr>
            <a:xfrm>
              <a:off x="5981543" y="4129742"/>
              <a:ext cx="689611" cy="1938992"/>
            </a:xfrm>
            <a:prstGeom prst="rect">
              <a:avLst/>
            </a:prstGeom>
            <a:noFill/>
          </p:spPr>
          <p:txBody>
            <a:bodyPr wrap="none" rtlCol="0">
              <a:spAutoFit/>
            </a:bodyPr>
            <a:lstStyle/>
            <a:p>
              <a:pPr algn="r">
                <a:spcBef>
                  <a:spcPts val="1800"/>
                </a:spcBef>
              </a:pPr>
              <a:r>
                <a:rPr lang="en-GB" sz="1200" dirty="0">
                  <a:solidFill>
                    <a:srgbClr val="2C2227"/>
                  </a:solidFill>
                </a:rPr>
                <a:t>On foot</a:t>
              </a:r>
            </a:p>
            <a:p>
              <a:pPr algn="r">
                <a:spcBef>
                  <a:spcPts val="1800"/>
                </a:spcBef>
              </a:pPr>
              <a:r>
                <a:rPr lang="en-GB" sz="1200" dirty="0">
                  <a:solidFill>
                    <a:srgbClr val="2C2227"/>
                  </a:solidFill>
                </a:rPr>
                <a:t>Car</a:t>
              </a:r>
            </a:p>
            <a:p>
              <a:pPr algn="r">
                <a:spcBef>
                  <a:spcPts val="1800"/>
                </a:spcBef>
              </a:pPr>
              <a:r>
                <a:rPr lang="en-GB" sz="1200" dirty="0">
                  <a:solidFill>
                    <a:srgbClr val="2C2227"/>
                  </a:solidFill>
                </a:rPr>
                <a:t>Bus</a:t>
              </a:r>
            </a:p>
            <a:p>
              <a:pPr algn="r">
                <a:spcBef>
                  <a:spcPts val="1800"/>
                </a:spcBef>
              </a:pPr>
              <a:r>
                <a:rPr lang="en-GB" sz="1200" dirty="0">
                  <a:solidFill>
                    <a:srgbClr val="2C2227"/>
                  </a:solidFill>
                </a:rPr>
                <a:t>Train</a:t>
              </a:r>
            </a:p>
            <a:p>
              <a:pPr algn="r">
                <a:spcBef>
                  <a:spcPts val="1800"/>
                </a:spcBef>
              </a:pPr>
              <a:r>
                <a:rPr lang="en-GB" sz="1200" dirty="0">
                  <a:solidFill>
                    <a:srgbClr val="2C2227"/>
                  </a:solidFill>
                </a:rPr>
                <a:t>Other</a:t>
              </a:r>
            </a:p>
          </p:txBody>
        </p:sp>
        <p:pic>
          <p:nvPicPr>
            <p:cNvPr id="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3447" y="4625170"/>
              <a:ext cx="513109" cy="236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90066" y="4032332"/>
              <a:ext cx="253046" cy="453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0272" y="4985585"/>
              <a:ext cx="755311" cy="25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97814" y="5381211"/>
              <a:ext cx="907711" cy="198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11307" y="5687229"/>
              <a:ext cx="244276" cy="32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 name="Picture 29"/>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7238842" y="2646797"/>
            <a:ext cx="147317" cy="1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02501" y="2913899"/>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04858" y="1940814"/>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04858" y="1691928"/>
            <a:ext cx="144960" cy="14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04858" y="2182693"/>
            <a:ext cx="144960" cy="14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04858" y="2419431"/>
            <a:ext cx="144960" cy="14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04858" y="2669022"/>
            <a:ext cx="144960" cy="14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6"/>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02501" y="3157285"/>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02501" y="3392190"/>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9"/>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900867" y="3489161"/>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57"/>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7091525" y="3066299"/>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58"/>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7274401" y="2228902"/>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59"/>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7680801" y="1810504"/>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02501" y="4315882"/>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04858" y="4084371"/>
            <a:ext cx="144960" cy="14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04858" y="4554271"/>
            <a:ext cx="144960" cy="14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6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02501" y="5285012"/>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64"/>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02501" y="5051352"/>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65"/>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02501" y="4811182"/>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66"/>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02501" y="5538698"/>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7"/>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02501" y="5776311"/>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68"/>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933726" y="5877403"/>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69"/>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7208201" y="5040136"/>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70"/>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7096443" y="4611085"/>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71"/>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7884001" y="4211418"/>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7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994684" y="5461262"/>
            <a:ext cx="147317" cy="15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51</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13958001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GB" sz="2400" dirty="0">
                <a:solidFill>
                  <a:srgbClr val="C00000"/>
                </a:solidFill>
              </a:rPr>
              <a:t>Midland Metro journeys: summary (4) </a:t>
            </a:r>
            <a:endParaRPr lang="en-US" sz="2400" dirty="0">
              <a:solidFill>
                <a:srgbClr val="C00000"/>
              </a:solidFill>
            </a:endParaRPr>
          </a:p>
        </p:txBody>
      </p:sp>
      <p:pic>
        <p:nvPicPr>
          <p:cNvPr id="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4767609" y="1396954"/>
            <a:ext cx="3714750" cy="276999"/>
          </a:xfrm>
          <a:prstGeom prst="rect">
            <a:avLst/>
          </a:prstGeom>
          <a:noFill/>
        </p:spPr>
        <p:txBody>
          <a:bodyPr wrap="square" rtlCol="0">
            <a:spAutoFit/>
          </a:bodyPr>
          <a:lstStyle/>
          <a:p>
            <a:r>
              <a:rPr lang="en-GB" sz="1200" b="1" dirty="0">
                <a:solidFill>
                  <a:srgbClr val="C00000"/>
                </a:solidFill>
              </a:rPr>
              <a:t>Journey direction</a:t>
            </a:r>
          </a:p>
        </p:txBody>
      </p:sp>
      <p:sp>
        <p:nvSpPr>
          <p:cNvPr id="31" name="TextBox 30"/>
          <p:cNvSpPr txBox="1"/>
          <p:nvPr/>
        </p:nvSpPr>
        <p:spPr>
          <a:xfrm>
            <a:off x="4767609" y="3987753"/>
            <a:ext cx="3714750" cy="276999"/>
          </a:xfrm>
          <a:prstGeom prst="rect">
            <a:avLst/>
          </a:prstGeom>
          <a:noFill/>
        </p:spPr>
        <p:txBody>
          <a:bodyPr wrap="square" rtlCol="0">
            <a:spAutoFit/>
          </a:bodyPr>
          <a:lstStyle/>
          <a:p>
            <a:r>
              <a:rPr lang="en-GB" sz="1200" b="1" dirty="0">
                <a:solidFill>
                  <a:srgbClr val="C00000"/>
                </a:solidFill>
              </a:rPr>
              <a:t>Sitting/standing</a:t>
            </a:r>
          </a:p>
        </p:txBody>
      </p:sp>
      <p:sp>
        <p:nvSpPr>
          <p:cNvPr id="32" name="TextBox 31"/>
          <p:cNvSpPr txBox="1"/>
          <p:nvPr/>
        </p:nvSpPr>
        <p:spPr>
          <a:xfrm>
            <a:off x="506759" y="2282779"/>
            <a:ext cx="3714750" cy="276999"/>
          </a:xfrm>
          <a:prstGeom prst="rect">
            <a:avLst/>
          </a:prstGeom>
          <a:noFill/>
        </p:spPr>
        <p:txBody>
          <a:bodyPr wrap="square" rtlCol="0">
            <a:spAutoFit/>
          </a:bodyPr>
          <a:lstStyle/>
          <a:p>
            <a:r>
              <a:rPr lang="en-GB" sz="1200" b="1" dirty="0">
                <a:solidFill>
                  <a:srgbClr val="C00000"/>
                </a:solidFill>
              </a:rPr>
              <a:t>Weather on day of journey</a:t>
            </a:r>
          </a:p>
        </p:txBody>
      </p:sp>
      <p:cxnSp>
        <p:nvCxnSpPr>
          <p:cNvPr id="33" name="Straight Connector 32"/>
          <p:cNvCxnSpPr/>
          <p:nvPr/>
        </p:nvCxnSpPr>
        <p:spPr bwMode="auto">
          <a:xfrm>
            <a:off x="4505671" y="1551755"/>
            <a:ext cx="7938" cy="4584701"/>
          </a:xfrm>
          <a:prstGeom prst="line">
            <a:avLst/>
          </a:prstGeom>
          <a:noFill/>
          <a:ln w="9525" cap="flat" cmpd="sng" algn="ctr">
            <a:solidFill>
              <a:schemeClr val="bg1">
                <a:lumMod val="75000"/>
              </a:schemeClr>
            </a:solidFill>
            <a:prstDash val="solid"/>
            <a:round/>
            <a:headEnd type="none" w="med" len="med"/>
            <a:tailEnd type="none" w="med" len="med"/>
          </a:ln>
          <a:effectLst/>
        </p:spPr>
      </p:cxnSp>
      <p:grpSp>
        <p:nvGrpSpPr>
          <p:cNvPr id="34" name="Group 33"/>
          <p:cNvGrpSpPr/>
          <p:nvPr/>
        </p:nvGrpSpPr>
        <p:grpSpPr>
          <a:xfrm>
            <a:off x="1252906" y="2559779"/>
            <a:ext cx="2999081" cy="2336862"/>
            <a:chOff x="936647" y="1319600"/>
            <a:chExt cx="2999081" cy="2336862"/>
          </a:xfrm>
        </p:grpSpPr>
        <p:graphicFrame>
          <p:nvGraphicFramePr>
            <p:cNvPr id="35" name="Chart 34"/>
            <p:cNvGraphicFramePr/>
            <p:nvPr>
              <p:extLst>
                <p:ext uri="{D42A27DB-BD31-4B8C-83A1-F6EECF244321}">
                  <p14:modId xmlns:p14="http://schemas.microsoft.com/office/powerpoint/2010/main" val="2984367619"/>
                </p:ext>
              </p:extLst>
            </p:nvPr>
          </p:nvGraphicFramePr>
          <p:xfrm>
            <a:off x="2212304" y="1319600"/>
            <a:ext cx="1723424" cy="2336862"/>
          </p:xfrm>
          <a:graphic>
            <a:graphicData uri="http://schemas.openxmlformats.org/drawingml/2006/chart">
              <c:chart xmlns:c="http://schemas.openxmlformats.org/drawingml/2006/chart" xmlns:r="http://schemas.openxmlformats.org/officeDocument/2006/relationships" r:id="rId3"/>
            </a:graphicData>
          </a:graphic>
        </p:graphicFrame>
        <p:sp>
          <p:nvSpPr>
            <p:cNvPr id="36" name="TextBox 35"/>
            <p:cNvSpPr txBox="1"/>
            <p:nvPr/>
          </p:nvSpPr>
          <p:spPr>
            <a:xfrm>
              <a:off x="1489191" y="1604809"/>
              <a:ext cx="859594" cy="1769715"/>
            </a:xfrm>
            <a:prstGeom prst="rect">
              <a:avLst/>
            </a:prstGeom>
            <a:noFill/>
          </p:spPr>
          <p:txBody>
            <a:bodyPr wrap="none" rtlCol="0">
              <a:spAutoFit/>
            </a:bodyPr>
            <a:lstStyle/>
            <a:p>
              <a:pPr algn="r">
                <a:spcAft>
                  <a:spcPts val="2600"/>
                </a:spcAft>
              </a:pPr>
              <a:r>
                <a:rPr lang="en-GB" sz="1100" dirty="0">
                  <a:solidFill>
                    <a:srgbClr val="2C2227"/>
                  </a:solidFill>
                </a:rPr>
                <a:t>Dry</a:t>
              </a:r>
            </a:p>
            <a:p>
              <a:pPr algn="r">
                <a:spcAft>
                  <a:spcPts val="2600"/>
                </a:spcAft>
              </a:pPr>
              <a:r>
                <a:rPr lang="en-GB" sz="1100" dirty="0">
                  <a:solidFill>
                    <a:srgbClr val="2C2227"/>
                  </a:solidFill>
                </a:rPr>
                <a:t>Light rain</a:t>
              </a:r>
            </a:p>
            <a:p>
              <a:pPr algn="r">
                <a:spcAft>
                  <a:spcPts val="2600"/>
                </a:spcAft>
              </a:pPr>
              <a:r>
                <a:rPr lang="en-GB" sz="1100" dirty="0">
                  <a:solidFill>
                    <a:srgbClr val="2C2227"/>
                  </a:solidFill>
                </a:rPr>
                <a:t>Heavy rain</a:t>
              </a:r>
            </a:p>
            <a:p>
              <a:pPr algn="r">
                <a:spcAft>
                  <a:spcPts val="2600"/>
                </a:spcAft>
              </a:pPr>
              <a:r>
                <a:rPr lang="en-GB" sz="1100" dirty="0">
                  <a:solidFill>
                    <a:srgbClr val="2C2227"/>
                  </a:solidFill>
                </a:rPr>
                <a:t>Other</a:t>
              </a:r>
            </a:p>
          </p:txBody>
        </p:sp>
        <p:pic>
          <p:nvPicPr>
            <p:cNvPr id="37"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1612" y="1515389"/>
              <a:ext cx="369339" cy="36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425" y="2016926"/>
              <a:ext cx="507713" cy="39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6647" y="2555056"/>
              <a:ext cx="519269"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4143" y="3072325"/>
              <a:ext cx="244276" cy="32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8" name="Group 57"/>
          <p:cNvGrpSpPr/>
          <p:nvPr/>
        </p:nvGrpSpPr>
        <p:grpSpPr>
          <a:xfrm>
            <a:off x="5068884" y="1671363"/>
            <a:ext cx="3206694" cy="2336862"/>
            <a:chOff x="4752625" y="1317009"/>
            <a:chExt cx="3206694" cy="2336862"/>
          </a:xfrm>
        </p:grpSpPr>
        <p:graphicFrame>
          <p:nvGraphicFramePr>
            <p:cNvPr id="59" name="Chart 58"/>
            <p:cNvGraphicFramePr/>
            <p:nvPr>
              <p:extLst>
                <p:ext uri="{D42A27DB-BD31-4B8C-83A1-F6EECF244321}">
                  <p14:modId xmlns:p14="http://schemas.microsoft.com/office/powerpoint/2010/main" val="3255470588"/>
                </p:ext>
              </p:extLst>
            </p:nvPr>
          </p:nvGraphicFramePr>
          <p:xfrm>
            <a:off x="6235895" y="1317009"/>
            <a:ext cx="1723424" cy="2336862"/>
          </p:xfrm>
          <a:graphic>
            <a:graphicData uri="http://schemas.openxmlformats.org/drawingml/2006/chart">
              <c:chart xmlns:c="http://schemas.openxmlformats.org/drawingml/2006/chart" xmlns:r="http://schemas.openxmlformats.org/officeDocument/2006/relationships" r:id="rId8"/>
            </a:graphicData>
          </a:graphic>
        </p:graphicFrame>
        <p:sp>
          <p:nvSpPr>
            <p:cNvPr id="60" name="TextBox 59"/>
            <p:cNvSpPr txBox="1"/>
            <p:nvPr/>
          </p:nvSpPr>
          <p:spPr>
            <a:xfrm>
              <a:off x="5318358" y="1609725"/>
              <a:ext cx="1039066" cy="1267014"/>
            </a:xfrm>
            <a:prstGeom prst="rect">
              <a:avLst/>
            </a:prstGeom>
            <a:noFill/>
          </p:spPr>
          <p:txBody>
            <a:bodyPr wrap="none" rtlCol="0">
              <a:spAutoFit/>
            </a:bodyPr>
            <a:lstStyle/>
            <a:p>
              <a:pPr algn="r">
                <a:spcAft>
                  <a:spcPts val="2600"/>
                </a:spcAft>
              </a:pPr>
              <a:r>
                <a:rPr lang="en-GB" sz="1100" dirty="0">
                  <a:solidFill>
                    <a:srgbClr val="2C2227"/>
                  </a:solidFill>
                </a:rPr>
                <a:t>Outward</a:t>
              </a:r>
            </a:p>
            <a:p>
              <a:pPr algn="r">
                <a:spcAft>
                  <a:spcPts val="2600"/>
                </a:spcAft>
              </a:pPr>
              <a:r>
                <a:rPr lang="en-GB" sz="1100" dirty="0">
                  <a:solidFill>
                    <a:srgbClr val="2C2227"/>
                  </a:solidFill>
                </a:rPr>
                <a:t>Return</a:t>
              </a:r>
            </a:p>
            <a:p>
              <a:pPr algn="r">
                <a:spcAft>
                  <a:spcPts val="2600"/>
                </a:spcAft>
              </a:pPr>
              <a:r>
                <a:rPr lang="en-GB" sz="1100" dirty="0">
                  <a:solidFill>
                    <a:srgbClr val="2C2227"/>
                  </a:solidFill>
                </a:rPr>
                <a:t>One way only</a:t>
              </a:r>
            </a:p>
          </p:txBody>
        </p:sp>
        <p:pic>
          <p:nvPicPr>
            <p:cNvPr id="61"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52625" y="2580003"/>
              <a:ext cx="464401" cy="30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1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52768" y="2022782"/>
              <a:ext cx="438424" cy="39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1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62320" y="1564416"/>
              <a:ext cx="445009" cy="25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4" name="Group 63"/>
          <p:cNvGrpSpPr/>
          <p:nvPr/>
        </p:nvGrpSpPr>
        <p:grpSpPr>
          <a:xfrm>
            <a:off x="5145364" y="4122441"/>
            <a:ext cx="3140657" cy="2336862"/>
            <a:chOff x="4829105" y="3768087"/>
            <a:chExt cx="3140657" cy="2336862"/>
          </a:xfrm>
        </p:grpSpPr>
        <p:graphicFrame>
          <p:nvGraphicFramePr>
            <p:cNvPr id="65" name="Chart 64"/>
            <p:cNvGraphicFramePr/>
            <p:nvPr>
              <p:extLst>
                <p:ext uri="{D42A27DB-BD31-4B8C-83A1-F6EECF244321}">
                  <p14:modId xmlns:p14="http://schemas.microsoft.com/office/powerpoint/2010/main" val="3967972731"/>
                </p:ext>
              </p:extLst>
            </p:nvPr>
          </p:nvGraphicFramePr>
          <p:xfrm>
            <a:off x="6246338" y="3768087"/>
            <a:ext cx="1723424" cy="2336862"/>
          </p:xfrm>
          <a:graphic>
            <a:graphicData uri="http://schemas.openxmlformats.org/drawingml/2006/chart">
              <c:chart xmlns:c="http://schemas.openxmlformats.org/drawingml/2006/chart" xmlns:r="http://schemas.openxmlformats.org/officeDocument/2006/relationships" r:id="rId12"/>
            </a:graphicData>
          </a:graphic>
        </p:graphicFrame>
        <p:sp>
          <p:nvSpPr>
            <p:cNvPr id="66" name="TextBox 65"/>
            <p:cNvSpPr txBox="1"/>
            <p:nvPr/>
          </p:nvSpPr>
          <p:spPr>
            <a:xfrm>
              <a:off x="5231796" y="4040758"/>
              <a:ext cx="1125628" cy="1387559"/>
            </a:xfrm>
            <a:prstGeom prst="rect">
              <a:avLst/>
            </a:prstGeom>
            <a:noFill/>
          </p:spPr>
          <p:txBody>
            <a:bodyPr wrap="none" rtlCol="0">
              <a:spAutoFit/>
            </a:bodyPr>
            <a:lstStyle/>
            <a:p>
              <a:pPr algn="r">
                <a:spcAft>
                  <a:spcPts val="2200"/>
                </a:spcAft>
              </a:pPr>
              <a:r>
                <a:rPr lang="en-GB" sz="1100" dirty="0">
                  <a:solidFill>
                    <a:srgbClr val="2C2227"/>
                  </a:solidFill>
                </a:rPr>
                <a:t>Had a seat</a:t>
              </a:r>
            </a:p>
            <a:p>
              <a:pPr algn="r">
                <a:spcAft>
                  <a:spcPts val="1300"/>
                </a:spcAft>
              </a:pPr>
              <a:r>
                <a:rPr lang="en-GB" sz="1100" dirty="0">
                  <a:solidFill>
                    <a:srgbClr val="2C2227"/>
                  </a:solidFill>
                </a:rPr>
                <a:t>Stood, would</a:t>
              </a:r>
              <a:br>
                <a:rPr lang="en-GB" sz="1100" dirty="0">
                  <a:solidFill>
                    <a:srgbClr val="2C2227"/>
                  </a:solidFill>
                </a:rPr>
              </a:br>
              <a:r>
                <a:rPr lang="en-GB" sz="1100" dirty="0">
                  <a:solidFill>
                    <a:srgbClr val="2C2227"/>
                  </a:solidFill>
                </a:rPr>
                <a:t>have liked seat</a:t>
              </a:r>
            </a:p>
            <a:p>
              <a:pPr algn="r">
                <a:spcAft>
                  <a:spcPts val="1300"/>
                </a:spcAft>
              </a:pPr>
              <a:r>
                <a:rPr lang="en-GB" sz="1100" dirty="0">
                  <a:solidFill>
                    <a:srgbClr val="2C2227"/>
                  </a:solidFill>
                </a:rPr>
                <a:t>Stood, happy</a:t>
              </a:r>
              <a:br>
                <a:rPr lang="en-GB" sz="1100" dirty="0">
                  <a:solidFill>
                    <a:srgbClr val="2C2227"/>
                  </a:solidFill>
                </a:rPr>
              </a:br>
              <a:r>
                <a:rPr lang="en-GB" sz="1100" dirty="0">
                  <a:solidFill>
                    <a:srgbClr val="2C2227"/>
                  </a:solidFill>
                </a:rPr>
                <a:t> to stand</a:t>
              </a:r>
            </a:p>
          </p:txBody>
        </p:sp>
        <p:pic>
          <p:nvPicPr>
            <p:cNvPr id="67" name="Picture 2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11539" y="4410851"/>
              <a:ext cx="210409" cy="48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29105" y="3970387"/>
              <a:ext cx="340028" cy="354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93195" y="4905376"/>
              <a:ext cx="228753" cy="533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5"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6980690" y="3027585"/>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8062745" y="4437623"/>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7136373" y="4950687"/>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28562" y="2875905"/>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900474" y="4421100"/>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900474" y="3906719"/>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240540" y="3385746"/>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7754300" y="1997825"/>
            <a:ext cx="144960" cy="14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47"/>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7556183" y="2498527"/>
            <a:ext cx="147317" cy="1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7123673" y="5458687"/>
            <a:ext cx="147295"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52</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22712571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GB" sz="2400" dirty="0">
                <a:solidFill>
                  <a:srgbClr val="C00000"/>
                </a:solidFill>
              </a:rPr>
              <a:t>Journey purpose</a:t>
            </a:r>
            <a:endParaRPr lang="en-US" sz="2400" dirty="0">
              <a:solidFill>
                <a:srgbClr val="C00000"/>
              </a:solidFill>
            </a:endParaRPr>
          </a:p>
        </p:txBody>
      </p:sp>
      <p:pic>
        <p:nvPicPr>
          <p:cNvPr id="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2" name="Chart 41"/>
          <p:cNvGraphicFramePr/>
          <p:nvPr>
            <p:extLst>
              <p:ext uri="{D42A27DB-BD31-4B8C-83A1-F6EECF244321}">
                <p14:modId xmlns:p14="http://schemas.microsoft.com/office/powerpoint/2010/main" val="2649011155"/>
              </p:ext>
            </p:extLst>
          </p:nvPr>
        </p:nvGraphicFramePr>
        <p:xfrm>
          <a:off x="370206" y="2057317"/>
          <a:ext cx="6096000" cy="2611337"/>
        </p:xfrm>
        <a:graphic>
          <a:graphicData uri="http://schemas.openxmlformats.org/drawingml/2006/chart">
            <c:chart xmlns:c="http://schemas.openxmlformats.org/drawingml/2006/chart" xmlns:r="http://schemas.openxmlformats.org/officeDocument/2006/relationships" r:id="rId3"/>
          </a:graphicData>
        </a:graphic>
      </p:graphicFrame>
      <p:sp>
        <p:nvSpPr>
          <p:cNvPr id="43" name="TextBox 42"/>
          <p:cNvSpPr txBox="1"/>
          <p:nvPr/>
        </p:nvSpPr>
        <p:spPr>
          <a:xfrm>
            <a:off x="7997139" y="1898733"/>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44" name="TextBox 43"/>
          <p:cNvSpPr txBox="1"/>
          <p:nvPr/>
        </p:nvSpPr>
        <p:spPr>
          <a:xfrm>
            <a:off x="2292557" y="1914046"/>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2017</a:t>
            </a:r>
          </a:p>
        </p:txBody>
      </p:sp>
      <p:sp>
        <p:nvSpPr>
          <p:cNvPr id="45" name="TextBox 44"/>
          <p:cNvSpPr txBox="1"/>
          <p:nvPr/>
        </p:nvSpPr>
        <p:spPr>
          <a:xfrm>
            <a:off x="7447167" y="2255713"/>
            <a:ext cx="432048" cy="2225225"/>
          </a:xfrm>
          <a:prstGeom prst="rect">
            <a:avLst/>
          </a:prstGeom>
          <a:noFill/>
        </p:spPr>
        <p:txBody>
          <a:bodyPr wrap="square" rtlCol="0">
            <a:spAutoFit/>
          </a:bodyPr>
          <a:lstStyle/>
          <a:p>
            <a:pPr algn="ctr">
              <a:lnSpc>
                <a:spcPct val="154000"/>
              </a:lnSpc>
            </a:pPr>
            <a:r>
              <a:rPr lang="en-GB" sz="1000" dirty="0">
                <a:solidFill>
                  <a:srgbClr val="000000"/>
                </a:solidFill>
              </a:rPr>
              <a:t>44</a:t>
            </a:r>
          </a:p>
          <a:p>
            <a:pPr algn="ctr">
              <a:lnSpc>
                <a:spcPct val="154000"/>
              </a:lnSpc>
            </a:pPr>
            <a:r>
              <a:rPr lang="en-GB" sz="1000" dirty="0">
                <a:solidFill>
                  <a:srgbClr val="000000"/>
                </a:solidFill>
              </a:rPr>
              <a:t>17</a:t>
            </a:r>
          </a:p>
          <a:p>
            <a:pPr algn="ctr">
              <a:lnSpc>
                <a:spcPct val="154000"/>
              </a:lnSpc>
            </a:pPr>
            <a:r>
              <a:rPr lang="en-GB" sz="1000" dirty="0">
                <a:solidFill>
                  <a:srgbClr val="000000"/>
                </a:solidFill>
              </a:rPr>
              <a:t>1</a:t>
            </a:r>
          </a:p>
          <a:p>
            <a:pPr algn="ctr">
              <a:lnSpc>
                <a:spcPct val="154000"/>
              </a:lnSpc>
            </a:pPr>
            <a:r>
              <a:rPr lang="en-GB" sz="1000" dirty="0">
                <a:solidFill>
                  <a:srgbClr val="000000"/>
                </a:solidFill>
              </a:rPr>
              <a:t>6</a:t>
            </a:r>
          </a:p>
          <a:p>
            <a:pPr algn="ctr">
              <a:lnSpc>
                <a:spcPct val="154000"/>
              </a:lnSpc>
            </a:pPr>
            <a:r>
              <a:rPr lang="en-GB" sz="1000" dirty="0">
                <a:solidFill>
                  <a:srgbClr val="000000"/>
                </a:solidFill>
              </a:rPr>
              <a:t>2</a:t>
            </a:r>
          </a:p>
          <a:p>
            <a:pPr algn="ctr">
              <a:lnSpc>
                <a:spcPct val="154000"/>
              </a:lnSpc>
            </a:pPr>
            <a:r>
              <a:rPr lang="en-GB" sz="1000" dirty="0">
                <a:solidFill>
                  <a:srgbClr val="000000"/>
                </a:solidFill>
              </a:rPr>
              <a:t>14</a:t>
            </a:r>
          </a:p>
          <a:p>
            <a:pPr algn="ctr">
              <a:lnSpc>
                <a:spcPct val="154000"/>
              </a:lnSpc>
            </a:pPr>
            <a:r>
              <a:rPr lang="en-GB" sz="1000" dirty="0">
                <a:solidFill>
                  <a:srgbClr val="000000"/>
                </a:solidFill>
              </a:rPr>
              <a:t>5</a:t>
            </a:r>
          </a:p>
          <a:p>
            <a:pPr algn="ctr">
              <a:lnSpc>
                <a:spcPct val="154000"/>
              </a:lnSpc>
            </a:pPr>
            <a:r>
              <a:rPr lang="en-GB" sz="1000" dirty="0">
                <a:solidFill>
                  <a:srgbClr val="000000"/>
                </a:solidFill>
              </a:rPr>
              <a:t>9</a:t>
            </a:r>
          </a:p>
          <a:p>
            <a:pPr algn="ctr">
              <a:lnSpc>
                <a:spcPct val="154000"/>
              </a:lnSpc>
            </a:pPr>
            <a:r>
              <a:rPr lang="en-GB" sz="1000" dirty="0">
                <a:solidFill>
                  <a:srgbClr val="000000"/>
                </a:solidFill>
              </a:rPr>
              <a:t>2</a:t>
            </a:r>
          </a:p>
        </p:txBody>
      </p:sp>
      <p:sp>
        <p:nvSpPr>
          <p:cNvPr id="46" name="TextBox 45"/>
          <p:cNvSpPr txBox="1"/>
          <p:nvPr/>
        </p:nvSpPr>
        <p:spPr>
          <a:xfrm>
            <a:off x="7349066" y="1898733"/>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2014</a:t>
            </a:r>
          </a:p>
        </p:txBody>
      </p:sp>
      <p:graphicFrame>
        <p:nvGraphicFramePr>
          <p:cNvPr id="47" name="Chart 46"/>
          <p:cNvGraphicFramePr/>
          <p:nvPr>
            <p:extLst>
              <p:ext uri="{D42A27DB-BD31-4B8C-83A1-F6EECF244321}">
                <p14:modId xmlns:p14="http://schemas.microsoft.com/office/powerpoint/2010/main" val="2409586095"/>
              </p:ext>
            </p:extLst>
          </p:nvPr>
        </p:nvGraphicFramePr>
        <p:xfrm>
          <a:off x="360360" y="4649271"/>
          <a:ext cx="6096000" cy="997985"/>
        </p:xfrm>
        <a:graphic>
          <a:graphicData uri="http://schemas.openxmlformats.org/drawingml/2006/chart">
            <c:chart xmlns:c="http://schemas.openxmlformats.org/drawingml/2006/chart" xmlns:r="http://schemas.openxmlformats.org/officeDocument/2006/relationships" r:id="rId4"/>
          </a:graphicData>
        </a:graphic>
      </p:graphicFrame>
      <p:sp>
        <p:nvSpPr>
          <p:cNvPr id="48" name="TextBox 47"/>
          <p:cNvSpPr txBox="1"/>
          <p:nvPr/>
        </p:nvSpPr>
        <p:spPr>
          <a:xfrm>
            <a:off x="8118877" y="4653343"/>
            <a:ext cx="432048" cy="1015663"/>
          </a:xfrm>
          <a:prstGeom prst="rect">
            <a:avLst/>
          </a:prstGeom>
          <a:noFill/>
        </p:spPr>
        <p:txBody>
          <a:bodyPr wrap="square" rtlCol="0">
            <a:spAutoFit/>
          </a:bodyPr>
          <a:lstStyle/>
          <a:p>
            <a:pPr algn="ctr">
              <a:lnSpc>
                <a:spcPct val="200000"/>
              </a:lnSpc>
            </a:pPr>
            <a:r>
              <a:rPr lang="en-GB" sz="1000" dirty="0">
                <a:solidFill>
                  <a:srgbClr val="000000"/>
                </a:solidFill>
              </a:rPr>
              <a:t>65</a:t>
            </a:r>
          </a:p>
          <a:p>
            <a:pPr algn="ctr">
              <a:lnSpc>
                <a:spcPct val="200000"/>
              </a:lnSpc>
            </a:pPr>
            <a:r>
              <a:rPr lang="en-GB" sz="1000" dirty="0">
                <a:solidFill>
                  <a:srgbClr val="000000"/>
                </a:solidFill>
              </a:rPr>
              <a:t>2</a:t>
            </a:r>
          </a:p>
          <a:p>
            <a:pPr algn="ctr">
              <a:lnSpc>
                <a:spcPct val="200000"/>
              </a:lnSpc>
            </a:pPr>
            <a:r>
              <a:rPr lang="en-GB" sz="1000" dirty="0">
                <a:solidFill>
                  <a:srgbClr val="000000"/>
                </a:solidFill>
              </a:rPr>
              <a:t>33</a:t>
            </a:r>
          </a:p>
        </p:txBody>
      </p:sp>
      <p:sp>
        <p:nvSpPr>
          <p:cNvPr id="49" name="TextBox 48"/>
          <p:cNvSpPr txBox="1"/>
          <p:nvPr/>
        </p:nvSpPr>
        <p:spPr>
          <a:xfrm>
            <a:off x="7475742" y="4653343"/>
            <a:ext cx="432048" cy="1015663"/>
          </a:xfrm>
          <a:prstGeom prst="rect">
            <a:avLst/>
          </a:prstGeom>
          <a:noFill/>
        </p:spPr>
        <p:txBody>
          <a:bodyPr wrap="square" rtlCol="0">
            <a:spAutoFit/>
          </a:bodyPr>
          <a:lstStyle/>
          <a:p>
            <a:pPr algn="ctr">
              <a:lnSpc>
                <a:spcPct val="200000"/>
              </a:lnSpc>
            </a:pPr>
            <a:r>
              <a:rPr lang="en-GB" sz="1000" dirty="0">
                <a:solidFill>
                  <a:srgbClr val="000000"/>
                </a:solidFill>
              </a:rPr>
              <a:t>61</a:t>
            </a:r>
          </a:p>
          <a:p>
            <a:pPr algn="ctr">
              <a:lnSpc>
                <a:spcPct val="200000"/>
              </a:lnSpc>
            </a:pPr>
            <a:r>
              <a:rPr lang="en-GB" sz="1000" dirty="0">
                <a:solidFill>
                  <a:srgbClr val="000000"/>
                </a:solidFill>
              </a:rPr>
              <a:t>1</a:t>
            </a:r>
          </a:p>
          <a:p>
            <a:pPr algn="ctr">
              <a:lnSpc>
                <a:spcPct val="200000"/>
              </a:lnSpc>
            </a:pPr>
            <a:r>
              <a:rPr lang="en-GB" sz="1000" dirty="0">
                <a:solidFill>
                  <a:srgbClr val="000000"/>
                </a:solidFill>
              </a:rPr>
              <a:t>38</a:t>
            </a:r>
          </a:p>
        </p:txBody>
      </p:sp>
      <p:sp>
        <p:nvSpPr>
          <p:cNvPr id="50" name="TextBox 49"/>
          <p:cNvSpPr txBox="1"/>
          <p:nvPr/>
        </p:nvSpPr>
        <p:spPr>
          <a:xfrm>
            <a:off x="8076313" y="2255712"/>
            <a:ext cx="432048" cy="2225225"/>
          </a:xfrm>
          <a:prstGeom prst="rect">
            <a:avLst/>
          </a:prstGeom>
          <a:noFill/>
        </p:spPr>
        <p:txBody>
          <a:bodyPr wrap="square" rtlCol="0">
            <a:spAutoFit/>
          </a:bodyPr>
          <a:lstStyle/>
          <a:p>
            <a:pPr algn="ctr">
              <a:lnSpc>
                <a:spcPct val="154000"/>
              </a:lnSpc>
            </a:pPr>
            <a:r>
              <a:rPr lang="en-GB" sz="1000" dirty="0">
                <a:solidFill>
                  <a:srgbClr val="000000"/>
                </a:solidFill>
              </a:rPr>
              <a:t>51</a:t>
            </a:r>
          </a:p>
          <a:p>
            <a:pPr algn="ctr">
              <a:lnSpc>
                <a:spcPct val="154000"/>
              </a:lnSpc>
            </a:pPr>
            <a:r>
              <a:rPr lang="en-GB" sz="1000" dirty="0">
                <a:solidFill>
                  <a:srgbClr val="000000"/>
                </a:solidFill>
              </a:rPr>
              <a:t>14</a:t>
            </a:r>
          </a:p>
          <a:p>
            <a:pPr algn="ctr">
              <a:lnSpc>
                <a:spcPct val="154000"/>
              </a:lnSpc>
            </a:pPr>
            <a:r>
              <a:rPr lang="en-GB" sz="1000" dirty="0">
                <a:solidFill>
                  <a:srgbClr val="000000"/>
                </a:solidFill>
              </a:rPr>
              <a:t>2</a:t>
            </a:r>
          </a:p>
          <a:p>
            <a:pPr algn="ctr">
              <a:lnSpc>
                <a:spcPct val="154000"/>
              </a:lnSpc>
            </a:pPr>
            <a:r>
              <a:rPr lang="en-GB" sz="1000" dirty="0">
                <a:solidFill>
                  <a:srgbClr val="000000"/>
                </a:solidFill>
              </a:rPr>
              <a:t>2</a:t>
            </a:r>
          </a:p>
          <a:p>
            <a:pPr algn="ctr">
              <a:lnSpc>
                <a:spcPct val="154000"/>
              </a:lnSpc>
            </a:pPr>
            <a:r>
              <a:rPr lang="en-GB" sz="1000" dirty="0">
                <a:solidFill>
                  <a:srgbClr val="000000"/>
                </a:solidFill>
              </a:rPr>
              <a:t>1</a:t>
            </a:r>
          </a:p>
          <a:p>
            <a:pPr algn="ctr">
              <a:lnSpc>
                <a:spcPct val="154000"/>
              </a:lnSpc>
            </a:pPr>
            <a:r>
              <a:rPr lang="en-GB" sz="1000" dirty="0">
                <a:solidFill>
                  <a:srgbClr val="000000"/>
                </a:solidFill>
              </a:rPr>
              <a:t>13</a:t>
            </a:r>
          </a:p>
          <a:p>
            <a:pPr algn="ctr">
              <a:lnSpc>
                <a:spcPct val="154000"/>
              </a:lnSpc>
            </a:pPr>
            <a:r>
              <a:rPr lang="en-GB" sz="1000" dirty="0">
                <a:solidFill>
                  <a:srgbClr val="000000"/>
                </a:solidFill>
              </a:rPr>
              <a:t>5</a:t>
            </a:r>
          </a:p>
          <a:p>
            <a:pPr algn="ctr">
              <a:lnSpc>
                <a:spcPct val="154000"/>
              </a:lnSpc>
            </a:pPr>
            <a:r>
              <a:rPr lang="en-GB" sz="1000" dirty="0">
                <a:solidFill>
                  <a:srgbClr val="000000"/>
                </a:solidFill>
              </a:rPr>
              <a:t>10</a:t>
            </a:r>
          </a:p>
          <a:p>
            <a:pPr algn="ctr">
              <a:lnSpc>
                <a:spcPct val="154000"/>
              </a:lnSpc>
            </a:pPr>
            <a:r>
              <a:rPr lang="en-GB" sz="1000" dirty="0">
                <a:solidFill>
                  <a:srgbClr val="000000"/>
                </a:solidFill>
              </a:rPr>
              <a:t>3</a:t>
            </a:r>
          </a:p>
        </p:txBody>
      </p:sp>
      <p:pic>
        <p:nvPicPr>
          <p:cNvPr id="52"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13653" y="3302920"/>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13653" y="3537070"/>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13653" y="2600470"/>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13653" y="4005370"/>
            <a:ext cx="147295" cy="15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987739" y="4829961"/>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987739" y="5412534"/>
            <a:ext cx="147295" cy="15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TextBox 81"/>
          <p:cNvSpPr txBox="1"/>
          <p:nvPr/>
        </p:nvSpPr>
        <p:spPr>
          <a:xfrm>
            <a:off x="6847092" y="2265238"/>
            <a:ext cx="432048" cy="2225225"/>
          </a:xfrm>
          <a:prstGeom prst="rect">
            <a:avLst/>
          </a:prstGeom>
          <a:noFill/>
        </p:spPr>
        <p:txBody>
          <a:bodyPr wrap="square" rtlCol="0">
            <a:spAutoFit/>
          </a:bodyPr>
          <a:lstStyle/>
          <a:p>
            <a:pPr algn="ctr">
              <a:lnSpc>
                <a:spcPct val="154000"/>
              </a:lnSpc>
            </a:pPr>
            <a:r>
              <a:rPr lang="en-GB" sz="1000" dirty="0">
                <a:solidFill>
                  <a:srgbClr val="000000"/>
                </a:solidFill>
              </a:rPr>
              <a:t>55</a:t>
            </a:r>
          </a:p>
          <a:p>
            <a:pPr algn="ctr">
              <a:lnSpc>
                <a:spcPct val="154000"/>
              </a:lnSpc>
            </a:pPr>
            <a:r>
              <a:rPr lang="en-GB" sz="1000" dirty="0">
                <a:solidFill>
                  <a:srgbClr val="000000"/>
                </a:solidFill>
              </a:rPr>
              <a:t>11</a:t>
            </a:r>
          </a:p>
          <a:p>
            <a:pPr algn="ctr">
              <a:lnSpc>
                <a:spcPct val="154000"/>
              </a:lnSpc>
            </a:pPr>
            <a:r>
              <a:rPr lang="en-GB" sz="1000" dirty="0">
                <a:solidFill>
                  <a:srgbClr val="000000"/>
                </a:solidFill>
              </a:rPr>
              <a:t>2</a:t>
            </a:r>
          </a:p>
          <a:p>
            <a:pPr algn="ctr">
              <a:lnSpc>
                <a:spcPct val="154000"/>
              </a:lnSpc>
            </a:pPr>
            <a:r>
              <a:rPr lang="en-GB" sz="1000" dirty="0">
                <a:solidFill>
                  <a:srgbClr val="000000"/>
                </a:solidFill>
              </a:rPr>
              <a:t>3</a:t>
            </a:r>
          </a:p>
          <a:p>
            <a:pPr algn="ctr">
              <a:lnSpc>
                <a:spcPct val="154000"/>
              </a:lnSpc>
            </a:pPr>
            <a:r>
              <a:rPr lang="en-GB" sz="1000" dirty="0">
                <a:solidFill>
                  <a:srgbClr val="000000"/>
                </a:solidFill>
              </a:rPr>
              <a:t>2</a:t>
            </a:r>
          </a:p>
          <a:p>
            <a:pPr algn="ctr">
              <a:lnSpc>
                <a:spcPct val="154000"/>
              </a:lnSpc>
            </a:pPr>
            <a:r>
              <a:rPr lang="en-GB" sz="1000" dirty="0">
                <a:solidFill>
                  <a:srgbClr val="000000"/>
                </a:solidFill>
              </a:rPr>
              <a:t>12</a:t>
            </a:r>
          </a:p>
          <a:p>
            <a:pPr algn="ctr">
              <a:lnSpc>
                <a:spcPct val="154000"/>
              </a:lnSpc>
            </a:pPr>
            <a:r>
              <a:rPr lang="en-GB" sz="1000" dirty="0">
                <a:solidFill>
                  <a:srgbClr val="000000"/>
                </a:solidFill>
              </a:rPr>
              <a:t>6</a:t>
            </a:r>
          </a:p>
          <a:p>
            <a:pPr algn="ctr">
              <a:lnSpc>
                <a:spcPct val="154000"/>
              </a:lnSpc>
            </a:pPr>
            <a:r>
              <a:rPr lang="en-GB" sz="1000" dirty="0">
                <a:solidFill>
                  <a:srgbClr val="000000"/>
                </a:solidFill>
              </a:rPr>
              <a:t>6</a:t>
            </a:r>
          </a:p>
          <a:p>
            <a:pPr algn="ctr">
              <a:lnSpc>
                <a:spcPct val="154000"/>
              </a:lnSpc>
            </a:pPr>
            <a:r>
              <a:rPr lang="en-GB" sz="1000" dirty="0">
                <a:solidFill>
                  <a:srgbClr val="000000"/>
                </a:solidFill>
              </a:rPr>
              <a:t>3</a:t>
            </a:r>
          </a:p>
        </p:txBody>
      </p:sp>
      <p:sp>
        <p:nvSpPr>
          <p:cNvPr id="83" name="TextBox 82"/>
          <p:cNvSpPr txBox="1"/>
          <p:nvPr/>
        </p:nvSpPr>
        <p:spPr>
          <a:xfrm>
            <a:off x="6748991" y="1908258"/>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84" name="TextBox 83"/>
          <p:cNvSpPr txBox="1"/>
          <p:nvPr/>
        </p:nvSpPr>
        <p:spPr>
          <a:xfrm>
            <a:off x="6875667" y="4662868"/>
            <a:ext cx="432048" cy="1015663"/>
          </a:xfrm>
          <a:prstGeom prst="rect">
            <a:avLst/>
          </a:prstGeom>
          <a:noFill/>
        </p:spPr>
        <p:txBody>
          <a:bodyPr wrap="square" rtlCol="0">
            <a:spAutoFit/>
          </a:bodyPr>
          <a:lstStyle/>
          <a:p>
            <a:pPr algn="ctr">
              <a:lnSpc>
                <a:spcPct val="200000"/>
              </a:lnSpc>
            </a:pPr>
            <a:r>
              <a:rPr lang="en-GB" sz="1000" dirty="0">
                <a:solidFill>
                  <a:srgbClr val="000000"/>
                </a:solidFill>
              </a:rPr>
              <a:t>66</a:t>
            </a:r>
          </a:p>
          <a:p>
            <a:pPr algn="ctr">
              <a:lnSpc>
                <a:spcPct val="200000"/>
              </a:lnSpc>
            </a:pPr>
            <a:r>
              <a:rPr lang="en-GB" sz="1000" dirty="0">
                <a:solidFill>
                  <a:srgbClr val="000000"/>
                </a:solidFill>
              </a:rPr>
              <a:t>2</a:t>
            </a:r>
          </a:p>
          <a:p>
            <a:pPr algn="ctr">
              <a:lnSpc>
                <a:spcPct val="200000"/>
              </a:lnSpc>
            </a:pPr>
            <a:r>
              <a:rPr lang="en-GB" sz="1000" dirty="0">
                <a:solidFill>
                  <a:srgbClr val="000000"/>
                </a:solidFill>
              </a:rPr>
              <a:t>32</a:t>
            </a:r>
          </a:p>
        </p:txBody>
      </p:sp>
      <p:pic>
        <p:nvPicPr>
          <p:cNvPr id="8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13653" y="3068770"/>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13653" y="3771220"/>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13653" y="4241977"/>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987739" y="5121248"/>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 name="TextBox 89"/>
          <p:cNvSpPr txBox="1"/>
          <p:nvPr/>
        </p:nvSpPr>
        <p:spPr>
          <a:xfrm>
            <a:off x="6204894" y="2260501"/>
            <a:ext cx="432048" cy="2225225"/>
          </a:xfrm>
          <a:prstGeom prst="rect">
            <a:avLst/>
          </a:prstGeom>
          <a:noFill/>
        </p:spPr>
        <p:txBody>
          <a:bodyPr wrap="square" rtlCol="0">
            <a:spAutoFit/>
          </a:bodyPr>
          <a:lstStyle/>
          <a:p>
            <a:pPr algn="ctr">
              <a:lnSpc>
                <a:spcPct val="154000"/>
              </a:lnSpc>
            </a:pPr>
            <a:r>
              <a:rPr lang="en-GB" sz="1000" dirty="0">
                <a:solidFill>
                  <a:srgbClr val="000000"/>
                </a:solidFill>
              </a:rPr>
              <a:t>56</a:t>
            </a:r>
          </a:p>
          <a:p>
            <a:pPr algn="ctr">
              <a:lnSpc>
                <a:spcPct val="154000"/>
              </a:lnSpc>
            </a:pPr>
            <a:r>
              <a:rPr lang="en-GB" sz="1000" dirty="0">
                <a:solidFill>
                  <a:srgbClr val="000000"/>
                </a:solidFill>
              </a:rPr>
              <a:t>15</a:t>
            </a:r>
          </a:p>
          <a:p>
            <a:pPr algn="ctr">
              <a:lnSpc>
                <a:spcPct val="154000"/>
              </a:lnSpc>
            </a:pPr>
            <a:r>
              <a:rPr lang="en-GB" sz="1000" dirty="0">
                <a:solidFill>
                  <a:srgbClr val="000000"/>
                </a:solidFill>
              </a:rPr>
              <a:t>2</a:t>
            </a:r>
          </a:p>
          <a:p>
            <a:pPr algn="ctr">
              <a:lnSpc>
                <a:spcPct val="154000"/>
              </a:lnSpc>
            </a:pPr>
            <a:r>
              <a:rPr lang="en-GB" sz="1000" dirty="0">
                <a:solidFill>
                  <a:srgbClr val="000000"/>
                </a:solidFill>
              </a:rPr>
              <a:t>2</a:t>
            </a:r>
          </a:p>
          <a:p>
            <a:pPr algn="ctr">
              <a:lnSpc>
                <a:spcPct val="154000"/>
              </a:lnSpc>
            </a:pPr>
            <a:r>
              <a:rPr lang="en-GB" sz="1000" dirty="0">
                <a:solidFill>
                  <a:srgbClr val="000000"/>
                </a:solidFill>
              </a:rPr>
              <a:t>1</a:t>
            </a:r>
          </a:p>
          <a:p>
            <a:pPr algn="ctr">
              <a:lnSpc>
                <a:spcPct val="154000"/>
              </a:lnSpc>
            </a:pPr>
            <a:r>
              <a:rPr lang="en-GB" sz="1000" dirty="0">
                <a:solidFill>
                  <a:srgbClr val="000000"/>
                </a:solidFill>
              </a:rPr>
              <a:t>6</a:t>
            </a:r>
          </a:p>
          <a:p>
            <a:pPr algn="ctr">
              <a:lnSpc>
                <a:spcPct val="154000"/>
              </a:lnSpc>
            </a:pPr>
            <a:r>
              <a:rPr lang="en-GB" sz="1000" dirty="0">
                <a:solidFill>
                  <a:srgbClr val="000000"/>
                </a:solidFill>
              </a:rPr>
              <a:t>6</a:t>
            </a:r>
          </a:p>
          <a:p>
            <a:pPr algn="ctr">
              <a:lnSpc>
                <a:spcPct val="154000"/>
              </a:lnSpc>
            </a:pPr>
            <a:r>
              <a:rPr lang="en-GB" sz="1000" dirty="0">
                <a:solidFill>
                  <a:srgbClr val="000000"/>
                </a:solidFill>
              </a:rPr>
              <a:t>11</a:t>
            </a:r>
          </a:p>
          <a:p>
            <a:pPr algn="ctr">
              <a:lnSpc>
                <a:spcPct val="154000"/>
              </a:lnSpc>
            </a:pPr>
            <a:r>
              <a:rPr lang="en-GB" sz="1000" dirty="0">
                <a:solidFill>
                  <a:srgbClr val="000000"/>
                </a:solidFill>
              </a:rPr>
              <a:t>2</a:t>
            </a:r>
          </a:p>
        </p:txBody>
      </p:sp>
      <p:sp>
        <p:nvSpPr>
          <p:cNvPr id="91" name="TextBox 90"/>
          <p:cNvSpPr txBox="1"/>
          <p:nvPr/>
        </p:nvSpPr>
        <p:spPr>
          <a:xfrm>
            <a:off x="6106793" y="190352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2016</a:t>
            </a:r>
          </a:p>
        </p:txBody>
      </p:sp>
      <p:sp>
        <p:nvSpPr>
          <p:cNvPr id="92" name="TextBox 91"/>
          <p:cNvSpPr txBox="1"/>
          <p:nvPr/>
        </p:nvSpPr>
        <p:spPr>
          <a:xfrm>
            <a:off x="6233469" y="4658131"/>
            <a:ext cx="432048" cy="1015663"/>
          </a:xfrm>
          <a:prstGeom prst="rect">
            <a:avLst/>
          </a:prstGeom>
          <a:noFill/>
        </p:spPr>
        <p:txBody>
          <a:bodyPr wrap="square" rtlCol="0">
            <a:spAutoFit/>
          </a:bodyPr>
          <a:lstStyle/>
          <a:p>
            <a:pPr algn="ctr">
              <a:lnSpc>
                <a:spcPct val="200000"/>
              </a:lnSpc>
            </a:pPr>
            <a:r>
              <a:rPr lang="en-GB" sz="1000" dirty="0">
                <a:solidFill>
                  <a:srgbClr val="000000"/>
                </a:solidFill>
              </a:rPr>
              <a:t>71</a:t>
            </a:r>
          </a:p>
          <a:p>
            <a:pPr algn="ctr">
              <a:lnSpc>
                <a:spcPct val="200000"/>
              </a:lnSpc>
            </a:pPr>
            <a:r>
              <a:rPr lang="en-GB" sz="1000" dirty="0">
                <a:solidFill>
                  <a:srgbClr val="000000"/>
                </a:solidFill>
              </a:rPr>
              <a:t>2</a:t>
            </a:r>
          </a:p>
          <a:p>
            <a:pPr algn="ctr">
              <a:lnSpc>
                <a:spcPct val="200000"/>
              </a:lnSpc>
            </a:pPr>
            <a:r>
              <a:rPr lang="en-GB" sz="1000" dirty="0">
                <a:solidFill>
                  <a:srgbClr val="000000"/>
                </a:solidFill>
              </a:rPr>
              <a:t>27</a:t>
            </a:r>
          </a:p>
        </p:txBody>
      </p:sp>
      <p:sp>
        <p:nvSpPr>
          <p:cNvPr id="93" name="Rectangle 13"/>
          <p:cNvSpPr>
            <a:spLocks noChangeArrowheads="1"/>
          </p:cNvSpPr>
          <p:nvPr/>
        </p:nvSpPr>
        <p:spPr bwMode="auto">
          <a:xfrm>
            <a:off x="1939605" y="6026619"/>
            <a:ext cx="8334375"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US" sz="800" i="1" dirty="0">
                <a:solidFill>
                  <a:srgbClr val="B9B8B8"/>
                </a:solidFill>
              </a:rPr>
              <a:t>Q. What is the main purpose of your tram journey today?</a:t>
            </a:r>
          </a:p>
          <a:p>
            <a:pPr eaLnBrk="0" fontAlgn="base" hangingPunct="0">
              <a:spcBef>
                <a:spcPct val="0"/>
              </a:spcBef>
              <a:spcAft>
                <a:spcPct val="0"/>
              </a:spcAft>
            </a:pPr>
            <a:r>
              <a:rPr lang="en-US" sz="800" i="1" dirty="0">
                <a:solidFill>
                  <a:srgbClr val="B9B8B8"/>
                </a:solidFill>
              </a:rPr>
              <a:t>Base: All passengers – 486</a:t>
            </a:r>
          </a:p>
        </p:txBody>
      </p:sp>
      <p:pic>
        <p:nvPicPr>
          <p:cNvPr id="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228153" y="2359170"/>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13653" y="2834620"/>
            <a:ext cx="144960" cy="15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53</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1429285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GB" sz="2400" dirty="0">
                <a:solidFill>
                  <a:srgbClr val="C00000"/>
                </a:solidFill>
              </a:rPr>
              <a:t>Frequency of using Midland Metro</a:t>
            </a:r>
            <a:endParaRPr lang="en-US" sz="2400" dirty="0">
              <a:solidFill>
                <a:srgbClr val="C00000"/>
              </a:solidFill>
            </a:endParaRPr>
          </a:p>
        </p:txBody>
      </p:sp>
      <p:pic>
        <p:nvPicPr>
          <p:cNvPr id="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3" name="Chart 32"/>
          <p:cNvGraphicFramePr/>
          <p:nvPr>
            <p:extLst>
              <p:ext uri="{D42A27DB-BD31-4B8C-83A1-F6EECF244321}">
                <p14:modId xmlns:p14="http://schemas.microsoft.com/office/powerpoint/2010/main" val="1811003725"/>
              </p:ext>
            </p:extLst>
          </p:nvPr>
        </p:nvGraphicFramePr>
        <p:xfrm>
          <a:off x="960934" y="2120425"/>
          <a:ext cx="5067004" cy="2952328"/>
        </p:xfrm>
        <a:graphic>
          <a:graphicData uri="http://schemas.openxmlformats.org/drawingml/2006/chart">
            <c:chart xmlns:c="http://schemas.openxmlformats.org/drawingml/2006/chart" xmlns:r="http://schemas.openxmlformats.org/officeDocument/2006/relationships" r:id="rId3"/>
          </a:graphicData>
        </a:graphic>
      </p:graphicFrame>
      <p:sp>
        <p:nvSpPr>
          <p:cNvPr id="34" name="TextBox 33"/>
          <p:cNvSpPr txBox="1"/>
          <p:nvPr/>
        </p:nvSpPr>
        <p:spPr>
          <a:xfrm>
            <a:off x="7847302" y="2382627"/>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35" name="TextBox 34"/>
          <p:cNvSpPr txBox="1"/>
          <p:nvPr/>
        </p:nvSpPr>
        <p:spPr>
          <a:xfrm>
            <a:off x="2833141" y="2363577"/>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2017</a:t>
            </a:r>
          </a:p>
        </p:txBody>
      </p:sp>
      <p:sp>
        <p:nvSpPr>
          <p:cNvPr id="36" name="TextBox 35"/>
          <p:cNvSpPr txBox="1"/>
          <p:nvPr/>
        </p:nvSpPr>
        <p:spPr>
          <a:xfrm>
            <a:off x="7943222" y="2634006"/>
            <a:ext cx="432048" cy="2289858"/>
          </a:xfrm>
          <a:prstGeom prst="rect">
            <a:avLst/>
          </a:prstGeom>
          <a:noFill/>
        </p:spPr>
        <p:txBody>
          <a:bodyPr wrap="square" rtlCol="0">
            <a:spAutoFit/>
          </a:bodyPr>
          <a:lstStyle/>
          <a:p>
            <a:pPr algn="ctr">
              <a:lnSpc>
                <a:spcPct val="204000"/>
              </a:lnSpc>
            </a:pPr>
            <a:r>
              <a:rPr lang="en-GB" sz="1000" dirty="0">
                <a:solidFill>
                  <a:srgbClr val="000000"/>
                </a:solidFill>
              </a:rPr>
              <a:t>52</a:t>
            </a:r>
          </a:p>
          <a:p>
            <a:pPr algn="ctr">
              <a:lnSpc>
                <a:spcPct val="204000"/>
              </a:lnSpc>
            </a:pPr>
            <a:r>
              <a:rPr lang="en-GB" sz="1000" dirty="0">
                <a:solidFill>
                  <a:srgbClr val="000000"/>
                </a:solidFill>
              </a:rPr>
              <a:t>18</a:t>
            </a:r>
          </a:p>
          <a:p>
            <a:pPr algn="ctr">
              <a:lnSpc>
                <a:spcPct val="204000"/>
              </a:lnSpc>
            </a:pPr>
            <a:r>
              <a:rPr lang="en-GB" sz="1000" dirty="0">
                <a:solidFill>
                  <a:srgbClr val="000000"/>
                </a:solidFill>
              </a:rPr>
              <a:t>11</a:t>
            </a:r>
          </a:p>
          <a:p>
            <a:pPr algn="ctr">
              <a:lnSpc>
                <a:spcPct val="204000"/>
              </a:lnSpc>
            </a:pPr>
            <a:r>
              <a:rPr lang="en-GB" sz="1000" dirty="0">
                <a:solidFill>
                  <a:srgbClr val="000000"/>
                </a:solidFill>
              </a:rPr>
              <a:t>4</a:t>
            </a:r>
          </a:p>
          <a:p>
            <a:pPr algn="ctr">
              <a:lnSpc>
                <a:spcPct val="204000"/>
              </a:lnSpc>
            </a:pPr>
            <a:r>
              <a:rPr lang="en-GB" sz="1000" dirty="0">
                <a:solidFill>
                  <a:srgbClr val="000000"/>
                </a:solidFill>
              </a:rPr>
              <a:t>5</a:t>
            </a:r>
          </a:p>
          <a:p>
            <a:pPr algn="ctr">
              <a:lnSpc>
                <a:spcPct val="204000"/>
              </a:lnSpc>
            </a:pPr>
            <a:r>
              <a:rPr lang="en-GB" sz="1000" dirty="0">
                <a:solidFill>
                  <a:srgbClr val="000000"/>
                </a:solidFill>
              </a:rPr>
              <a:t>7</a:t>
            </a:r>
          </a:p>
          <a:p>
            <a:pPr algn="ctr">
              <a:lnSpc>
                <a:spcPct val="204000"/>
              </a:lnSpc>
            </a:pPr>
            <a:r>
              <a:rPr lang="en-GB" sz="1000" dirty="0">
                <a:solidFill>
                  <a:srgbClr val="000000"/>
                </a:solidFill>
              </a:rPr>
              <a:t>3</a:t>
            </a:r>
          </a:p>
        </p:txBody>
      </p:sp>
      <p:sp>
        <p:nvSpPr>
          <p:cNvPr id="37" name="TextBox 36"/>
          <p:cNvSpPr txBox="1"/>
          <p:nvPr/>
        </p:nvSpPr>
        <p:spPr>
          <a:xfrm>
            <a:off x="7333436" y="2634006"/>
            <a:ext cx="432048" cy="2289858"/>
          </a:xfrm>
          <a:prstGeom prst="rect">
            <a:avLst/>
          </a:prstGeom>
          <a:noFill/>
        </p:spPr>
        <p:txBody>
          <a:bodyPr wrap="square" rtlCol="0">
            <a:spAutoFit/>
          </a:bodyPr>
          <a:lstStyle/>
          <a:p>
            <a:pPr algn="ctr">
              <a:lnSpc>
                <a:spcPct val="204000"/>
              </a:lnSpc>
            </a:pPr>
            <a:r>
              <a:rPr lang="en-GB" sz="1000" dirty="0">
                <a:solidFill>
                  <a:srgbClr val="000000"/>
                </a:solidFill>
              </a:rPr>
              <a:t>44</a:t>
            </a:r>
          </a:p>
          <a:p>
            <a:pPr algn="ctr">
              <a:lnSpc>
                <a:spcPct val="204000"/>
              </a:lnSpc>
            </a:pPr>
            <a:r>
              <a:rPr lang="en-GB" sz="1000" dirty="0">
                <a:solidFill>
                  <a:srgbClr val="000000"/>
                </a:solidFill>
              </a:rPr>
              <a:t>22</a:t>
            </a:r>
          </a:p>
          <a:p>
            <a:pPr algn="ctr">
              <a:lnSpc>
                <a:spcPct val="204000"/>
              </a:lnSpc>
            </a:pPr>
            <a:r>
              <a:rPr lang="en-GB" sz="1000" dirty="0">
                <a:solidFill>
                  <a:srgbClr val="000000"/>
                </a:solidFill>
              </a:rPr>
              <a:t>15</a:t>
            </a:r>
          </a:p>
          <a:p>
            <a:pPr algn="ctr">
              <a:lnSpc>
                <a:spcPct val="204000"/>
              </a:lnSpc>
            </a:pPr>
            <a:r>
              <a:rPr lang="en-GB" sz="1000" dirty="0">
                <a:solidFill>
                  <a:srgbClr val="000000"/>
                </a:solidFill>
              </a:rPr>
              <a:t>4</a:t>
            </a:r>
          </a:p>
          <a:p>
            <a:pPr algn="ctr">
              <a:lnSpc>
                <a:spcPct val="204000"/>
              </a:lnSpc>
            </a:pPr>
            <a:r>
              <a:rPr lang="en-GB" sz="1000" dirty="0">
                <a:solidFill>
                  <a:srgbClr val="000000"/>
                </a:solidFill>
              </a:rPr>
              <a:t>4</a:t>
            </a:r>
          </a:p>
          <a:p>
            <a:pPr algn="ctr">
              <a:lnSpc>
                <a:spcPct val="204000"/>
              </a:lnSpc>
            </a:pPr>
            <a:r>
              <a:rPr lang="en-GB" sz="1000" dirty="0">
                <a:solidFill>
                  <a:srgbClr val="000000"/>
                </a:solidFill>
              </a:rPr>
              <a:t>9</a:t>
            </a:r>
          </a:p>
          <a:p>
            <a:pPr algn="ctr">
              <a:lnSpc>
                <a:spcPct val="204000"/>
              </a:lnSpc>
            </a:pPr>
            <a:r>
              <a:rPr lang="en-GB" sz="1000" dirty="0">
                <a:solidFill>
                  <a:srgbClr val="000000"/>
                </a:solidFill>
              </a:rPr>
              <a:t>1</a:t>
            </a:r>
          </a:p>
        </p:txBody>
      </p:sp>
      <p:sp>
        <p:nvSpPr>
          <p:cNvPr id="38" name="TextBox 37"/>
          <p:cNvSpPr txBox="1"/>
          <p:nvPr/>
        </p:nvSpPr>
        <p:spPr>
          <a:xfrm>
            <a:off x="7237516" y="2382627"/>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2014</a:t>
            </a:r>
          </a:p>
        </p:txBody>
      </p:sp>
      <p:pic>
        <p:nvPicPr>
          <p:cNvPr id="39" name="Picture 2010855538"/>
          <p:cNvPicPr>
            <a:picLocks noChangeAspect="1"/>
          </p:cNvPicPr>
          <p:nvPr/>
        </p:nvPicPr>
        <p:blipFill>
          <a:blip r:embed="rId4"/>
          <a:stretch>
            <a:fillRect/>
          </a:stretch>
        </p:blipFill>
        <p:spPr>
          <a:xfrm>
            <a:off x="5699459" y="2790829"/>
            <a:ext cx="152400" cy="152400"/>
          </a:xfrm>
          <a:prstGeom prst="rect">
            <a:avLst/>
          </a:prstGeom>
        </p:spPr>
      </p:pic>
      <p:pic>
        <p:nvPicPr>
          <p:cNvPr id="40" name="Picture 169498419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9459" y="3103535"/>
            <a:ext cx="147435" cy="147435"/>
          </a:xfrm>
          <a:prstGeom prst="rect">
            <a:avLst/>
          </a:prstGeom>
        </p:spPr>
      </p:pic>
      <p:pic>
        <p:nvPicPr>
          <p:cNvPr id="59" name="Picture 548857466"/>
          <p:cNvPicPr>
            <a:picLocks noChangeAspect="1"/>
          </p:cNvPicPr>
          <p:nvPr/>
        </p:nvPicPr>
        <p:blipFill>
          <a:blip r:embed="rId4"/>
          <a:stretch>
            <a:fillRect/>
          </a:stretch>
        </p:blipFill>
        <p:spPr>
          <a:xfrm>
            <a:off x="5699459" y="3723982"/>
            <a:ext cx="152400" cy="152400"/>
          </a:xfrm>
          <a:prstGeom prst="rect">
            <a:avLst/>
          </a:prstGeom>
        </p:spPr>
      </p:pic>
      <p:pic>
        <p:nvPicPr>
          <p:cNvPr id="60" name="Picture 685204428"/>
          <p:cNvPicPr>
            <a:picLocks noChangeAspect="1"/>
          </p:cNvPicPr>
          <p:nvPr/>
        </p:nvPicPr>
        <p:blipFill>
          <a:blip r:embed="rId4"/>
          <a:stretch>
            <a:fillRect/>
          </a:stretch>
        </p:blipFill>
        <p:spPr>
          <a:xfrm>
            <a:off x="5699459" y="4036688"/>
            <a:ext cx="152400" cy="152400"/>
          </a:xfrm>
          <a:prstGeom prst="rect">
            <a:avLst/>
          </a:prstGeom>
        </p:spPr>
      </p:pic>
      <p:pic>
        <p:nvPicPr>
          <p:cNvPr id="61" name="Picture 800635294"/>
          <p:cNvPicPr>
            <a:picLocks noChangeAspect="1"/>
          </p:cNvPicPr>
          <p:nvPr/>
        </p:nvPicPr>
        <p:blipFill>
          <a:blip r:embed="rId4"/>
          <a:stretch>
            <a:fillRect/>
          </a:stretch>
        </p:blipFill>
        <p:spPr>
          <a:xfrm>
            <a:off x="5699459" y="4662097"/>
            <a:ext cx="152400" cy="152400"/>
          </a:xfrm>
          <a:prstGeom prst="rect">
            <a:avLst/>
          </a:prstGeom>
        </p:spPr>
      </p:pic>
      <p:sp>
        <p:nvSpPr>
          <p:cNvPr id="62" name="TextBox 61"/>
          <p:cNvSpPr txBox="1"/>
          <p:nvPr/>
        </p:nvSpPr>
        <p:spPr>
          <a:xfrm>
            <a:off x="6723650" y="2634006"/>
            <a:ext cx="432048" cy="2289858"/>
          </a:xfrm>
          <a:prstGeom prst="rect">
            <a:avLst/>
          </a:prstGeom>
          <a:noFill/>
        </p:spPr>
        <p:txBody>
          <a:bodyPr wrap="square" rtlCol="0">
            <a:spAutoFit/>
          </a:bodyPr>
          <a:lstStyle/>
          <a:p>
            <a:pPr algn="ctr">
              <a:lnSpc>
                <a:spcPct val="204000"/>
              </a:lnSpc>
            </a:pPr>
            <a:r>
              <a:rPr lang="en-GB" sz="1000" dirty="0">
                <a:solidFill>
                  <a:srgbClr val="000000"/>
                </a:solidFill>
              </a:rPr>
              <a:t>51</a:t>
            </a:r>
          </a:p>
          <a:p>
            <a:pPr algn="ctr">
              <a:lnSpc>
                <a:spcPct val="204000"/>
              </a:lnSpc>
            </a:pPr>
            <a:r>
              <a:rPr lang="en-GB" sz="1000" dirty="0">
                <a:solidFill>
                  <a:srgbClr val="000000"/>
                </a:solidFill>
              </a:rPr>
              <a:t>21</a:t>
            </a:r>
          </a:p>
          <a:p>
            <a:pPr algn="ctr">
              <a:lnSpc>
                <a:spcPct val="204000"/>
              </a:lnSpc>
            </a:pPr>
            <a:r>
              <a:rPr lang="en-GB" sz="1000" dirty="0">
                <a:solidFill>
                  <a:srgbClr val="000000"/>
                </a:solidFill>
              </a:rPr>
              <a:t>14</a:t>
            </a:r>
          </a:p>
          <a:p>
            <a:pPr algn="ctr">
              <a:lnSpc>
                <a:spcPct val="204000"/>
              </a:lnSpc>
            </a:pPr>
            <a:r>
              <a:rPr lang="en-GB" sz="1000" dirty="0">
                <a:solidFill>
                  <a:srgbClr val="000000"/>
                </a:solidFill>
              </a:rPr>
              <a:t>3</a:t>
            </a:r>
          </a:p>
          <a:p>
            <a:pPr algn="ctr">
              <a:lnSpc>
                <a:spcPct val="204000"/>
              </a:lnSpc>
            </a:pPr>
            <a:r>
              <a:rPr lang="en-GB" sz="1000" dirty="0">
                <a:solidFill>
                  <a:srgbClr val="000000"/>
                </a:solidFill>
              </a:rPr>
              <a:t>4</a:t>
            </a:r>
          </a:p>
          <a:p>
            <a:pPr algn="ctr">
              <a:lnSpc>
                <a:spcPct val="204000"/>
              </a:lnSpc>
            </a:pPr>
            <a:r>
              <a:rPr lang="en-GB" sz="1000" dirty="0">
                <a:solidFill>
                  <a:srgbClr val="000000"/>
                </a:solidFill>
              </a:rPr>
              <a:t>5</a:t>
            </a:r>
          </a:p>
          <a:p>
            <a:pPr algn="ctr">
              <a:lnSpc>
                <a:spcPct val="204000"/>
              </a:lnSpc>
            </a:pPr>
            <a:r>
              <a:rPr lang="en-GB" sz="1000" dirty="0">
                <a:solidFill>
                  <a:srgbClr val="000000"/>
                </a:solidFill>
              </a:rPr>
              <a:t>1</a:t>
            </a:r>
          </a:p>
        </p:txBody>
      </p:sp>
      <p:sp>
        <p:nvSpPr>
          <p:cNvPr id="63" name="TextBox 62"/>
          <p:cNvSpPr txBox="1"/>
          <p:nvPr/>
        </p:nvSpPr>
        <p:spPr>
          <a:xfrm>
            <a:off x="6627729" y="2382627"/>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65" name="TextBox 64"/>
          <p:cNvSpPr txBox="1"/>
          <p:nvPr/>
        </p:nvSpPr>
        <p:spPr>
          <a:xfrm>
            <a:off x="6102708" y="2637185"/>
            <a:ext cx="432048" cy="2289858"/>
          </a:xfrm>
          <a:prstGeom prst="rect">
            <a:avLst/>
          </a:prstGeom>
          <a:noFill/>
        </p:spPr>
        <p:txBody>
          <a:bodyPr wrap="square" rtlCol="0">
            <a:spAutoFit/>
          </a:bodyPr>
          <a:lstStyle/>
          <a:p>
            <a:pPr algn="ctr">
              <a:lnSpc>
                <a:spcPct val="204000"/>
              </a:lnSpc>
            </a:pPr>
            <a:r>
              <a:rPr lang="en-GB" sz="1000" dirty="0">
                <a:solidFill>
                  <a:srgbClr val="000000"/>
                </a:solidFill>
              </a:rPr>
              <a:t>55</a:t>
            </a:r>
          </a:p>
          <a:p>
            <a:pPr algn="ctr">
              <a:lnSpc>
                <a:spcPct val="204000"/>
              </a:lnSpc>
            </a:pPr>
            <a:r>
              <a:rPr lang="en-GB" sz="1000" dirty="0">
                <a:solidFill>
                  <a:srgbClr val="000000"/>
                </a:solidFill>
              </a:rPr>
              <a:t>18</a:t>
            </a:r>
          </a:p>
          <a:p>
            <a:pPr algn="ctr">
              <a:lnSpc>
                <a:spcPct val="204000"/>
              </a:lnSpc>
            </a:pPr>
            <a:r>
              <a:rPr lang="en-GB" sz="1000" dirty="0">
                <a:solidFill>
                  <a:srgbClr val="000000"/>
                </a:solidFill>
              </a:rPr>
              <a:t>13</a:t>
            </a:r>
          </a:p>
          <a:p>
            <a:pPr algn="ctr">
              <a:lnSpc>
                <a:spcPct val="204000"/>
              </a:lnSpc>
            </a:pPr>
            <a:r>
              <a:rPr lang="en-GB" sz="1000" dirty="0">
                <a:solidFill>
                  <a:srgbClr val="000000"/>
                </a:solidFill>
              </a:rPr>
              <a:t>2</a:t>
            </a:r>
          </a:p>
          <a:p>
            <a:pPr algn="ctr">
              <a:lnSpc>
                <a:spcPct val="204000"/>
              </a:lnSpc>
            </a:pPr>
            <a:r>
              <a:rPr lang="en-GB" sz="1000" dirty="0">
                <a:solidFill>
                  <a:srgbClr val="000000"/>
                </a:solidFill>
              </a:rPr>
              <a:t>3</a:t>
            </a:r>
          </a:p>
          <a:p>
            <a:pPr algn="ctr">
              <a:lnSpc>
                <a:spcPct val="204000"/>
              </a:lnSpc>
            </a:pPr>
            <a:r>
              <a:rPr lang="en-GB" sz="1000" dirty="0">
                <a:solidFill>
                  <a:srgbClr val="000000"/>
                </a:solidFill>
              </a:rPr>
              <a:t>6</a:t>
            </a:r>
          </a:p>
          <a:p>
            <a:pPr algn="ctr">
              <a:lnSpc>
                <a:spcPct val="204000"/>
              </a:lnSpc>
            </a:pPr>
            <a:r>
              <a:rPr lang="en-GB" sz="1000" dirty="0">
                <a:solidFill>
                  <a:srgbClr val="000000"/>
                </a:solidFill>
              </a:rPr>
              <a:t>2</a:t>
            </a:r>
          </a:p>
        </p:txBody>
      </p:sp>
      <p:sp>
        <p:nvSpPr>
          <p:cNvPr id="66" name="TextBox 65"/>
          <p:cNvSpPr txBox="1"/>
          <p:nvPr/>
        </p:nvSpPr>
        <p:spPr>
          <a:xfrm>
            <a:off x="6006787" y="2385806"/>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2016</a:t>
            </a:r>
          </a:p>
        </p:txBody>
      </p:sp>
      <p:sp>
        <p:nvSpPr>
          <p:cNvPr id="67" name="Rectangle 13"/>
          <p:cNvSpPr>
            <a:spLocks noChangeArrowheads="1"/>
          </p:cNvSpPr>
          <p:nvPr/>
        </p:nvSpPr>
        <p:spPr bwMode="auto">
          <a:xfrm>
            <a:off x="1984075" y="6012067"/>
            <a:ext cx="8334375"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US" sz="800" i="1" dirty="0">
                <a:solidFill>
                  <a:srgbClr val="B9B8B8"/>
                </a:solidFill>
              </a:rPr>
              <a:t>Q. How often do you typically travel by tram?</a:t>
            </a:r>
          </a:p>
          <a:p>
            <a:pPr eaLnBrk="0" fontAlgn="base" hangingPunct="0">
              <a:spcBef>
                <a:spcPct val="0"/>
              </a:spcBef>
              <a:spcAft>
                <a:spcPct val="0"/>
              </a:spcAft>
            </a:pPr>
            <a:r>
              <a:rPr lang="en-US" sz="800" i="1" dirty="0">
                <a:solidFill>
                  <a:srgbClr val="B9B8B8"/>
                </a:solidFill>
              </a:rPr>
              <a:t>Base: All passengers – 478</a:t>
            </a:r>
          </a:p>
          <a:p>
            <a:pPr eaLnBrk="0" fontAlgn="base" hangingPunct="0">
              <a:spcBef>
                <a:spcPct val="0"/>
              </a:spcBef>
              <a:spcAft>
                <a:spcPct val="0"/>
              </a:spcAft>
            </a:pPr>
            <a:endParaRPr lang="en-US" sz="800" i="1" dirty="0">
              <a:solidFill>
                <a:srgbClr val="B9B8B8"/>
              </a:solidFill>
            </a:endParaRPr>
          </a:p>
        </p:txBody>
      </p:sp>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800635294"/>
          <p:cNvPicPr>
            <a:picLocks noChangeAspect="1"/>
          </p:cNvPicPr>
          <p:nvPr/>
        </p:nvPicPr>
        <p:blipFill>
          <a:blip r:embed="rId4"/>
          <a:stretch>
            <a:fillRect/>
          </a:stretch>
        </p:blipFill>
        <p:spPr>
          <a:xfrm>
            <a:off x="5699459" y="4382697"/>
            <a:ext cx="152400" cy="152400"/>
          </a:xfrm>
          <a:prstGeom prst="rect">
            <a:avLst/>
          </a:prstGeom>
        </p:spPr>
      </p:pic>
      <p:pic>
        <p:nvPicPr>
          <p:cNvPr id="26" name="Picture 800635294"/>
          <p:cNvPicPr>
            <a:picLocks noChangeAspect="1"/>
          </p:cNvPicPr>
          <p:nvPr/>
        </p:nvPicPr>
        <p:blipFill>
          <a:blip r:embed="rId4"/>
          <a:stretch>
            <a:fillRect/>
          </a:stretch>
        </p:blipFill>
        <p:spPr>
          <a:xfrm>
            <a:off x="5699459" y="3430197"/>
            <a:ext cx="152400" cy="152400"/>
          </a:xfrm>
          <a:prstGeom prst="rect">
            <a:avLst/>
          </a:prstGeom>
        </p:spPr>
      </p:pic>
      <p:sp>
        <p:nvSpPr>
          <p:cNvPr id="27"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54</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20526061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p:nvPr>
            <p:extLst>
              <p:ext uri="{D42A27DB-BD31-4B8C-83A1-F6EECF244321}">
                <p14:modId xmlns:p14="http://schemas.microsoft.com/office/powerpoint/2010/main" val="3076709982"/>
              </p:ext>
            </p:extLst>
          </p:nvPr>
        </p:nvGraphicFramePr>
        <p:xfrm>
          <a:off x="2894173" y="3668397"/>
          <a:ext cx="3335784" cy="2592288"/>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6"/>
          <p:cNvSpPr>
            <a:spLocks noGrp="1"/>
          </p:cNvSpPr>
          <p:nvPr>
            <p:ph type="title"/>
          </p:nvPr>
        </p:nvSpPr>
        <p:spPr/>
        <p:txBody>
          <a:bodyPr>
            <a:noAutofit/>
          </a:bodyPr>
          <a:lstStyle/>
          <a:p>
            <a:r>
              <a:rPr lang="en-GB" sz="2400" dirty="0">
                <a:solidFill>
                  <a:srgbClr val="C00000"/>
                </a:solidFill>
              </a:rPr>
              <a:t>Ticket type and modes of transport permitted</a:t>
            </a:r>
            <a:endParaRPr lang="en-US" sz="2400" dirty="0">
              <a:solidFill>
                <a:srgbClr val="C00000"/>
              </a:solidFill>
            </a:endParaRPr>
          </a:p>
        </p:txBody>
      </p:sp>
      <p:pic>
        <p:nvPicPr>
          <p:cNvPr id="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Chart 22"/>
          <p:cNvGraphicFramePr/>
          <p:nvPr>
            <p:extLst>
              <p:ext uri="{D42A27DB-BD31-4B8C-83A1-F6EECF244321}">
                <p14:modId xmlns:p14="http://schemas.microsoft.com/office/powerpoint/2010/main" val="1760299406"/>
              </p:ext>
            </p:extLst>
          </p:nvPr>
        </p:nvGraphicFramePr>
        <p:xfrm>
          <a:off x="1393837" y="1282380"/>
          <a:ext cx="5076057" cy="2952623"/>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p:cNvSpPr txBox="1"/>
          <p:nvPr/>
        </p:nvSpPr>
        <p:spPr>
          <a:xfrm>
            <a:off x="7260515" y="1361015"/>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26" name="TextBox 25"/>
          <p:cNvSpPr txBox="1"/>
          <p:nvPr/>
        </p:nvSpPr>
        <p:spPr>
          <a:xfrm>
            <a:off x="7308474" y="1689117"/>
            <a:ext cx="527969" cy="2613023"/>
          </a:xfrm>
          <a:prstGeom prst="rect">
            <a:avLst/>
          </a:prstGeom>
          <a:noFill/>
        </p:spPr>
        <p:txBody>
          <a:bodyPr wrap="square" rtlCol="0">
            <a:spAutoFit/>
          </a:bodyPr>
          <a:lstStyle/>
          <a:p>
            <a:pPr algn="ctr">
              <a:lnSpc>
                <a:spcPct val="117000"/>
              </a:lnSpc>
            </a:pPr>
            <a:r>
              <a:rPr lang="en-GB" sz="1000" dirty="0">
                <a:solidFill>
                  <a:srgbClr val="000000"/>
                </a:solidFill>
              </a:rPr>
              <a:t>21</a:t>
            </a:r>
          </a:p>
          <a:p>
            <a:pPr algn="ctr">
              <a:lnSpc>
                <a:spcPct val="117000"/>
              </a:lnSpc>
            </a:pPr>
            <a:r>
              <a:rPr lang="en-GB" sz="1000" dirty="0">
                <a:solidFill>
                  <a:srgbClr val="000000"/>
                </a:solidFill>
              </a:rPr>
              <a:t>4</a:t>
            </a:r>
          </a:p>
          <a:p>
            <a:pPr algn="ctr">
              <a:lnSpc>
                <a:spcPct val="117000"/>
              </a:lnSpc>
            </a:pPr>
            <a:r>
              <a:rPr lang="en-GB" sz="1000" dirty="0">
                <a:solidFill>
                  <a:srgbClr val="000000"/>
                </a:solidFill>
              </a:rPr>
              <a:t>17</a:t>
            </a:r>
          </a:p>
          <a:p>
            <a:pPr algn="ctr">
              <a:lnSpc>
                <a:spcPct val="117000"/>
              </a:lnSpc>
            </a:pPr>
            <a:r>
              <a:rPr lang="en-GB" sz="1000" dirty="0">
                <a:solidFill>
                  <a:srgbClr val="000000"/>
                </a:solidFill>
              </a:rPr>
              <a:t>61</a:t>
            </a:r>
          </a:p>
          <a:p>
            <a:pPr algn="ctr">
              <a:lnSpc>
                <a:spcPct val="117000"/>
              </a:lnSpc>
            </a:pPr>
            <a:r>
              <a:rPr lang="en-GB" sz="1000" dirty="0">
                <a:solidFill>
                  <a:srgbClr val="000000"/>
                </a:solidFill>
              </a:rPr>
              <a:t>4</a:t>
            </a:r>
          </a:p>
          <a:p>
            <a:pPr algn="ctr">
              <a:lnSpc>
                <a:spcPct val="117000"/>
              </a:lnSpc>
            </a:pPr>
            <a:r>
              <a:rPr lang="en-GB" sz="1000" dirty="0">
                <a:solidFill>
                  <a:srgbClr val="000000"/>
                </a:solidFill>
              </a:rPr>
              <a:t>0</a:t>
            </a:r>
          </a:p>
          <a:p>
            <a:pPr algn="ctr">
              <a:lnSpc>
                <a:spcPct val="117000"/>
              </a:lnSpc>
            </a:pPr>
            <a:r>
              <a:rPr lang="en-GB" sz="1000" dirty="0">
                <a:solidFill>
                  <a:srgbClr val="000000"/>
                </a:solidFill>
              </a:rPr>
              <a:t>9</a:t>
            </a:r>
          </a:p>
          <a:p>
            <a:pPr algn="ctr">
              <a:lnSpc>
                <a:spcPct val="117000"/>
              </a:lnSpc>
            </a:pPr>
            <a:r>
              <a:rPr lang="en-GB" sz="1000" dirty="0">
                <a:solidFill>
                  <a:srgbClr val="000000"/>
                </a:solidFill>
              </a:rPr>
              <a:t>1</a:t>
            </a:r>
          </a:p>
          <a:p>
            <a:pPr algn="ctr">
              <a:lnSpc>
                <a:spcPct val="117000"/>
              </a:lnSpc>
            </a:pPr>
            <a:r>
              <a:rPr lang="en-GB" sz="1000" dirty="0">
                <a:solidFill>
                  <a:srgbClr val="000000"/>
                </a:solidFill>
              </a:rPr>
              <a:t>34</a:t>
            </a:r>
          </a:p>
          <a:p>
            <a:pPr algn="ctr">
              <a:lnSpc>
                <a:spcPct val="117000"/>
              </a:lnSpc>
            </a:pPr>
            <a:r>
              <a:rPr lang="en-GB" sz="1000" dirty="0">
                <a:solidFill>
                  <a:srgbClr val="000000"/>
                </a:solidFill>
              </a:rPr>
              <a:t>6</a:t>
            </a:r>
          </a:p>
          <a:p>
            <a:pPr algn="ctr">
              <a:lnSpc>
                <a:spcPct val="117000"/>
              </a:lnSpc>
            </a:pPr>
            <a:r>
              <a:rPr lang="en-GB" sz="1000" dirty="0">
                <a:solidFill>
                  <a:srgbClr val="000000"/>
                </a:solidFill>
              </a:rPr>
              <a:t>6</a:t>
            </a:r>
          </a:p>
          <a:p>
            <a:pPr algn="ctr">
              <a:lnSpc>
                <a:spcPct val="117000"/>
              </a:lnSpc>
            </a:pPr>
            <a:r>
              <a:rPr lang="en-GB" sz="1000" dirty="0">
                <a:solidFill>
                  <a:srgbClr val="000000"/>
                </a:solidFill>
              </a:rPr>
              <a:t>15</a:t>
            </a:r>
          </a:p>
          <a:p>
            <a:pPr algn="ctr">
              <a:lnSpc>
                <a:spcPct val="117000"/>
              </a:lnSpc>
            </a:pPr>
            <a:r>
              <a:rPr lang="en-GB" sz="1000" dirty="0">
                <a:solidFill>
                  <a:srgbClr val="000000"/>
                </a:solidFill>
              </a:rPr>
              <a:t>2</a:t>
            </a:r>
          </a:p>
          <a:p>
            <a:pPr algn="ctr">
              <a:lnSpc>
                <a:spcPct val="117000"/>
              </a:lnSpc>
            </a:pPr>
            <a:endParaRPr lang="en-GB" sz="1000" dirty="0">
              <a:solidFill>
                <a:srgbClr val="000000"/>
              </a:solidFill>
            </a:endParaRPr>
          </a:p>
        </p:txBody>
      </p:sp>
      <p:sp>
        <p:nvSpPr>
          <p:cNvPr id="27" name="TextBox 26"/>
          <p:cNvSpPr txBox="1"/>
          <p:nvPr/>
        </p:nvSpPr>
        <p:spPr>
          <a:xfrm>
            <a:off x="6709204" y="4316469"/>
            <a:ext cx="432048" cy="1246495"/>
          </a:xfrm>
          <a:prstGeom prst="rect">
            <a:avLst/>
          </a:prstGeom>
          <a:noFill/>
        </p:spPr>
        <p:txBody>
          <a:bodyPr wrap="square" rtlCol="0">
            <a:spAutoFit/>
          </a:bodyPr>
          <a:lstStyle/>
          <a:p>
            <a:pPr algn="ctr">
              <a:spcBef>
                <a:spcPts val="1400"/>
              </a:spcBef>
            </a:pPr>
            <a:r>
              <a:rPr lang="en-GB" sz="1000" dirty="0">
                <a:solidFill>
                  <a:srgbClr val="000000"/>
                </a:solidFill>
              </a:rPr>
              <a:t>33</a:t>
            </a:r>
          </a:p>
          <a:p>
            <a:pPr algn="ctr">
              <a:spcBef>
                <a:spcPts val="1400"/>
              </a:spcBef>
            </a:pPr>
            <a:r>
              <a:rPr lang="en-GB" sz="1000" dirty="0">
                <a:solidFill>
                  <a:srgbClr val="000000"/>
                </a:solidFill>
              </a:rPr>
              <a:t>1</a:t>
            </a:r>
          </a:p>
          <a:p>
            <a:pPr algn="ctr">
              <a:spcBef>
                <a:spcPts val="1400"/>
              </a:spcBef>
            </a:pPr>
            <a:r>
              <a:rPr lang="en-GB" sz="1000" dirty="0">
                <a:solidFill>
                  <a:srgbClr val="000000"/>
                </a:solidFill>
              </a:rPr>
              <a:t>35</a:t>
            </a:r>
          </a:p>
          <a:p>
            <a:pPr algn="ctr">
              <a:spcBef>
                <a:spcPts val="1400"/>
              </a:spcBef>
            </a:pPr>
            <a:r>
              <a:rPr lang="en-GB" sz="1000" dirty="0">
                <a:solidFill>
                  <a:srgbClr val="000000"/>
                </a:solidFill>
              </a:rPr>
              <a:t>31</a:t>
            </a:r>
          </a:p>
        </p:txBody>
      </p:sp>
      <p:sp>
        <p:nvSpPr>
          <p:cNvPr id="28" name="TextBox 27"/>
          <p:cNvSpPr txBox="1"/>
          <p:nvPr/>
        </p:nvSpPr>
        <p:spPr>
          <a:xfrm>
            <a:off x="6713396" y="1689117"/>
            <a:ext cx="527969" cy="2613023"/>
          </a:xfrm>
          <a:prstGeom prst="rect">
            <a:avLst/>
          </a:prstGeom>
          <a:noFill/>
        </p:spPr>
        <p:txBody>
          <a:bodyPr wrap="square" rtlCol="0">
            <a:spAutoFit/>
          </a:bodyPr>
          <a:lstStyle/>
          <a:p>
            <a:pPr algn="ctr">
              <a:lnSpc>
                <a:spcPct val="117000"/>
              </a:lnSpc>
            </a:pPr>
            <a:r>
              <a:rPr lang="en-GB" sz="1000" dirty="0">
                <a:solidFill>
                  <a:srgbClr val="000000"/>
                </a:solidFill>
              </a:rPr>
              <a:t>20</a:t>
            </a:r>
          </a:p>
          <a:p>
            <a:pPr algn="ctr">
              <a:lnSpc>
                <a:spcPct val="117000"/>
              </a:lnSpc>
            </a:pPr>
            <a:r>
              <a:rPr lang="en-GB" sz="1000" dirty="0">
                <a:solidFill>
                  <a:srgbClr val="000000"/>
                </a:solidFill>
              </a:rPr>
              <a:t>16</a:t>
            </a:r>
          </a:p>
          <a:p>
            <a:pPr algn="ctr">
              <a:lnSpc>
                <a:spcPct val="117000"/>
              </a:lnSpc>
            </a:pPr>
            <a:r>
              <a:rPr lang="en-GB" sz="1000" dirty="0">
                <a:solidFill>
                  <a:srgbClr val="000000"/>
                </a:solidFill>
              </a:rPr>
              <a:t>14</a:t>
            </a:r>
          </a:p>
          <a:p>
            <a:pPr algn="ctr">
              <a:lnSpc>
                <a:spcPct val="117000"/>
              </a:lnSpc>
            </a:pPr>
            <a:r>
              <a:rPr lang="en-GB" sz="1000" dirty="0">
                <a:solidFill>
                  <a:srgbClr val="000000"/>
                </a:solidFill>
              </a:rPr>
              <a:t>55</a:t>
            </a:r>
          </a:p>
          <a:p>
            <a:pPr algn="ctr">
              <a:lnSpc>
                <a:spcPct val="117000"/>
              </a:lnSpc>
            </a:pPr>
            <a:r>
              <a:rPr lang="en-GB" sz="1000" dirty="0">
                <a:solidFill>
                  <a:srgbClr val="000000"/>
                </a:solidFill>
              </a:rPr>
              <a:t>5</a:t>
            </a:r>
          </a:p>
          <a:p>
            <a:pPr algn="ctr">
              <a:lnSpc>
                <a:spcPct val="117000"/>
              </a:lnSpc>
            </a:pPr>
            <a:r>
              <a:rPr lang="en-GB" sz="1000" dirty="0">
                <a:solidFill>
                  <a:srgbClr val="000000"/>
                </a:solidFill>
              </a:rPr>
              <a:t>0</a:t>
            </a:r>
          </a:p>
          <a:p>
            <a:pPr algn="ctr">
              <a:lnSpc>
                <a:spcPct val="117000"/>
              </a:lnSpc>
            </a:pPr>
            <a:r>
              <a:rPr lang="en-GB" sz="1000" dirty="0">
                <a:solidFill>
                  <a:srgbClr val="000000"/>
                </a:solidFill>
              </a:rPr>
              <a:t>7</a:t>
            </a:r>
          </a:p>
          <a:p>
            <a:pPr algn="ctr">
              <a:lnSpc>
                <a:spcPct val="117000"/>
              </a:lnSpc>
            </a:pPr>
            <a:r>
              <a:rPr lang="en-GB" sz="1000" dirty="0">
                <a:solidFill>
                  <a:srgbClr val="000000"/>
                </a:solidFill>
              </a:rPr>
              <a:t>2</a:t>
            </a:r>
          </a:p>
          <a:p>
            <a:pPr algn="ctr">
              <a:lnSpc>
                <a:spcPct val="117000"/>
              </a:lnSpc>
            </a:pPr>
            <a:r>
              <a:rPr lang="en-GB" sz="1000" dirty="0">
                <a:solidFill>
                  <a:srgbClr val="000000"/>
                </a:solidFill>
              </a:rPr>
              <a:t>27</a:t>
            </a:r>
          </a:p>
          <a:p>
            <a:pPr algn="ctr">
              <a:lnSpc>
                <a:spcPct val="117000"/>
              </a:lnSpc>
            </a:pPr>
            <a:r>
              <a:rPr lang="en-GB" sz="1000" dirty="0">
                <a:solidFill>
                  <a:srgbClr val="000000"/>
                </a:solidFill>
              </a:rPr>
              <a:t>7</a:t>
            </a:r>
          </a:p>
          <a:p>
            <a:pPr algn="ctr">
              <a:lnSpc>
                <a:spcPct val="117000"/>
              </a:lnSpc>
            </a:pPr>
            <a:r>
              <a:rPr lang="en-GB" sz="1000" dirty="0">
                <a:solidFill>
                  <a:srgbClr val="000000"/>
                </a:solidFill>
              </a:rPr>
              <a:t>5</a:t>
            </a:r>
          </a:p>
          <a:p>
            <a:pPr algn="ctr">
              <a:lnSpc>
                <a:spcPct val="117000"/>
              </a:lnSpc>
            </a:pPr>
            <a:r>
              <a:rPr lang="en-GB" sz="1000" dirty="0">
                <a:solidFill>
                  <a:srgbClr val="000000"/>
                </a:solidFill>
              </a:rPr>
              <a:t>23</a:t>
            </a:r>
          </a:p>
          <a:p>
            <a:pPr algn="ctr">
              <a:lnSpc>
                <a:spcPct val="117000"/>
              </a:lnSpc>
            </a:pPr>
            <a:r>
              <a:rPr lang="en-GB" sz="1000" dirty="0">
                <a:solidFill>
                  <a:srgbClr val="000000"/>
                </a:solidFill>
              </a:rPr>
              <a:t>3</a:t>
            </a:r>
          </a:p>
          <a:p>
            <a:pPr algn="ctr">
              <a:lnSpc>
                <a:spcPct val="117000"/>
              </a:lnSpc>
            </a:pPr>
            <a:endParaRPr lang="en-GB" sz="1000" dirty="0">
              <a:solidFill>
                <a:srgbClr val="000000"/>
              </a:solidFill>
            </a:endParaRPr>
          </a:p>
        </p:txBody>
      </p:sp>
      <p:sp>
        <p:nvSpPr>
          <p:cNvPr id="29" name="TextBox 28"/>
          <p:cNvSpPr txBox="1"/>
          <p:nvPr/>
        </p:nvSpPr>
        <p:spPr>
          <a:xfrm>
            <a:off x="6665437" y="1361015"/>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2014</a:t>
            </a:r>
          </a:p>
        </p:txBody>
      </p:sp>
      <p:sp>
        <p:nvSpPr>
          <p:cNvPr id="30" name="TextBox 29"/>
          <p:cNvSpPr txBox="1"/>
          <p:nvPr/>
        </p:nvSpPr>
        <p:spPr>
          <a:xfrm>
            <a:off x="7356435" y="4316469"/>
            <a:ext cx="432048" cy="1246495"/>
          </a:xfrm>
          <a:prstGeom prst="rect">
            <a:avLst/>
          </a:prstGeom>
          <a:noFill/>
        </p:spPr>
        <p:txBody>
          <a:bodyPr wrap="square" rtlCol="0">
            <a:spAutoFit/>
          </a:bodyPr>
          <a:lstStyle/>
          <a:p>
            <a:pPr algn="ctr">
              <a:spcBef>
                <a:spcPts val="1400"/>
              </a:spcBef>
            </a:pPr>
            <a:r>
              <a:rPr lang="en-GB" sz="1000" dirty="0">
                <a:solidFill>
                  <a:srgbClr val="000000"/>
                </a:solidFill>
              </a:rPr>
              <a:t>37</a:t>
            </a:r>
          </a:p>
          <a:p>
            <a:pPr algn="ctr">
              <a:spcBef>
                <a:spcPts val="1400"/>
              </a:spcBef>
            </a:pPr>
            <a:r>
              <a:rPr lang="en-GB" sz="1000" dirty="0">
                <a:solidFill>
                  <a:srgbClr val="000000"/>
                </a:solidFill>
              </a:rPr>
              <a:t>1</a:t>
            </a:r>
          </a:p>
          <a:p>
            <a:pPr algn="ctr">
              <a:spcBef>
                <a:spcPts val="1400"/>
              </a:spcBef>
            </a:pPr>
            <a:r>
              <a:rPr lang="en-GB" sz="1000" dirty="0">
                <a:solidFill>
                  <a:srgbClr val="000000"/>
                </a:solidFill>
              </a:rPr>
              <a:t>40</a:t>
            </a:r>
          </a:p>
          <a:p>
            <a:pPr algn="ctr">
              <a:spcBef>
                <a:spcPts val="1400"/>
              </a:spcBef>
            </a:pPr>
            <a:r>
              <a:rPr lang="en-GB" sz="1000" dirty="0">
                <a:solidFill>
                  <a:srgbClr val="000000"/>
                </a:solidFill>
              </a:rPr>
              <a:t>22</a:t>
            </a:r>
          </a:p>
        </p:txBody>
      </p:sp>
      <p:sp>
        <p:nvSpPr>
          <p:cNvPr id="31" name="TextBox 30"/>
          <p:cNvSpPr txBox="1"/>
          <p:nvPr/>
        </p:nvSpPr>
        <p:spPr>
          <a:xfrm>
            <a:off x="6166279" y="4316469"/>
            <a:ext cx="432048" cy="1246495"/>
          </a:xfrm>
          <a:prstGeom prst="rect">
            <a:avLst/>
          </a:prstGeom>
          <a:noFill/>
        </p:spPr>
        <p:txBody>
          <a:bodyPr wrap="square" rtlCol="0">
            <a:spAutoFit/>
          </a:bodyPr>
          <a:lstStyle/>
          <a:p>
            <a:pPr algn="ctr">
              <a:spcBef>
                <a:spcPts val="1400"/>
              </a:spcBef>
            </a:pPr>
            <a:r>
              <a:rPr lang="en-GB" sz="1000" dirty="0">
                <a:solidFill>
                  <a:srgbClr val="000000"/>
                </a:solidFill>
              </a:rPr>
              <a:t>35</a:t>
            </a:r>
          </a:p>
          <a:p>
            <a:pPr algn="ctr">
              <a:spcBef>
                <a:spcPts val="1400"/>
              </a:spcBef>
            </a:pPr>
            <a:r>
              <a:rPr lang="en-GB" sz="1000" dirty="0">
                <a:solidFill>
                  <a:srgbClr val="000000"/>
                </a:solidFill>
              </a:rPr>
              <a:t>2</a:t>
            </a:r>
          </a:p>
          <a:p>
            <a:pPr algn="ctr">
              <a:spcBef>
                <a:spcPts val="1400"/>
              </a:spcBef>
            </a:pPr>
            <a:r>
              <a:rPr lang="en-GB" sz="1000" dirty="0">
                <a:solidFill>
                  <a:srgbClr val="000000"/>
                </a:solidFill>
              </a:rPr>
              <a:t>32</a:t>
            </a:r>
          </a:p>
          <a:p>
            <a:pPr algn="ctr">
              <a:spcBef>
                <a:spcPts val="1400"/>
              </a:spcBef>
            </a:pPr>
            <a:r>
              <a:rPr lang="en-GB" sz="1000" dirty="0">
                <a:solidFill>
                  <a:srgbClr val="000000"/>
                </a:solidFill>
              </a:rPr>
              <a:t>31</a:t>
            </a:r>
          </a:p>
        </p:txBody>
      </p:sp>
      <p:sp>
        <p:nvSpPr>
          <p:cNvPr id="32" name="TextBox 31"/>
          <p:cNvSpPr txBox="1"/>
          <p:nvPr/>
        </p:nvSpPr>
        <p:spPr>
          <a:xfrm>
            <a:off x="6118318" y="1689117"/>
            <a:ext cx="527969" cy="2613023"/>
          </a:xfrm>
          <a:prstGeom prst="rect">
            <a:avLst/>
          </a:prstGeom>
          <a:noFill/>
        </p:spPr>
        <p:txBody>
          <a:bodyPr wrap="square" rtlCol="0">
            <a:spAutoFit/>
          </a:bodyPr>
          <a:lstStyle/>
          <a:p>
            <a:pPr algn="ctr">
              <a:lnSpc>
                <a:spcPct val="117000"/>
              </a:lnSpc>
            </a:pPr>
            <a:r>
              <a:rPr lang="en-GB" sz="1000" dirty="0">
                <a:solidFill>
                  <a:srgbClr val="000000"/>
                </a:solidFill>
              </a:rPr>
              <a:t>16</a:t>
            </a:r>
          </a:p>
          <a:p>
            <a:pPr algn="ctr">
              <a:lnSpc>
                <a:spcPct val="117000"/>
              </a:lnSpc>
            </a:pPr>
            <a:r>
              <a:rPr lang="en-GB" sz="1000" dirty="0">
                <a:solidFill>
                  <a:srgbClr val="000000"/>
                </a:solidFill>
              </a:rPr>
              <a:t>7</a:t>
            </a:r>
          </a:p>
          <a:p>
            <a:pPr algn="ctr">
              <a:lnSpc>
                <a:spcPct val="117000"/>
              </a:lnSpc>
            </a:pPr>
            <a:r>
              <a:rPr lang="en-GB" sz="1000" dirty="0">
                <a:solidFill>
                  <a:srgbClr val="000000"/>
                </a:solidFill>
              </a:rPr>
              <a:t>9</a:t>
            </a:r>
          </a:p>
          <a:p>
            <a:pPr algn="ctr">
              <a:lnSpc>
                <a:spcPct val="117000"/>
              </a:lnSpc>
            </a:pPr>
            <a:r>
              <a:rPr lang="en-GB" sz="1000" dirty="0">
                <a:solidFill>
                  <a:srgbClr val="000000"/>
                </a:solidFill>
              </a:rPr>
              <a:t>59</a:t>
            </a:r>
          </a:p>
          <a:p>
            <a:pPr algn="ctr">
              <a:lnSpc>
                <a:spcPct val="117000"/>
              </a:lnSpc>
            </a:pPr>
            <a:r>
              <a:rPr lang="en-GB" sz="1000" dirty="0">
                <a:solidFill>
                  <a:srgbClr val="000000"/>
                </a:solidFill>
              </a:rPr>
              <a:t>5</a:t>
            </a:r>
          </a:p>
          <a:p>
            <a:pPr algn="ctr">
              <a:lnSpc>
                <a:spcPct val="117000"/>
              </a:lnSpc>
            </a:pPr>
            <a:r>
              <a:rPr lang="en-GB" sz="1000" dirty="0">
                <a:solidFill>
                  <a:srgbClr val="000000"/>
                </a:solidFill>
              </a:rPr>
              <a:t>0</a:t>
            </a:r>
          </a:p>
          <a:p>
            <a:pPr algn="ctr">
              <a:lnSpc>
                <a:spcPct val="117000"/>
              </a:lnSpc>
            </a:pPr>
            <a:r>
              <a:rPr lang="en-GB" sz="1000" dirty="0">
                <a:solidFill>
                  <a:srgbClr val="000000"/>
                </a:solidFill>
              </a:rPr>
              <a:t>6</a:t>
            </a:r>
          </a:p>
          <a:p>
            <a:pPr algn="ctr">
              <a:lnSpc>
                <a:spcPct val="117000"/>
              </a:lnSpc>
            </a:pPr>
            <a:r>
              <a:rPr lang="en-GB" sz="1000" dirty="0">
                <a:solidFill>
                  <a:srgbClr val="000000"/>
                </a:solidFill>
              </a:rPr>
              <a:t>1</a:t>
            </a:r>
          </a:p>
          <a:p>
            <a:pPr algn="ctr">
              <a:lnSpc>
                <a:spcPct val="117000"/>
              </a:lnSpc>
            </a:pPr>
            <a:r>
              <a:rPr lang="en-GB" sz="1000" dirty="0">
                <a:solidFill>
                  <a:srgbClr val="000000"/>
                </a:solidFill>
              </a:rPr>
              <a:t>33</a:t>
            </a:r>
          </a:p>
          <a:p>
            <a:pPr algn="ctr">
              <a:lnSpc>
                <a:spcPct val="117000"/>
              </a:lnSpc>
            </a:pPr>
            <a:r>
              <a:rPr lang="en-GB" sz="1000" dirty="0">
                <a:solidFill>
                  <a:srgbClr val="000000"/>
                </a:solidFill>
              </a:rPr>
              <a:t>3</a:t>
            </a:r>
          </a:p>
          <a:p>
            <a:pPr algn="ctr">
              <a:lnSpc>
                <a:spcPct val="117000"/>
              </a:lnSpc>
            </a:pPr>
            <a:r>
              <a:rPr lang="en-GB" sz="1000" dirty="0">
                <a:solidFill>
                  <a:srgbClr val="000000"/>
                </a:solidFill>
              </a:rPr>
              <a:t>11</a:t>
            </a:r>
          </a:p>
          <a:p>
            <a:pPr algn="ctr">
              <a:lnSpc>
                <a:spcPct val="117000"/>
              </a:lnSpc>
            </a:pPr>
            <a:r>
              <a:rPr lang="en-GB" sz="1000" dirty="0">
                <a:solidFill>
                  <a:srgbClr val="000000"/>
                </a:solidFill>
              </a:rPr>
              <a:t>21</a:t>
            </a:r>
          </a:p>
          <a:p>
            <a:pPr algn="ctr">
              <a:lnSpc>
                <a:spcPct val="117000"/>
              </a:lnSpc>
            </a:pPr>
            <a:r>
              <a:rPr lang="en-GB" sz="1000" dirty="0">
                <a:solidFill>
                  <a:srgbClr val="000000"/>
                </a:solidFill>
              </a:rPr>
              <a:t>4</a:t>
            </a:r>
          </a:p>
          <a:p>
            <a:pPr algn="ctr">
              <a:lnSpc>
                <a:spcPct val="117000"/>
              </a:lnSpc>
            </a:pPr>
            <a:endParaRPr lang="en-GB" sz="1000" dirty="0">
              <a:solidFill>
                <a:srgbClr val="000000"/>
              </a:solidFill>
            </a:endParaRPr>
          </a:p>
        </p:txBody>
      </p:sp>
      <p:sp>
        <p:nvSpPr>
          <p:cNvPr id="42" name="TextBox 41"/>
          <p:cNvSpPr txBox="1"/>
          <p:nvPr/>
        </p:nvSpPr>
        <p:spPr>
          <a:xfrm>
            <a:off x="6070359" y="1361015"/>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43" name="TextBox 42"/>
          <p:cNvSpPr txBox="1"/>
          <p:nvPr/>
        </p:nvSpPr>
        <p:spPr>
          <a:xfrm>
            <a:off x="3660898" y="1384789"/>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2017</a:t>
            </a:r>
          </a:p>
        </p:txBody>
      </p:sp>
      <p:sp>
        <p:nvSpPr>
          <p:cNvPr id="44" name="TextBox 43"/>
          <p:cNvSpPr txBox="1"/>
          <p:nvPr/>
        </p:nvSpPr>
        <p:spPr>
          <a:xfrm>
            <a:off x="5569447" y="4316468"/>
            <a:ext cx="432048" cy="1246495"/>
          </a:xfrm>
          <a:prstGeom prst="rect">
            <a:avLst/>
          </a:prstGeom>
          <a:noFill/>
        </p:spPr>
        <p:txBody>
          <a:bodyPr wrap="square" rtlCol="0">
            <a:spAutoFit/>
          </a:bodyPr>
          <a:lstStyle/>
          <a:p>
            <a:pPr algn="ctr">
              <a:spcBef>
                <a:spcPts val="1400"/>
              </a:spcBef>
            </a:pPr>
            <a:r>
              <a:rPr lang="en-GB" sz="1000" dirty="0">
                <a:solidFill>
                  <a:srgbClr val="000000"/>
                </a:solidFill>
              </a:rPr>
              <a:t>36</a:t>
            </a:r>
          </a:p>
          <a:p>
            <a:pPr algn="ctr">
              <a:spcBef>
                <a:spcPts val="1400"/>
              </a:spcBef>
            </a:pPr>
            <a:r>
              <a:rPr lang="en-GB" sz="1000" dirty="0">
                <a:solidFill>
                  <a:srgbClr val="000000"/>
                </a:solidFill>
              </a:rPr>
              <a:t>2</a:t>
            </a:r>
          </a:p>
          <a:p>
            <a:pPr algn="ctr">
              <a:spcBef>
                <a:spcPts val="1400"/>
              </a:spcBef>
            </a:pPr>
            <a:r>
              <a:rPr lang="en-GB" sz="1000" dirty="0">
                <a:solidFill>
                  <a:srgbClr val="000000"/>
                </a:solidFill>
              </a:rPr>
              <a:t>37</a:t>
            </a:r>
          </a:p>
          <a:p>
            <a:pPr algn="ctr">
              <a:spcBef>
                <a:spcPts val="1400"/>
              </a:spcBef>
            </a:pPr>
            <a:r>
              <a:rPr lang="en-GB" sz="1000" dirty="0">
                <a:solidFill>
                  <a:srgbClr val="000000"/>
                </a:solidFill>
              </a:rPr>
              <a:t>24</a:t>
            </a:r>
          </a:p>
        </p:txBody>
      </p:sp>
      <p:sp>
        <p:nvSpPr>
          <p:cNvPr id="45" name="TextBox 44"/>
          <p:cNvSpPr txBox="1"/>
          <p:nvPr/>
        </p:nvSpPr>
        <p:spPr>
          <a:xfrm>
            <a:off x="5521486" y="1689116"/>
            <a:ext cx="527969" cy="2613023"/>
          </a:xfrm>
          <a:prstGeom prst="rect">
            <a:avLst/>
          </a:prstGeom>
          <a:noFill/>
        </p:spPr>
        <p:txBody>
          <a:bodyPr wrap="square" rtlCol="0">
            <a:spAutoFit/>
          </a:bodyPr>
          <a:lstStyle/>
          <a:p>
            <a:pPr algn="ctr">
              <a:lnSpc>
                <a:spcPct val="117000"/>
              </a:lnSpc>
            </a:pPr>
            <a:r>
              <a:rPr lang="en-GB" sz="1000" dirty="0">
                <a:solidFill>
                  <a:srgbClr val="000000"/>
                </a:solidFill>
              </a:rPr>
              <a:t>18</a:t>
            </a:r>
          </a:p>
          <a:p>
            <a:pPr algn="ctr">
              <a:lnSpc>
                <a:spcPct val="117000"/>
              </a:lnSpc>
            </a:pPr>
            <a:r>
              <a:rPr lang="en-GB" sz="1000" dirty="0">
                <a:solidFill>
                  <a:srgbClr val="000000"/>
                </a:solidFill>
              </a:rPr>
              <a:t>7</a:t>
            </a:r>
          </a:p>
          <a:p>
            <a:pPr algn="ctr">
              <a:lnSpc>
                <a:spcPct val="117000"/>
              </a:lnSpc>
            </a:pPr>
            <a:r>
              <a:rPr lang="en-GB" sz="1000" dirty="0">
                <a:solidFill>
                  <a:srgbClr val="000000"/>
                </a:solidFill>
              </a:rPr>
              <a:t>11</a:t>
            </a:r>
          </a:p>
          <a:p>
            <a:pPr algn="ctr">
              <a:lnSpc>
                <a:spcPct val="117000"/>
              </a:lnSpc>
            </a:pPr>
            <a:r>
              <a:rPr lang="en-GB" sz="1000" dirty="0">
                <a:solidFill>
                  <a:srgbClr val="000000"/>
                </a:solidFill>
              </a:rPr>
              <a:t>63</a:t>
            </a:r>
          </a:p>
          <a:p>
            <a:pPr algn="ctr">
              <a:lnSpc>
                <a:spcPct val="117000"/>
              </a:lnSpc>
            </a:pPr>
            <a:r>
              <a:rPr lang="en-GB" sz="1000" dirty="0">
                <a:solidFill>
                  <a:srgbClr val="000000"/>
                </a:solidFill>
              </a:rPr>
              <a:t>10</a:t>
            </a:r>
          </a:p>
          <a:p>
            <a:pPr algn="ctr">
              <a:lnSpc>
                <a:spcPct val="117000"/>
              </a:lnSpc>
            </a:pPr>
            <a:r>
              <a:rPr lang="en-GB" sz="1000" dirty="0">
                <a:solidFill>
                  <a:srgbClr val="000000"/>
                </a:solidFill>
              </a:rPr>
              <a:t>1</a:t>
            </a:r>
          </a:p>
          <a:p>
            <a:pPr algn="ctr">
              <a:lnSpc>
                <a:spcPct val="117000"/>
              </a:lnSpc>
            </a:pPr>
            <a:r>
              <a:rPr lang="en-GB" sz="1000" dirty="0">
                <a:solidFill>
                  <a:srgbClr val="000000"/>
                </a:solidFill>
              </a:rPr>
              <a:t>6</a:t>
            </a:r>
          </a:p>
          <a:p>
            <a:pPr algn="ctr">
              <a:lnSpc>
                <a:spcPct val="117000"/>
              </a:lnSpc>
            </a:pPr>
            <a:r>
              <a:rPr lang="en-GB" sz="1000" dirty="0">
                <a:solidFill>
                  <a:srgbClr val="000000"/>
                </a:solidFill>
              </a:rPr>
              <a:t>1</a:t>
            </a:r>
          </a:p>
          <a:p>
            <a:pPr algn="ctr">
              <a:lnSpc>
                <a:spcPct val="117000"/>
              </a:lnSpc>
            </a:pPr>
            <a:r>
              <a:rPr lang="en-GB" sz="1000" dirty="0">
                <a:solidFill>
                  <a:srgbClr val="000000"/>
                </a:solidFill>
              </a:rPr>
              <a:t>34</a:t>
            </a:r>
          </a:p>
          <a:p>
            <a:pPr algn="ctr">
              <a:lnSpc>
                <a:spcPct val="117000"/>
              </a:lnSpc>
            </a:pPr>
            <a:r>
              <a:rPr lang="en-GB" sz="1000" dirty="0">
                <a:solidFill>
                  <a:srgbClr val="000000"/>
                </a:solidFill>
              </a:rPr>
              <a:t>4</a:t>
            </a:r>
          </a:p>
          <a:p>
            <a:pPr algn="ctr">
              <a:lnSpc>
                <a:spcPct val="117000"/>
              </a:lnSpc>
            </a:pPr>
            <a:r>
              <a:rPr lang="en-GB" sz="1000" dirty="0">
                <a:solidFill>
                  <a:srgbClr val="000000"/>
                </a:solidFill>
              </a:rPr>
              <a:t>7</a:t>
            </a:r>
          </a:p>
          <a:p>
            <a:pPr algn="ctr">
              <a:lnSpc>
                <a:spcPct val="117000"/>
              </a:lnSpc>
            </a:pPr>
            <a:r>
              <a:rPr lang="en-GB" sz="1000" dirty="0">
                <a:solidFill>
                  <a:srgbClr val="000000"/>
                </a:solidFill>
              </a:rPr>
              <a:t>11</a:t>
            </a:r>
          </a:p>
          <a:p>
            <a:pPr algn="ctr">
              <a:lnSpc>
                <a:spcPct val="117000"/>
              </a:lnSpc>
            </a:pPr>
            <a:r>
              <a:rPr lang="en-GB" sz="1000" dirty="0">
                <a:solidFill>
                  <a:srgbClr val="000000"/>
                </a:solidFill>
              </a:rPr>
              <a:t>8</a:t>
            </a:r>
          </a:p>
          <a:p>
            <a:pPr algn="ctr">
              <a:lnSpc>
                <a:spcPct val="117000"/>
              </a:lnSpc>
            </a:pPr>
            <a:endParaRPr lang="en-GB" sz="1000" dirty="0">
              <a:solidFill>
                <a:srgbClr val="000000"/>
              </a:solidFill>
            </a:endParaRPr>
          </a:p>
        </p:txBody>
      </p:sp>
      <p:sp>
        <p:nvSpPr>
          <p:cNvPr id="46" name="TextBox 45"/>
          <p:cNvSpPr txBox="1"/>
          <p:nvPr/>
        </p:nvSpPr>
        <p:spPr>
          <a:xfrm>
            <a:off x="5473527" y="1361014"/>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2016</a:t>
            </a:r>
          </a:p>
        </p:txBody>
      </p:sp>
      <p:sp>
        <p:nvSpPr>
          <p:cNvPr id="47" name="Rectangle 13"/>
          <p:cNvSpPr>
            <a:spLocks noChangeArrowheads="1"/>
          </p:cNvSpPr>
          <p:nvPr/>
        </p:nvSpPr>
        <p:spPr bwMode="auto">
          <a:xfrm>
            <a:off x="1984075" y="5898115"/>
            <a:ext cx="4017420" cy="542204"/>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US" sz="800" i="1" dirty="0">
                <a:solidFill>
                  <a:srgbClr val="B9B8B8"/>
                </a:solidFill>
              </a:rPr>
              <a:t>Q. What type of ticket/pass did you use for this tram journey today? </a:t>
            </a:r>
          </a:p>
          <a:p>
            <a:pPr eaLnBrk="0" fontAlgn="base" hangingPunct="0">
              <a:spcBef>
                <a:spcPct val="0"/>
              </a:spcBef>
              <a:spcAft>
                <a:spcPct val="0"/>
              </a:spcAft>
            </a:pPr>
            <a:r>
              <a:rPr lang="en-US" sz="800" i="1" dirty="0">
                <a:solidFill>
                  <a:srgbClr val="B9B8B8"/>
                </a:solidFill>
              </a:rPr>
              <a:t>Base: All passengers – 480</a:t>
            </a:r>
          </a:p>
          <a:p>
            <a:pPr eaLnBrk="0" fontAlgn="base" hangingPunct="0">
              <a:spcBef>
                <a:spcPct val="0"/>
              </a:spcBef>
              <a:spcAft>
                <a:spcPct val="0"/>
              </a:spcAft>
            </a:pPr>
            <a:r>
              <a:rPr lang="en-US" sz="800" i="1" dirty="0">
                <a:solidFill>
                  <a:srgbClr val="B9B8B8"/>
                </a:solidFill>
              </a:rPr>
              <a:t>Q. What modes of transport does your ticket allow you to travel on? </a:t>
            </a:r>
          </a:p>
          <a:p>
            <a:pPr eaLnBrk="0" fontAlgn="base" hangingPunct="0">
              <a:spcBef>
                <a:spcPct val="0"/>
              </a:spcBef>
              <a:spcAft>
                <a:spcPct val="0"/>
              </a:spcAft>
            </a:pPr>
            <a:r>
              <a:rPr lang="en-US" sz="800" i="1" dirty="0">
                <a:solidFill>
                  <a:srgbClr val="B9B8B8"/>
                </a:solidFill>
              </a:rPr>
              <a:t>Base: All passengers – 496</a:t>
            </a:r>
          </a:p>
          <a:p>
            <a:pPr eaLnBrk="0" fontAlgn="base" hangingPunct="0">
              <a:spcBef>
                <a:spcPct val="0"/>
              </a:spcBef>
              <a:spcAft>
                <a:spcPct val="0"/>
              </a:spcAft>
            </a:pPr>
            <a:endParaRPr lang="en-US" sz="800" i="1" dirty="0">
              <a:solidFill>
                <a:srgbClr val="B9B8B8"/>
              </a:solidFill>
            </a:endParaRPr>
          </a:p>
        </p:txBody>
      </p:sp>
      <p:pic>
        <p:nvPicPr>
          <p:cNvPr id="3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010855538"/>
          <p:cNvPicPr>
            <a:picLocks noChangeAspect="1"/>
          </p:cNvPicPr>
          <p:nvPr/>
        </p:nvPicPr>
        <p:blipFill>
          <a:blip r:embed="rId6"/>
          <a:stretch>
            <a:fillRect/>
          </a:stretch>
        </p:blipFill>
        <p:spPr>
          <a:xfrm>
            <a:off x="5493247" y="1737974"/>
            <a:ext cx="152400" cy="152400"/>
          </a:xfrm>
          <a:prstGeom prst="rect">
            <a:avLst/>
          </a:prstGeom>
        </p:spPr>
      </p:pic>
      <p:pic>
        <p:nvPicPr>
          <p:cNvPr id="35" name="Picture 2010855538"/>
          <p:cNvPicPr>
            <a:picLocks noChangeAspect="1"/>
          </p:cNvPicPr>
          <p:nvPr/>
        </p:nvPicPr>
        <p:blipFill>
          <a:blip r:embed="rId6"/>
          <a:stretch>
            <a:fillRect/>
          </a:stretch>
        </p:blipFill>
        <p:spPr>
          <a:xfrm>
            <a:off x="5493247" y="1917255"/>
            <a:ext cx="152400" cy="152400"/>
          </a:xfrm>
          <a:prstGeom prst="rect">
            <a:avLst/>
          </a:prstGeom>
        </p:spPr>
      </p:pic>
      <p:pic>
        <p:nvPicPr>
          <p:cNvPr id="36" name="Picture 2010855538"/>
          <p:cNvPicPr>
            <a:picLocks noChangeAspect="1"/>
          </p:cNvPicPr>
          <p:nvPr/>
        </p:nvPicPr>
        <p:blipFill>
          <a:blip r:embed="rId6"/>
          <a:stretch>
            <a:fillRect/>
          </a:stretch>
        </p:blipFill>
        <p:spPr>
          <a:xfrm>
            <a:off x="5493247" y="2096536"/>
            <a:ext cx="152400" cy="152400"/>
          </a:xfrm>
          <a:prstGeom prst="rect">
            <a:avLst/>
          </a:prstGeom>
        </p:spPr>
      </p:pic>
      <p:pic>
        <p:nvPicPr>
          <p:cNvPr id="37" name="Picture 2010855538"/>
          <p:cNvPicPr>
            <a:picLocks noChangeAspect="1"/>
          </p:cNvPicPr>
          <p:nvPr/>
        </p:nvPicPr>
        <p:blipFill>
          <a:blip r:embed="rId6"/>
          <a:stretch>
            <a:fillRect/>
          </a:stretch>
        </p:blipFill>
        <p:spPr>
          <a:xfrm>
            <a:off x="5493247" y="2275817"/>
            <a:ext cx="152400" cy="152400"/>
          </a:xfrm>
          <a:prstGeom prst="rect">
            <a:avLst/>
          </a:prstGeom>
        </p:spPr>
      </p:pic>
      <p:pic>
        <p:nvPicPr>
          <p:cNvPr id="38" name="Picture 2010855538"/>
          <p:cNvPicPr>
            <a:picLocks noChangeAspect="1"/>
          </p:cNvPicPr>
          <p:nvPr/>
        </p:nvPicPr>
        <p:blipFill>
          <a:blip r:embed="rId6"/>
          <a:stretch>
            <a:fillRect/>
          </a:stretch>
        </p:blipFill>
        <p:spPr>
          <a:xfrm>
            <a:off x="5493247" y="2455098"/>
            <a:ext cx="152400" cy="152400"/>
          </a:xfrm>
          <a:prstGeom prst="rect">
            <a:avLst/>
          </a:prstGeom>
        </p:spPr>
      </p:pic>
      <p:pic>
        <p:nvPicPr>
          <p:cNvPr id="39" name="Picture 2010855538"/>
          <p:cNvPicPr>
            <a:picLocks noChangeAspect="1"/>
          </p:cNvPicPr>
          <p:nvPr/>
        </p:nvPicPr>
        <p:blipFill>
          <a:blip r:embed="rId6"/>
          <a:stretch>
            <a:fillRect/>
          </a:stretch>
        </p:blipFill>
        <p:spPr>
          <a:xfrm>
            <a:off x="5493247" y="3710065"/>
            <a:ext cx="152400" cy="152400"/>
          </a:xfrm>
          <a:prstGeom prst="rect">
            <a:avLst/>
          </a:prstGeom>
        </p:spPr>
      </p:pic>
      <p:pic>
        <p:nvPicPr>
          <p:cNvPr id="41" name="Picture 2010855538"/>
          <p:cNvPicPr>
            <a:picLocks noChangeAspect="1"/>
          </p:cNvPicPr>
          <p:nvPr/>
        </p:nvPicPr>
        <p:blipFill>
          <a:blip r:embed="rId6"/>
          <a:stretch>
            <a:fillRect/>
          </a:stretch>
        </p:blipFill>
        <p:spPr>
          <a:xfrm>
            <a:off x="5493247" y="3530784"/>
            <a:ext cx="152400" cy="152400"/>
          </a:xfrm>
          <a:prstGeom prst="rect">
            <a:avLst/>
          </a:prstGeom>
        </p:spPr>
      </p:pic>
      <p:pic>
        <p:nvPicPr>
          <p:cNvPr id="49" name="Picture 2010855538"/>
          <p:cNvPicPr>
            <a:picLocks noChangeAspect="1"/>
          </p:cNvPicPr>
          <p:nvPr/>
        </p:nvPicPr>
        <p:blipFill>
          <a:blip r:embed="rId6"/>
          <a:stretch>
            <a:fillRect/>
          </a:stretch>
        </p:blipFill>
        <p:spPr>
          <a:xfrm>
            <a:off x="5493247" y="3351503"/>
            <a:ext cx="152400" cy="152400"/>
          </a:xfrm>
          <a:prstGeom prst="rect">
            <a:avLst/>
          </a:prstGeom>
        </p:spPr>
      </p:pic>
      <p:pic>
        <p:nvPicPr>
          <p:cNvPr id="50" name="Picture 2010855538"/>
          <p:cNvPicPr>
            <a:picLocks noChangeAspect="1"/>
          </p:cNvPicPr>
          <p:nvPr/>
        </p:nvPicPr>
        <p:blipFill>
          <a:blip r:embed="rId6"/>
          <a:stretch>
            <a:fillRect/>
          </a:stretch>
        </p:blipFill>
        <p:spPr>
          <a:xfrm>
            <a:off x="5493247" y="3172222"/>
            <a:ext cx="152400" cy="152400"/>
          </a:xfrm>
          <a:prstGeom prst="rect">
            <a:avLst/>
          </a:prstGeom>
        </p:spPr>
      </p:pic>
      <p:pic>
        <p:nvPicPr>
          <p:cNvPr id="51" name="Picture 2010855538"/>
          <p:cNvPicPr>
            <a:picLocks noChangeAspect="1"/>
          </p:cNvPicPr>
          <p:nvPr/>
        </p:nvPicPr>
        <p:blipFill>
          <a:blip r:embed="rId6"/>
          <a:stretch>
            <a:fillRect/>
          </a:stretch>
        </p:blipFill>
        <p:spPr>
          <a:xfrm>
            <a:off x="5493247" y="2992941"/>
            <a:ext cx="152400" cy="152400"/>
          </a:xfrm>
          <a:prstGeom prst="rect">
            <a:avLst/>
          </a:prstGeom>
        </p:spPr>
      </p:pic>
      <p:pic>
        <p:nvPicPr>
          <p:cNvPr id="52" name="Picture 2010855538"/>
          <p:cNvPicPr>
            <a:picLocks noChangeAspect="1"/>
          </p:cNvPicPr>
          <p:nvPr/>
        </p:nvPicPr>
        <p:blipFill>
          <a:blip r:embed="rId6"/>
          <a:stretch>
            <a:fillRect/>
          </a:stretch>
        </p:blipFill>
        <p:spPr>
          <a:xfrm>
            <a:off x="5493247" y="2813660"/>
            <a:ext cx="152400" cy="152400"/>
          </a:xfrm>
          <a:prstGeom prst="rect">
            <a:avLst/>
          </a:prstGeom>
        </p:spPr>
      </p:pic>
      <p:pic>
        <p:nvPicPr>
          <p:cNvPr id="53" name="Picture 2010855538"/>
          <p:cNvPicPr>
            <a:picLocks noChangeAspect="1"/>
          </p:cNvPicPr>
          <p:nvPr/>
        </p:nvPicPr>
        <p:blipFill>
          <a:blip r:embed="rId6"/>
          <a:stretch>
            <a:fillRect/>
          </a:stretch>
        </p:blipFill>
        <p:spPr>
          <a:xfrm>
            <a:off x="5493247" y="2634379"/>
            <a:ext cx="152400" cy="152400"/>
          </a:xfrm>
          <a:prstGeom prst="rect">
            <a:avLst/>
          </a:prstGeom>
        </p:spPr>
      </p:pic>
      <p:pic>
        <p:nvPicPr>
          <p:cNvPr id="54" name="Picture 2010855538"/>
          <p:cNvPicPr>
            <a:picLocks noChangeAspect="1"/>
          </p:cNvPicPr>
          <p:nvPr/>
        </p:nvPicPr>
        <p:blipFill>
          <a:blip r:embed="rId6"/>
          <a:stretch>
            <a:fillRect/>
          </a:stretch>
        </p:blipFill>
        <p:spPr>
          <a:xfrm>
            <a:off x="5493247" y="4362769"/>
            <a:ext cx="152400" cy="152400"/>
          </a:xfrm>
          <a:prstGeom prst="rect">
            <a:avLst/>
          </a:prstGeom>
        </p:spPr>
      </p:pic>
      <p:pic>
        <p:nvPicPr>
          <p:cNvPr id="55" name="Picture 2010855538"/>
          <p:cNvPicPr>
            <a:picLocks noChangeAspect="1"/>
          </p:cNvPicPr>
          <p:nvPr/>
        </p:nvPicPr>
        <p:blipFill>
          <a:blip r:embed="rId6"/>
          <a:stretch>
            <a:fillRect/>
          </a:stretch>
        </p:blipFill>
        <p:spPr>
          <a:xfrm>
            <a:off x="5493247" y="4694647"/>
            <a:ext cx="152400" cy="152400"/>
          </a:xfrm>
          <a:prstGeom prst="rect">
            <a:avLst/>
          </a:prstGeom>
        </p:spPr>
      </p:pic>
      <p:pic>
        <p:nvPicPr>
          <p:cNvPr id="56" name="Picture 2010855538"/>
          <p:cNvPicPr>
            <a:picLocks noChangeAspect="1"/>
          </p:cNvPicPr>
          <p:nvPr/>
        </p:nvPicPr>
        <p:blipFill>
          <a:blip r:embed="rId6"/>
          <a:stretch>
            <a:fillRect/>
          </a:stretch>
        </p:blipFill>
        <p:spPr>
          <a:xfrm>
            <a:off x="5493247" y="5030322"/>
            <a:ext cx="152400" cy="152400"/>
          </a:xfrm>
          <a:prstGeom prst="rect">
            <a:avLst/>
          </a:prstGeom>
        </p:spPr>
      </p:pic>
      <p:pic>
        <p:nvPicPr>
          <p:cNvPr id="58" name="Picture 2010855538"/>
          <p:cNvPicPr>
            <a:picLocks noChangeAspect="1"/>
          </p:cNvPicPr>
          <p:nvPr/>
        </p:nvPicPr>
        <p:blipFill>
          <a:blip r:embed="rId6"/>
          <a:stretch>
            <a:fillRect/>
          </a:stretch>
        </p:blipFill>
        <p:spPr>
          <a:xfrm>
            <a:off x="5493247" y="5354422"/>
            <a:ext cx="152400" cy="152400"/>
          </a:xfrm>
          <a:prstGeom prst="rect">
            <a:avLst/>
          </a:prstGeom>
        </p:spPr>
      </p:pic>
      <p:pic>
        <p:nvPicPr>
          <p:cNvPr id="59" name="Picture 2010855538"/>
          <p:cNvPicPr>
            <a:picLocks noChangeAspect="1"/>
          </p:cNvPicPr>
          <p:nvPr/>
        </p:nvPicPr>
        <p:blipFill>
          <a:blip r:embed="rId6"/>
          <a:stretch>
            <a:fillRect/>
          </a:stretch>
        </p:blipFill>
        <p:spPr>
          <a:xfrm>
            <a:off x="5493247" y="3889344"/>
            <a:ext cx="152400" cy="152400"/>
          </a:xfrm>
          <a:prstGeom prst="rect">
            <a:avLst/>
          </a:prstGeom>
        </p:spPr>
      </p:pic>
      <p:sp>
        <p:nvSpPr>
          <p:cNvPr id="60"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55</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11458655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71"/>
          <p:cNvSpPr txBox="1"/>
          <p:nvPr/>
        </p:nvSpPr>
        <p:spPr>
          <a:xfrm>
            <a:off x="6241704" y="4062513"/>
            <a:ext cx="432048" cy="1579920"/>
          </a:xfrm>
          <a:prstGeom prst="rect">
            <a:avLst/>
          </a:prstGeom>
          <a:noFill/>
        </p:spPr>
        <p:txBody>
          <a:bodyPr wrap="square" rtlCol="0">
            <a:spAutoFit/>
          </a:bodyPr>
          <a:lstStyle/>
          <a:p>
            <a:pPr algn="ctr">
              <a:spcBef>
                <a:spcPts val="1400"/>
              </a:spcBef>
            </a:pPr>
            <a:r>
              <a:rPr lang="en-GB" sz="1000" dirty="0">
                <a:solidFill>
                  <a:srgbClr val="000000"/>
                </a:solidFill>
              </a:rPr>
              <a:t>35</a:t>
            </a:r>
          </a:p>
          <a:p>
            <a:pPr algn="ctr">
              <a:spcBef>
                <a:spcPts val="1400"/>
              </a:spcBef>
            </a:pPr>
            <a:r>
              <a:rPr lang="en-GB" sz="1000" dirty="0">
                <a:solidFill>
                  <a:srgbClr val="000000"/>
                </a:solidFill>
              </a:rPr>
              <a:t>33</a:t>
            </a:r>
          </a:p>
          <a:p>
            <a:pPr algn="ctr">
              <a:spcBef>
                <a:spcPts val="1400"/>
              </a:spcBef>
            </a:pPr>
            <a:r>
              <a:rPr lang="en-GB" sz="1000" dirty="0">
                <a:solidFill>
                  <a:srgbClr val="000000"/>
                </a:solidFill>
              </a:rPr>
              <a:t>30</a:t>
            </a:r>
          </a:p>
          <a:p>
            <a:pPr algn="ctr">
              <a:spcBef>
                <a:spcPts val="1400"/>
              </a:spcBef>
            </a:pPr>
            <a:r>
              <a:rPr lang="en-GB" sz="1000" dirty="0">
                <a:solidFill>
                  <a:srgbClr val="000000"/>
                </a:solidFill>
              </a:rPr>
              <a:t>0</a:t>
            </a:r>
          </a:p>
          <a:p>
            <a:pPr algn="ctr">
              <a:spcBef>
                <a:spcPts val="1400"/>
              </a:spcBef>
            </a:pPr>
            <a:r>
              <a:rPr lang="en-GB" sz="1000" dirty="0">
                <a:solidFill>
                  <a:srgbClr val="000000"/>
                </a:solidFill>
              </a:rPr>
              <a:t>1</a:t>
            </a:r>
          </a:p>
        </p:txBody>
      </p:sp>
      <p:sp>
        <p:nvSpPr>
          <p:cNvPr id="7" name="Title 6"/>
          <p:cNvSpPr>
            <a:spLocks noGrp="1"/>
          </p:cNvSpPr>
          <p:nvPr>
            <p:ph type="title"/>
          </p:nvPr>
        </p:nvSpPr>
        <p:spPr/>
        <p:txBody>
          <a:bodyPr>
            <a:noAutofit/>
          </a:bodyPr>
          <a:lstStyle/>
          <a:p>
            <a:r>
              <a:rPr lang="en-GB" sz="2400" dirty="0">
                <a:solidFill>
                  <a:srgbClr val="C00000"/>
                </a:solidFill>
              </a:rPr>
              <a:t>Method of buying ticket and ticket format</a:t>
            </a:r>
            <a:endParaRPr lang="en-US" sz="2400" dirty="0">
              <a:solidFill>
                <a:srgbClr val="C00000"/>
              </a:solidFill>
            </a:endParaRPr>
          </a:p>
        </p:txBody>
      </p:sp>
      <p:pic>
        <p:nvPicPr>
          <p:cNvPr id="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3" name="Chart 32"/>
          <p:cNvGraphicFramePr/>
          <p:nvPr>
            <p:extLst>
              <p:ext uri="{D42A27DB-BD31-4B8C-83A1-F6EECF244321}">
                <p14:modId xmlns:p14="http://schemas.microsoft.com/office/powerpoint/2010/main" val="2232103323"/>
              </p:ext>
            </p:extLst>
          </p:nvPr>
        </p:nvGraphicFramePr>
        <p:xfrm>
          <a:off x="-316536" y="2052758"/>
          <a:ext cx="6361917" cy="16866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Chart 34"/>
          <p:cNvGraphicFramePr/>
          <p:nvPr>
            <p:extLst>
              <p:ext uri="{D42A27DB-BD31-4B8C-83A1-F6EECF244321}">
                <p14:modId xmlns:p14="http://schemas.microsoft.com/office/powerpoint/2010/main" val="479701540"/>
              </p:ext>
            </p:extLst>
          </p:nvPr>
        </p:nvGraphicFramePr>
        <p:xfrm>
          <a:off x="3202490" y="3505995"/>
          <a:ext cx="3335784" cy="2592288"/>
        </p:xfrm>
        <a:graphic>
          <a:graphicData uri="http://schemas.openxmlformats.org/drawingml/2006/chart">
            <c:chart xmlns:c="http://schemas.openxmlformats.org/drawingml/2006/chart" xmlns:r="http://schemas.openxmlformats.org/officeDocument/2006/relationships" r:id="rId4"/>
          </a:graphicData>
        </a:graphic>
      </p:graphicFrame>
      <p:sp>
        <p:nvSpPr>
          <p:cNvPr id="37" name="TextBox 36"/>
          <p:cNvSpPr txBox="1"/>
          <p:nvPr/>
        </p:nvSpPr>
        <p:spPr>
          <a:xfrm>
            <a:off x="7948720" y="1755317"/>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38" name="TextBox 37"/>
          <p:cNvSpPr txBox="1"/>
          <p:nvPr/>
        </p:nvSpPr>
        <p:spPr>
          <a:xfrm>
            <a:off x="3505926" y="1754611"/>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2017</a:t>
            </a:r>
          </a:p>
        </p:txBody>
      </p:sp>
      <p:sp>
        <p:nvSpPr>
          <p:cNvPr id="40" name="TextBox 39"/>
          <p:cNvSpPr txBox="1"/>
          <p:nvPr/>
        </p:nvSpPr>
        <p:spPr>
          <a:xfrm>
            <a:off x="8044639" y="4062513"/>
            <a:ext cx="432048" cy="1579920"/>
          </a:xfrm>
          <a:prstGeom prst="rect">
            <a:avLst/>
          </a:prstGeom>
          <a:noFill/>
        </p:spPr>
        <p:txBody>
          <a:bodyPr wrap="square" rtlCol="0">
            <a:spAutoFit/>
          </a:bodyPr>
          <a:lstStyle/>
          <a:p>
            <a:pPr algn="ctr">
              <a:spcBef>
                <a:spcPts val="1400"/>
              </a:spcBef>
            </a:pPr>
            <a:r>
              <a:rPr lang="en-GB" sz="1000" dirty="0">
                <a:solidFill>
                  <a:srgbClr val="000000"/>
                </a:solidFill>
              </a:rPr>
              <a:t>33</a:t>
            </a:r>
          </a:p>
          <a:p>
            <a:pPr algn="ctr">
              <a:spcBef>
                <a:spcPts val="1400"/>
              </a:spcBef>
            </a:pPr>
            <a:r>
              <a:rPr lang="en-GB" sz="1000" dirty="0">
                <a:solidFill>
                  <a:srgbClr val="000000"/>
                </a:solidFill>
              </a:rPr>
              <a:t>64</a:t>
            </a:r>
          </a:p>
          <a:p>
            <a:pPr algn="ctr">
              <a:spcBef>
                <a:spcPts val="1400"/>
              </a:spcBef>
            </a:pPr>
            <a:r>
              <a:rPr lang="en-GB" sz="1000" dirty="0">
                <a:solidFill>
                  <a:srgbClr val="000000"/>
                </a:solidFill>
              </a:rPr>
              <a:t>2</a:t>
            </a:r>
          </a:p>
          <a:p>
            <a:pPr algn="ctr">
              <a:spcBef>
                <a:spcPts val="1400"/>
              </a:spcBef>
            </a:pPr>
            <a:r>
              <a:rPr lang="en-GB" sz="1000" dirty="0">
                <a:solidFill>
                  <a:srgbClr val="000000"/>
                </a:solidFill>
              </a:rPr>
              <a:t>0</a:t>
            </a:r>
          </a:p>
          <a:p>
            <a:pPr algn="ctr">
              <a:spcBef>
                <a:spcPts val="1400"/>
              </a:spcBef>
            </a:pPr>
            <a:r>
              <a:rPr lang="en-GB" sz="1000" dirty="0">
                <a:solidFill>
                  <a:srgbClr val="000000"/>
                </a:solidFill>
              </a:rPr>
              <a:t>1</a:t>
            </a:r>
          </a:p>
        </p:txBody>
      </p:sp>
      <p:sp>
        <p:nvSpPr>
          <p:cNvPr id="49" name="TextBox 48"/>
          <p:cNvSpPr txBox="1"/>
          <p:nvPr/>
        </p:nvSpPr>
        <p:spPr>
          <a:xfrm>
            <a:off x="7420751" y="4062513"/>
            <a:ext cx="432048" cy="1579920"/>
          </a:xfrm>
          <a:prstGeom prst="rect">
            <a:avLst/>
          </a:prstGeom>
          <a:noFill/>
        </p:spPr>
        <p:txBody>
          <a:bodyPr wrap="square" rtlCol="0">
            <a:spAutoFit/>
          </a:bodyPr>
          <a:lstStyle/>
          <a:p>
            <a:pPr algn="ctr">
              <a:spcBef>
                <a:spcPts val="1400"/>
              </a:spcBef>
            </a:pPr>
            <a:r>
              <a:rPr lang="en-GB" sz="1000" dirty="0">
                <a:solidFill>
                  <a:srgbClr val="000000"/>
                </a:solidFill>
              </a:rPr>
              <a:t>30</a:t>
            </a:r>
          </a:p>
          <a:p>
            <a:pPr algn="ctr">
              <a:spcBef>
                <a:spcPts val="1400"/>
              </a:spcBef>
            </a:pPr>
            <a:r>
              <a:rPr lang="en-GB" sz="1000" dirty="0">
                <a:solidFill>
                  <a:srgbClr val="000000"/>
                </a:solidFill>
              </a:rPr>
              <a:t>57</a:t>
            </a:r>
          </a:p>
          <a:p>
            <a:pPr algn="ctr">
              <a:spcBef>
                <a:spcPts val="1400"/>
              </a:spcBef>
            </a:pPr>
            <a:r>
              <a:rPr lang="en-GB" sz="1000" dirty="0">
                <a:solidFill>
                  <a:srgbClr val="000000"/>
                </a:solidFill>
              </a:rPr>
              <a:t>11</a:t>
            </a:r>
          </a:p>
          <a:p>
            <a:pPr algn="ctr">
              <a:spcBef>
                <a:spcPts val="1400"/>
              </a:spcBef>
            </a:pPr>
            <a:r>
              <a:rPr lang="en-GB" sz="1000" dirty="0">
                <a:solidFill>
                  <a:srgbClr val="000000"/>
                </a:solidFill>
              </a:rPr>
              <a:t>0</a:t>
            </a:r>
          </a:p>
          <a:p>
            <a:pPr algn="ctr">
              <a:spcBef>
                <a:spcPts val="1400"/>
              </a:spcBef>
            </a:pPr>
            <a:r>
              <a:rPr lang="en-GB" sz="1000" dirty="0">
                <a:solidFill>
                  <a:srgbClr val="000000"/>
                </a:solidFill>
              </a:rPr>
              <a:t>2</a:t>
            </a:r>
          </a:p>
        </p:txBody>
      </p:sp>
      <p:sp>
        <p:nvSpPr>
          <p:cNvPr id="50" name="TextBox 49"/>
          <p:cNvSpPr txBox="1"/>
          <p:nvPr/>
        </p:nvSpPr>
        <p:spPr>
          <a:xfrm>
            <a:off x="7324831" y="1755317"/>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2014</a:t>
            </a:r>
          </a:p>
        </p:txBody>
      </p:sp>
      <p:pic>
        <p:nvPicPr>
          <p:cNvPr id="51"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996" y="2526941"/>
            <a:ext cx="144960" cy="152400"/>
          </a:xfrm>
          <a:prstGeom prst="rect">
            <a:avLst/>
          </a:prstGeom>
        </p:spPr>
      </p:pic>
      <p:pic>
        <p:nvPicPr>
          <p:cNvPr id="52"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996" y="2872930"/>
            <a:ext cx="144960" cy="152400"/>
          </a:xfrm>
          <a:prstGeom prst="rect">
            <a:avLst/>
          </a:prstGeom>
        </p:spPr>
      </p:pic>
      <p:pic>
        <p:nvPicPr>
          <p:cNvPr id="53" name="Picture 6852044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996" y="2694148"/>
            <a:ext cx="144960" cy="152400"/>
          </a:xfrm>
          <a:prstGeom prst="rect">
            <a:avLst/>
          </a:prstGeom>
        </p:spPr>
      </p:pic>
      <p:pic>
        <p:nvPicPr>
          <p:cNvPr id="54"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996" y="3230494"/>
            <a:ext cx="144960" cy="152400"/>
          </a:xfrm>
          <a:prstGeom prst="rect">
            <a:avLst/>
          </a:prstGeom>
        </p:spPr>
      </p:pic>
      <p:pic>
        <p:nvPicPr>
          <p:cNvPr id="55"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996" y="3588056"/>
            <a:ext cx="144960" cy="152400"/>
          </a:xfrm>
          <a:prstGeom prst="rect">
            <a:avLst/>
          </a:prstGeom>
        </p:spPr>
      </p:pic>
      <p:pic>
        <p:nvPicPr>
          <p:cNvPr id="56" name="Picture 5488574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996" y="3051712"/>
            <a:ext cx="144960" cy="152400"/>
          </a:xfrm>
          <a:prstGeom prst="rect">
            <a:avLst/>
          </a:prstGeom>
        </p:spPr>
      </p:pic>
      <p:pic>
        <p:nvPicPr>
          <p:cNvPr id="58" name="Picture 6852044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996" y="3409276"/>
            <a:ext cx="144960" cy="152400"/>
          </a:xfrm>
          <a:prstGeom prst="rect">
            <a:avLst/>
          </a:prstGeom>
        </p:spPr>
      </p:pic>
      <p:pic>
        <p:nvPicPr>
          <p:cNvPr id="59" name="Picture 8006352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8996" y="5095554"/>
            <a:ext cx="144960" cy="149841"/>
          </a:xfrm>
          <a:prstGeom prst="rect">
            <a:avLst/>
          </a:prstGeom>
        </p:spPr>
      </p:pic>
      <p:pic>
        <p:nvPicPr>
          <p:cNvPr id="60" name="Picture 6852044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996" y="4768712"/>
            <a:ext cx="144960" cy="152400"/>
          </a:xfrm>
          <a:prstGeom prst="rect">
            <a:avLst/>
          </a:prstGeom>
        </p:spPr>
      </p:pic>
      <p:pic>
        <p:nvPicPr>
          <p:cNvPr id="61"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996" y="5424747"/>
            <a:ext cx="144960" cy="152400"/>
          </a:xfrm>
          <a:prstGeom prst="rect">
            <a:avLst/>
          </a:prstGeom>
        </p:spPr>
      </p:pic>
      <p:pic>
        <p:nvPicPr>
          <p:cNvPr id="62" name="Picture 5488574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996" y="4437862"/>
            <a:ext cx="144960" cy="152400"/>
          </a:xfrm>
          <a:prstGeom prst="rect">
            <a:avLst/>
          </a:prstGeom>
        </p:spPr>
      </p:pic>
      <p:sp>
        <p:nvSpPr>
          <p:cNvPr id="64" name="TextBox 63"/>
          <p:cNvSpPr txBox="1"/>
          <p:nvPr/>
        </p:nvSpPr>
        <p:spPr>
          <a:xfrm>
            <a:off x="6724756" y="1755317"/>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65" name="TextBox 64"/>
          <p:cNvSpPr txBox="1"/>
          <p:nvPr/>
        </p:nvSpPr>
        <p:spPr>
          <a:xfrm>
            <a:off x="6820676" y="4062513"/>
            <a:ext cx="432048" cy="1579920"/>
          </a:xfrm>
          <a:prstGeom prst="rect">
            <a:avLst/>
          </a:prstGeom>
          <a:noFill/>
        </p:spPr>
        <p:txBody>
          <a:bodyPr wrap="square" rtlCol="0">
            <a:spAutoFit/>
          </a:bodyPr>
          <a:lstStyle/>
          <a:p>
            <a:pPr algn="ctr">
              <a:spcBef>
                <a:spcPts val="1400"/>
              </a:spcBef>
            </a:pPr>
            <a:r>
              <a:rPr lang="en-GB" sz="1000" dirty="0">
                <a:solidFill>
                  <a:srgbClr val="000000"/>
                </a:solidFill>
              </a:rPr>
              <a:t>28</a:t>
            </a:r>
          </a:p>
          <a:p>
            <a:pPr algn="ctr">
              <a:spcBef>
                <a:spcPts val="1400"/>
              </a:spcBef>
            </a:pPr>
            <a:r>
              <a:rPr lang="en-GB" sz="1000" dirty="0">
                <a:solidFill>
                  <a:srgbClr val="000000"/>
                </a:solidFill>
              </a:rPr>
              <a:t>58</a:t>
            </a:r>
          </a:p>
          <a:p>
            <a:pPr algn="ctr">
              <a:spcBef>
                <a:spcPts val="1400"/>
              </a:spcBef>
            </a:pPr>
            <a:r>
              <a:rPr lang="en-GB" sz="1000" dirty="0">
                <a:solidFill>
                  <a:srgbClr val="000000"/>
                </a:solidFill>
              </a:rPr>
              <a:t>13</a:t>
            </a:r>
          </a:p>
          <a:p>
            <a:pPr algn="ctr">
              <a:spcBef>
                <a:spcPts val="1400"/>
              </a:spcBef>
            </a:pPr>
            <a:r>
              <a:rPr lang="en-GB" sz="1000" dirty="0">
                <a:solidFill>
                  <a:srgbClr val="000000"/>
                </a:solidFill>
              </a:rPr>
              <a:t>0</a:t>
            </a:r>
          </a:p>
          <a:p>
            <a:pPr algn="ctr">
              <a:spcBef>
                <a:spcPts val="1400"/>
              </a:spcBef>
            </a:pPr>
            <a:r>
              <a:rPr lang="en-GB" sz="1000" dirty="0">
                <a:solidFill>
                  <a:srgbClr val="000000"/>
                </a:solidFill>
              </a:rPr>
              <a:t>1</a:t>
            </a:r>
          </a:p>
        </p:txBody>
      </p:sp>
      <p:sp>
        <p:nvSpPr>
          <p:cNvPr id="67" name="Rectangle 13"/>
          <p:cNvSpPr>
            <a:spLocks noChangeArrowheads="1"/>
          </p:cNvSpPr>
          <p:nvPr/>
        </p:nvSpPr>
        <p:spPr bwMode="auto">
          <a:xfrm>
            <a:off x="2129458" y="6100539"/>
            <a:ext cx="2210780"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US" sz="800" i="1" dirty="0">
                <a:solidFill>
                  <a:srgbClr val="B9B8B8"/>
                </a:solidFill>
              </a:rPr>
              <a:t>Q. How did you buy that ticket or pass?</a:t>
            </a:r>
          </a:p>
          <a:p>
            <a:pPr eaLnBrk="0" fontAlgn="base" hangingPunct="0">
              <a:spcBef>
                <a:spcPct val="0"/>
              </a:spcBef>
              <a:spcAft>
                <a:spcPct val="0"/>
              </a:spcAft>
            </a:pPr>
            <a:r>
              <a:rPr lang="en-US" sz="800" i="1" dirty="0">
                <a:solidFill>
                  <a:srgbClr val="B9B8B8"/>
                </a:solidFill>
              </a:rPr>
              <a:t>Base: All fare-paying passengers – 372</a:t>
            </a:r>
          </a:p>
        </p:txBody>
      </p:sp>
      <p:sp>
        <p:nvSpPr>
          <p:cNvPr id="68" name="Rectangle 13"/>
          <p:cNvSpPr>
            <a:spLocks noChangeArrowheads="1"/>
          </p:cNvSpPr>
          <p:nvPr/>
        </p:nvSpPr>
        <p:spPr bwMode="auto">
          <a:xfrm>
            <a:off x="4243477" y="6105098"/>
            <a:ext cx="2608263"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US" sz="800" i="1" dirty="0">
                <a:solidFill>
                  <a:srgbClr val="B9B8B8"/>
                </a:solidFill>
              </a:rPr>
              <a:t>Q. In what format was your ticket? </a:t>
            </a:r>
          </a:p>
          <a:p>
            <a:pPr eaLnBrk="0" fontAlgn="base" hangingPunct="0">
              <a:spcBef>
                <a:spcPct val="0"/>
              </a:spcBef>
              <a:spcAft>
                <a:spcPct val="0"/>
              </a:spcAft>
            </a:pPr>
            <a:r>
              <a:rPr lang="en-US" sz="800" i="1" dirty="0">
                <a:solidFill>
                  <a:srgbClr val="B9B8B8"/>
                </a:solidFill>
              </a:rPr>
              <a:t>Base: All passengers – 479</a:t>
            </a:r>
          </a:p>
        </p:txBody>
      </p:sp>
      <p:sp>
        <p:nvSpPr>
          <p:cNvPr id="69" name="Rectangle 13"/>
          <p:cNvSpPr>
            <a:spLocks noChangeArrowheads="1"/>
          </p:cNvSpPr>
          <p:nvPr/>
        </p:nvSpPr>
        <p:spPr bwMode="auto">
          <a:xfrm>
            <a:off x="2129457" y="5954812"/>
            <a:ext cx="1814736" cy="214312"/>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US" sz="800" i="1" dirty="0">
                <a:solidFill>
                  <a:srgbClr val="B9B8B8"/>
                </a:solidFill>
              </a:rPr>
              <a:t>*Not asked before 2016</a:t>
            </a:r>
          </a:p>
        </p:txBody>
      </p:sp>
      <p:sp>
        <p:nvSpPr>
          <p:cNvPr id="71" name="TextBox 70"/>
          <p:cNvSpPr txBox="1"/>
          <p:nvPr/>
        </p:nvSpPr>
        <p:spPr>
          <a:xfrm>
            <a:off x="6145784" y="1755317"/>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2016</a:t>
            </a:r>
          </a:p>
        </p:txBody>
      </p:sp>
      <p:pic>
        <p:nvPicPr>
          <p:cNvPr id="4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41704" y="2083639"/>
            <a:ext cx="432048" cy="1708160"/>
          </a:xfrm>
          <a:prstGeom prst="rect">
            <a:avLst/>
          </a:prstGeom>
          <a:noFill/>
        </p:spPr>
        <p:txBody>
          <a:bodyPr wrap="square" rtlCol="0">
            <a:spAutoFit/>
          </a:bodyPr>
          <a:lstStyle/>
          <a:p>
            <a:pPr algn="ctr"/>
            <a:endParaRPr lang="en-GB" sz="300" dirty="0"/>
          </a:p>
          <a:p>
            <a:pPr algn="ctr"/>
            <a:r>
              <a:rPr lang="en-GB" sz="1000" dirty="0"/>
              <a:t>3</a:t>
            </a:r>
          </a:p>
          <a:p>
            <a:pPr algn="ctr"/>
            <a:endParaRPr lang="en-GB" sz="200" dirty="0"/>
          </a:p>
          <a:p>
            <a:pPr algn="ctr"/>
            <a:r>
              <a:rPr lang="en-GB" sz="1000" dirty="0"/>
              <a:t>30</a:t>
            </a:r>
          </a:p>
          <a:p>
            <a:pPr algn="ctr"/>
            <a:endParaRPr lang="en-GB" sz="100" dirty="0"/>
          </a:p>
          <a:p>
            <a:pPr algn="ctr"/>
            <a:r>
              <a:rPr lang="en-GB" sz="1000" dirty="0"/>
              <a:t>19</a:t>
            </a:r>
          </a:p>
          <a:p>
            <a:pPr algn="ctr"/>
            <a:endParaRPr lang="en-GB" sz="100" dirty="0"/>
          </a:p>
          <a:p>
            <a:pPr algn="ctr"/>
            <a:r>
              <a:rPr lang="en-GB" sz="1000" dirty="0"/>
              <a:t>16</a:t>
            </a:r>
          </a:p>
          <a:p>
            <a:pPr algn="ctr"/>
            <a:endParaRPr lang="en-GB" sz="200" dirty="0"/>
          </a:p>
          <a:p>
            <a:pPr algn="ctr"/>
            <a:r>
              <a:rPr lang="en-GB" sz="1000" dirty="0"/>
              <a:t>6</a:t>
            </a:r>
          </a:p>
          <a:p>
            <a:pPr algn="ctr"/>
            <a:endParaRPr lang="en-GB" sz="200" dirty="0"/>
          </a:p>
          <a:p>
            <a:pPr algn="ctr"/>
            <a:r>
              <a:rPr lang="en-GB" sz="1000" dirty="0"/>
              <a:t>5</a:t>
            </a:r>
          </a:p>
          <a:p>
            <a:pPr algn="ctr"/>
            <a:endParaRPr lang="en-GB" sz="100" dirty="0"/>
          </a:p>
          <a:p>
            <a:pPr algn="ctr"/>
            <a:r>
              <a:rPr lang="en-GB" sz="1000" dirty="0"/>
              <a:t>4</a:t>
            </a:r>
          </a:p>
          <a:p>
            <a:pPr algn="ctr"/>
            <a:endParaRPr lang="en-GB" sz="200" dirty="0"/>
          </a:p>
          <a:p>
            <a:pPr algn="ctr"/>
            <a:r>
              <a:rPr lang="en-GB" sz="1000" dirty="0"/>
              <a:t>10</a:t>
            </a:r>
          </a:p>
          <a:p>
            <a:pPr algn="ctr"/>
            <a:endParaRPr lang="en-GB" sz="100" dirty="0"/>
          </a:p>
          <a:p>
            <a:pPr algn="ctr"/>
            <a:r>
              <a:rPr lang="en-GB" sz="1000" dirty="0"/>
              <a:t>6</a:t>
            </a:r>
          </a:p>
        </p:txBody>
      </p:sp>
      <p:sp>
        <p:nvSpPr>
          <p:cNvPr id="44" name="TextBox 43"/>
          <p:cNvSpPr txBox="1"/>
          <p:nvPr/>
        </p:nvSpPr>
        <p:spPr>
          <a:xfrm>
            <a:off x="6820675" y="2093457"/>
            <a:ext cx="504155" cy="1708160"/>
          </a:xfrm>
          <a:prstGeom prst="rect">
            <a:avLst/>
          </a:prstGeom>
          <a:noFill/>
        </p:spPr>
        <p:txBody>
          <a:bodyPr wrap="square" rtlCol="0">
            <a:spAutoFit/>
          </a:bodyPr>
          <a:lstStyle/>
          <a:p>
            <a:pPr algn="ctr"/>
            <a:endParaRPr lang="en-GB" sz="300" dirty="0"/>
          </a:p>
          <a:p>
            <a:pPr algn="ctr"/>
            <a:r>
              <a:rPr lang="en-GB" sz="1000" dirty="0"/>
              <a:t>N/A*</a:t>
            </a:r>
          </a:p>
          <a:p>
            <a:pPr algn="ctr"/>
            <a:endParaRPr lang="en-GB" sz="200" dirty="0"/>
          </a:p>
          <a:p>
            <a:pPr algn="ctr"/>
            <a:r>
              <a:rPr lang="en-GB" sz="1000" dirty="0"/>
              <a:t>23</a:t>
            </a:r>
          </a:p>
          <a:p>
            <a:pPr algn="ctr"/>
            <a:endParaRPr lang="en-GB" sz="100" dirty="0"/>
          </a:p>
          <a:p>
            <a:pPr algn="ctr"/>
            <a:r>
              <a:rPr lang="en-GB" sz="1000" dirty="0"/>
              <a:t>21</a:t>
            </a:r>
          </a:p>
          <a:p>
            <a:pPr algn="ctr"/>
            <a:endParaRPr lang="en-GB" sz="100" dirty="0"/>
          </a:p>
          <a:p>
            <a:pPr algn="ctr"/>
            <a:r>
              <a:rPr lang="en-GB" sz="1000" dirty="0"/>
              <a:t>26</a:t>
            </a:r>
          </a:p>
          <a:p>
            <a:pPr algn="ctr"/>
            <a:endParaRPr lang="en-GB" sz="200" dirty="0"/>
          </a:p>
          <a:p>
            <a:pPr algn="ctr"/>
            <a:r>
              <a:rPr lang="en-GB" sz="1000" dirty="0"/>
              <a:t>12</a:t>
            </a:r>
          </a:p>
          <a:p>
            <a:pPr algn="ctr"/>
            <a:endParaRPr lang="en-GB" sz="200" dirty="0"/>
          </a:p>
          <a:p>
            <a:pPr algn="ctr"/>
            <a:r>
              <a:rPr lang="en-GB" sz="1000" dirty="0"/>
              <a:t>9</a:t>
            </a:r>
          </a:p>
          <a:p>
            <a:pPr algn="ctr"/>
            <a:endParaRPr lang="en-GB" sz="100" dirty="0"/>
          </a:p>
          <a:p>
            <a:pPr algn="ctr"/>
            <a:r>
              <a:rPr lang="en-GB" sz="1000" dirty="0"/>
              <a:t>8</a:t>
            </a:r>
          </a:p>
          <a:p>
            <a:pPr algn="ctr"/>
            <a:endParaRPr lang="en-GB" sz="200" dirty="0"/>
          </a:p>
          <a:p>
            <a:pPr algn="ctr"/>
            <a:r>
              <a:rPr lang="en-GB" sz="1000" dirty="0"/>
              <a:t>N/A*</a:t>
            </a:r>
          </a:p>
          <a:p>
            <a:pPr algn="ctr"/>
            <a:endParaRPr lang="en-GB" sz="100" dirty="0"/>
          </a:p>
          <a:p>
            <a:pPr algn="ctr"/>
            <a:r>
              <a:rPr lang="en-GB" sz="1000" dirty="0"/>
              <a:t>2</a:t>
            </a:r>
          </a:p>
        </p:txBody>
      </p:sp>
      <p:sp>
        <p:nvSpPr>
          <p:cNvPr id="45" name="TextBox 44"/>
          <p:cNvSpPr txBox="1"/>
          <p:nvPr/>
        </p:nvSpPr>
        <p:spPr>
          <a:xfrm>
            <a:off x="7388948" y="2094880"/>
            <a:ext cx="495653" cy="1708160"/>
          </a:xfrm>
          <a:prstGeom prst="rect">
            <a:avLst/>
          </a:prstGeom>
          <a:noFill/>
        </p:spPr>
        <p:txBody>
          <a:bodyPr wrap="square" rtlCol="0">
            <a:spAutoFit/>
          </a:bodyPr>
          <a:lstStyle/>
          <a:p>
            <a:pPr algn="ctr"/>
            <a:endParaRPr lang="en-GB" sz="300" dirty="0"/>
          </a:p>
          <a:p>
            <a:pPr algn="ctr"/>
            <a:r>
              <a:rPr lang="en-GB" sz="1000" dirty="0"/>
              <a:t>N/A*</a:t>
            </a:r>
          </a:p>
          <a:p>
            <a:pPr algn="ctr"/>
            <a:endParaRPr lang="en-GB" sz="200" dirty="0"/>
          </a:p>
          <a:p>
            <a:pPr algn="ctr"/>
            <a:r>
              <a:rPr lang="en-GB" sz="1000" dirty="0"/>
              <a:t>29</a:t>
            </a:r>
          </a:p>
          <a:p>
            <a:pPr algn="ctr"/>
            <a:endParaRPr lang="en-GB" sz="100" dirty="0"/>
          </a:p>
          <a:p>
            <a:pPr algn="ctr"/>
            <a:r>
              <a:rPr lang="en-GB" sz="1000" dirty="0"/>
              <a:t>30</a:t>
            </a:r>
          </a:p>
          <a:p>
            <a:pPr algn="ctr"/>
            <a:endParaRPr lang="en-GB" sz="100" dirty="0"/>
          </a:p>
          <a:p>
            <a:pPr algn="ctr"/>
            <a:r>
              <a:rPr lang="en-GB" sz="1000" dirty="0"/>
              <a:t>16</a:t>
            </a:r>
          </a:p>
          <a:p>
            <a:pPr algn="ctr"/>
            <a:endParaRPr lang="en-GB" sz="200" dirty="0"/>
          </a:p>
          <a:p>
            <a:pPr algn="ctr"/>
            <a:r>
              <a:rPr lang="en-GB" sz="1000" dirty="0"/>
              <a:t>8</a:t>
            </a:r>
          </a:p>
          <a:p>
            <a:pPr algn="ctr"/>
            <a:endParaRPr lang="en-GB" sz="200" dirty="0"/>
          </a:p>
          <a:p>
            <a:pPr algn="ctr"/>
            <a:r>
              <a:rPr lang="en-GB" sz="1000" dirty="0"/>
              <a:t>10</a:t>
            </a:r>
          </a:p>
          <a:p>
            <a:pPr algn="ctr"/>
            <a:endParaRPr lang="en-GB" sz="100" dirty="0"/>
          </a:p>
          <a:p>
            <a:pPr algn="ctr"/>
            <a:r>
              <a:rPr lang="en-GB" sz="1000" dirty="0"/>
              <a:t>3</a:t>
            </a:r>
          </a:p>
          <a:p>
            <a:pPr algn="ctr"/>
            <a:endParaRPr lang="en-GB" sz="200" dirty="0"/>
          </a:p>
          <a:p>
            <a:pPr algn="ctr"/>
            <a:r>
              <a:rPr lang="en-GB" sz="1000" dirty="0"/>
              <a:t>N/A*</a:t>
            </a:r>
          </a:p>
          <a:p>
            <a:pPr algn="ctr"/>
            <a:endParaRPr lang="en-GB" sz="100" dirty="0"/>
          </a:p>
          <a:p>
            <a:pPr algn="ctr"/>
            <a:r>
              <a:rPr lang="en-GB" sz="1000" dirty="0"/>
              <a:t>2</a:t>
            </a:r>
          </a:p>
        </p:txBody>
      </p:sp>
      <p:sp>
        <p:nvSpPr>
          <p:cNvPr id="46" name="TextBox 45"/>
          <p:cNvSpPr txBox="1"/>
          <p:nvPr/>
        </p:nvSpPr>
        <p:spPr>
          <a:xfrm>
            <a:off x="7996679" y="2083639"/>
            <a:ext cx="527970" cy="1708160"/>
          </a:xfrm>
          <a:prstGeom prst="rect">
            <a:avLst/>
          </a:prstGeom>
          <a:noFill/>
        </p:spPr>
        <p:txBody>
          <a:bodyPr wrap="square" rtlCol="0">
            <a:spAutoFit/>
          </a:bodyPr>
          <a:lstStyle/>
          <a:p>
            <a:pPr algn="ctr"/>
            <a:endParaRPr lang="en-GB" sz="300" dirty="0"/>
          </a:p>
          <a:p>
            <a:pPr algn="ctr"/>
            <a:r>
              <a:rPr lang="en-GB" sz="1000" dirty="0"/>
              <a:t>N/A*</a:t>
            </a:r>
          </a:p>
          <a:p>
            <a:pPr algn="ctr"/>
            <a:endParaRPr lang="en-GB" sz="200" dirty="0"/>
          </a:p>
          <a:p>
            <a:pPr algn="ctr"/>
            <a:r>
              <a:rPr lang="en-GB" sz="1000" dirty="0"/>
              <a:t>26</a:t>
            </a:r>
          </a:p>
          <a:p>
            <a:pPr algn="ctr"/>
            <a:endParaRPr lang="en-GB" sz="100" dirty="0"/>
          </a:p>
          <a:p>
            <a:pPr algn="ctr"/>
            <a:r>
              <a:rPr lang="en-GB" sz="1000" dirty="0"/>
              <a:t>22</a:t>
            </a:r>
          </a:p>
          <a:p>
            <a:pPr algn="ctr"/>
            <a:endParaRPr lang="en-GB" sz="100" dirty="0"/>
          </a:p>
          <a:p>
            <a:pPr algn="ctr"/>
            <a:r>
              <a:rPr lang="en-GB" sz="1000" dirty="0"/>
              <a:t>19</a:t>
            </a:r>
          </a:p>
          <a:p>
            <a:pPr algn="ctr"/>
            <a:endParaRPr lang="en-GB" sz="200" dirty="0"/>
          </a:p>
          <a:p>
            <a:pPr algn="ctr"/>
            <a:r>
              <a:rPr lang="en-GB" sz="1000" dirty="0"/>
              <a:t>9</a:t>
            </a:r>
          </a:p>
          <a:p>
            <a:pPr algn="ctr"/>
            <a:endParaRPr lang="en-GB" sz="200" dirty="0"/>
          </a:p>
          <a:p>
            <a:pPr algn="ctr"/>
            <a:r>
              <a:rPr lang="en-GB" sz="1000" dirty="0"/>
              <a:t>14</a:t>
            </a:r>
          </a:p>
          <a:p>
            <a:pPr algn="ctr"/>
            <a:endParaRPr lang="en-GB" sz="100" dirty="0"/>
          </a:p>
          <a:p>
            <a:pPr algn="ctr"/>
            <a:r>
              <a:rPr lang="en-GB" sz="1000" dirty="0"/>
              <a:t>4</a:t>
            </a:r>
          </a:p>
          <a:p>
            <a:pPr algn="ctr"/>
            <a:endParaRPr lang="en-GB" sz="200" dirty="0"/>
          </a:p>
          <a:p>
            <a:pPr algn="ctr"/>
            <a:r>
              <a:rPr lang="en-GB" sz="1000" dirty="0"/>
              <a:t>N/A*</a:t>
            </a:r>
          </a:p>
          <a:p>
            <a:pPr algn="ctr"/>
            <a:endParaRPr lang="en-GB" sz="100" dirty="0"/>
          </a:p>
          <a:p>
            <a:pPr algn="ctr"/>
            <a:r>
              <a:rPr lang="en-GB" sz="1000" dirty="0"/>
              <a:t>4</a:t>
            </a:r>
          </a:p>
        </p:txBody>
      </p:sp>
      <p:pic>
        <p:nvPicPr>
          <p:cNvPr id="36" name="Picture 6852044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28996" y="2185206"/>
            <a:ext cx="144960" cy="144960"/>
          </a:xfrm>
          <a:prstGeom prst="rect">
            <a:avLst/>
          </a:prstGeom>
        </p:spPr>
      </p:pic>
      <p:pic>
        <p:nvPicPr>
          <p:cNvPr id="39" name="Picture 5488574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996" y="4115687"/>
            <a:ext cx="144960" cy="152400"/>
          </a:xfrm>
          <a:prstGeom prst="rect">
            <a:avLst/>
          </a:prstGeom>
        </p:spPr>
      </p:pic>
      <p:pic>
        <p:nvPicPr>
          <p:cNvPr id="41"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996" y="2355241"/>
            <a:ext cx="144960" cy="152400"/>
          </a:xfrm>
          <a:prstGeom prst="rect">
            <a:avLst/>
          </a:prstGeom>
        </p:spPr>
      </p:pic>
      <p:sp>
        <p:nvSpPr>
          <p:cNvPr id="42"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56</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29487688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 name="Table 83"/>
          <p:cNvGraphicFramePr>
            <a:graphicFrameLocks noGrp="1"/>
          </p:cNvGraphicFramePr>
          <p:nvPr>
            <p:extLst>
              <p:ext uri="{D42A27DB-BD31-4B8C-83A1-F6EECF244321}">
                <p14:modId xmlns:p14="http://schemas.microsoft.com/office/powerpoint/2010/main" val="452935209"/>
              </p:ext>
            </p:extLst>
          </p:nvPr>
        </p:nvGraphicFramePr>
        <p:xfrm>
          <a:off x="578734" y="3163005"/>
          <a:ext cx="3978932" cy="2356650"/>
        </p:xfrm>
        <a:graphic>
          <a:graphicData uri="http://schemas.openxmlformats.org/drawingml/2006/table">
            <a:tbl>
              <a:tblPr firstRow="1" bandRow="1">
                <a:tableStyleId>{5C22544A-7EE6-4342-B048-85BDC9FD1C3A}</a:tableStyleId>
              </a:tblPr>
              <a:tblGrid>
                <a:gridCol w="1504066">
                  <a:extLst>
                    <a:ext uri="{9D8B030D-6E8A-4147-A177-3AD203B41FA5}">
                      <a16:colId xmlns:a16="http://schemas.microsoft.com/office/drawing/2014/main" val="20000"/>
                    </a:ext>
                  </a:extLst>
                </a:gridCol>
                <a:gridCol w="572010">
                  <a:extLst>
                    <a:ext uri="{9D8B030D-6E8A-4147-A177-3AD203B41FA5}">
                      <a16:colId xmlns:a16="http://schemas.microsoft.com/office/drawing/2014/main" val="20001"/>
                    </a:ext>
                  </a:extLst>
                </a:gridCol>
                <a:gridCol w="475714">
                  <a:extLst>
                    <a:ext uri="{9D8B030D-6E8A-4147-A177-3AD203B41FA5}">
                      <a16:colId xmlns:a16="http://schemas.microsoft.com/office/drawing/2014/main" val="20002"/>
                    </a:ext>
                  </a:extLst>
                </a:gridCol>
                <a:gridCol w="475714">
                  <a:extLst>
                    <a:ext uri="{9D8B030D-6E8A-4147-A177-3AD203B41FA5}">
                      <a16:colId xmlns:a16="http://schemas.microsoft.com/office/drawing/2014/main" val="20003"/>
                    </a:ext>
                  </a:extLst>
                </a:gridCol>
                <a:gridCol w="475714">
                  <a:extLst>
                    <a:ext uri="{9D8B030D-6E8A-4147-A177-3AD203B41FA5}">
                      <a16:colId xmlns:a16="http://schemas.microsoft.com/office/drawing/2014/main" val="20004"/>
                    </a:ext>
                  </a:extLst>
                </a:gridCol>
                <a:gridCol w="475714">
                  <a:extLst>
                    <a:ext uri="{9D8B030D-6E8A-4147-A177-3AD203B41FA5}">
                      <a16:colId xmlns:a16="http://schemas.microsoft.com/office/drawing/2014/main" val="20005"/>
                    </a:ext>
                  </a:extLst>
                </a:gridCol>
              </a:tblGrid>
              <a:tr h="288000">
                <a:tc>
                  <a:txBody>
                    <a:bodyPr/>
                    <a:lstStyle/>
                    <a:p>
                      <a:pPr marL="171450" indent="-171450" algn="l" defTabSz="457200" rtl="0" eaLnBrk="1" fontAlgn="ctr" latinLnBrk="0" hangingPunct="1">
                        <a:buFont typeface="Arial" pitchFamily="34" charset="0"/>
                        <a:buChar char="•"/>
                      </a:pPr>
                      <a:r>
                        <a:rPr lang="en-GB" sz="1000" b="0" i="0" u="none" strike="noStrike" kern="1200" dirty="0">
                          <a:solidFill>
                            <a:srgbClr val="2C2227"/>
                          </a:solidFill>
                          <a:effectLst/>
                          <a:latin typeface="Arial"/>
                          <a:ea typeface="+mn-ea"/>
                          <a:cs typeface="+mn-cs"/>
                        </a:rPr>
                        <a:t>Grand Central – for New Street</a:t>
                      </a:r>
                    </a:p>
                  </a:txBody>
                  <a:tcPr marL="9525" marR="9525" marT="9525" marB="0" anchor="ctr">
                    <a:lnL w="12700"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19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a:solidFill>
                            <a:srgbClr val="2C2227"/>
                          </a:solidFill>
                          <a:effectLst/>
                          <a:latin typeface="Arial"/>
                          <a:ea typeface="+mn-ea"/>
                          <a:cs typeface="+mn-cs"/>
                        </a:rPr>
                        <a:t>14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a:solidFill>
                            <a:srgbClr val="2C2227"/>
                          </a:solidFill>
                          <a:effectLst/>
                          <a:latin typeface="Arial"/>
                          <a:ea typeface="+mn-ea"/>
                          <a:cs typeface="+mn-cs"/>
                        </a:rPr>
                        <a:t>N/A*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a:solidFill>
                            <a:srgbClr val="2C2227"/>
                          </a:solidFill>
                          <a:effectLst/>
                          <a:latin typeface="Arial"/>
                          <a:ea typeface="+mn-ea"/>
                          <a:cs typeface="+mn-cs"/>
                        </a:rPr>
                        <a:t>N/A*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a:solidFill>
                            <a:srgbClr val="2C2227"/>
                          </a:solidFill>
                          <a:effectLst/>
                          <a:latin typeface="Arial"/>
                          <a:ea typeface="+mn-ea"/>
                          <a:cs typeface="+mn-cs"/>
                        </a:rPr>
                        <a:t>N/A*</a:t>
                      </a:r>
                    </a:p>
                  </a:txBody>
                  <a:tcPr marL="9525" marR="9525" marT="9525" marB="0" anchor="ctr">
                    <a:lnL w="12700" cap="flat" cmpd="sng" algn="ctr">
                      <a:no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88000">
                <a:tc>
                  <a:txBody>
                    <a:bodyPr/>
                    <a:lstStyle/>
                    <a:p>
                      <a:pPr marL="171450" indent="-171450" algn="l" defTabSz="457200" rtl="0" eaLnBrk="1" fontAlgn="ctr" latinLnBrk="0" hangingPunct="1">
                        <a:buFont typeface="Arial" pitchFamily="34" charset="0"/>
                        <a:buChar char="•"/>
                      </a:pPr>
                      <a:r>
                        <a:rPr lang="en-GB" sz="1000" b="0" i="0" u="none" strike="noStrike" kern="1200" dirty="0">
                          <a:solidFill>
                            <a:srgbClr val="2C2227"/>
                          </a:solidFill>
                          <a:effectLst/>
                          <a:latin typeface="Arial"/>
                          <a:ea typeface="+mn-ea"/>
                          <a:cs typeface="+mn-cs"/>
                        </a:rPr>
                        <a:t>Bull Street</a:t>
                      </a:r>
                    </a:p>
                  </a:txBody>
                  <a:tcPr marL="9525" marR="9525" marT="9525" marB="0" anchor="ctr">
                    <a:lnL w="12700"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N/A*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a:solidFill>
                            <a:srgbClr val="2C2227"/>
                          </a:solidFill>
                          <a:effectLst/>
                          <a:latin typeface="Arial"/>
                          <a:ea typeface="+mn-ea"/>
                          <a:cs typeface="+mn-cs"/>
                        </a:rPr>
                        <a:t>N/A*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a:solidFill>
                            <a:srgbClr val="2C2227"/>
                          </a:solidFill>
                          <a:effectLst/>
                          <a:latin typeface="Arial"/>
                          <a:ea typeface="+mn-ea"/>
                          <a:cs typeface="+mn-cs"/>
                        </a:rPr>
                        <a:t>N/A*</a:t>
                      </a:r>
                    </a:p>
                  </a:txBody>
                  <a:tcPr marL="9525" marR="9525" marT="9525" marB="0" anchor="ctr">
                    <a:lnL w="12700" cap="flat" cmpd="sng" algn="ctr">
                      <a:no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288000">
                <a:tc>
                  <a:txBody>
                    <a:bodyPr/>
                    <a:lstStyle/>
                    <a:p>
                      <a:pPr marL="171450" indent="-171450" algn="l" defTabSz="457200" rtl="0" eaLnBrk="1" fontAlgn="ctr" latinLnBrk="0" hangingPunct="1">
                        <a:buFont typeface="Arial" pitchFamily="34" charset="0"/>
                        <a:buChar char="•"/>
                      </a:pPr>
                      <a:r>
                        <a:rPr lang="en-GB" sz="1000" b="0" i="0" u="none" strike="noStrike" kern="1200" dirty="0" err="1">
                          <a:solidFill>
                            <a:srgbClr val="2C2227"/>
                          </a:solidFill>
                          <a:effectLst/>
                          <a:latin typeface="Arial"/>
                          <a:ea typeface="+mn-ea"/>
                          <a:cs typeface="+mn-cs"/>
                        </a:rPr>
                        <a:t>Priestfield</a:t>
                      </a:r>
                      <a:endParaRPr lang="en-GB" sz="1000" b="0" i="0" u="none" strike="noStrike" kern="1200" dirty="0">
                        <a:solidFill>
                          <a:srgbClr val="2C2227"/>
                        </a:solidFill>
                        <a:effectLst/>
                        <a:latin typeface="Arial"/>
                        <a:ea typeface="+mn-ea"/>
                        <a:cs typeface="+mn-cs"/>
                      </a:endParaRPr>
                    </a:p>
                  </a:txBody>
                  <a:tcPr marL="9525" marR="9525" marT="9525" marB="0" anchor="ctr">
                    <a:lnL w="12700"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a:solidFill>
                            <a:srgbClr val="2C2227"/>
                          </a:solidFill>
                          <a:effectLst/>
                          <a:latin typeface="Arial"/>
                          <a:ea typeface="+mn-ea"/>
                          <a:cs typeface="+mn-cs"/>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a:solidFill>
                            <a:srgbClr val="2C2227"/>
                          </a:solidFill>
                          <a:effectLst/>
                          <a:latin typeface="Arial"/>
                          <a:ea typeface="+mn-ea"/>
                          <a:cs typeface="+mn-cs"/>
                        </a:rPr>
                        <a:t>4</a:t>
                      </a:r>
                    </a:p>
                  </a:txBody>
                  <a:tcPr marL="9525" marR="9525" marT="9525" marB="0" anchor="ctr">
                    <a:lnL w="12700" cap="flat" cmpd="sng" algn="ctr">
                      <a:no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88000">
                <a:tc>
                  <a:txBody>
                    <a:bodyPr/>
                    <a:lstStyle/>
                    <a:p>
                      <a:pPr marL="171450" indent="-171450" algn="l" defTabSz="457200" rtl="0" eaLnBrk="1" fontAlgn="ctr" latinLnBrk="0" hangingPunct="1">
                        <a:buFont typeface="Arial" pitchFamily="34" charset="0"/>
                        <a:buChar char="•"/>
                      </a:pPr>
                      <a:r>
                        <a:rPr lang="en-GB" sz="1000" b="0" i="0" u="none" strike="noStrike" kern="1200" dirty="0" err="1">
                          <a:solidFill>
                            <a:srgbClr val="2C2227"/>
                          </a:solidFill>
                          <a:effectLst/>
                          <a:latin typeface="Arial"/>
                          <a:ea typeface="+mn-ea"/>
                          <a:cs typeface="+mn-cs"/>
                        </a:rPr>
                        <a:t>Wednesbury</a:t>
                      </a:r>
                      <a:r>
                        <a:rPr lang="en-GB" sz="1000" b="0" i="0" u="none" strike="noStrike" kern="1200" dirty="0">
                          <a:solidFill>
                            <a:srgbClr val="2C2227"/>
                          </a:solidFill>
                          <a:effectLst/>
                          <a:latin typeface="Arial"/>
                          <a:ea typeface="+mn-ea"/>
                          <a:cs typeface="+mn-cs"/>
                        </a:rPr>
                        <a:t> Parkway</a:t>
                      </a:r>
                    </a:p>
                  </a:txBody>
                  <a:tcPr marL="9525" marR="9525" marT="9525" marB="0" anchor="ctr">
                    <a:lnL w="12700"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a:solidFill>
                            <a:srgbClr val="2C2227"/>
                          </a:solidFill>
                          <a:effectLst/>
                          <a:latin typeface="Arial"/>
                          <a:ea typeface="+mn-ea"/>
                          <a:cs typeface="+mn-cs"/>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a:solidFill>
                            <a:srgbClr val="2C2227"/>
                          </a:solidFill>
                          <a:effectLst/>
                          <a:latin typeface="Arial"/>
                          <a:ea typeface="+mn-ea"/>
                          <a:cs typeface="+mn-cs"/>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a:solidFill>
                            <a:srgbClr val="2C2227"/>
                          </a:solidFill>
                          <a:effectLst/>
                          <a:latin typeface="Arial"/>
                          <a:ea typeface="+mn-ea"/>
                          <a:cs typeface="+mn-cs"/>
                        </a:rPr>
                        <a:t>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5</a:t>
                      </a:r>
                    </a:p>
                  </a:txBody>
                  <a:tcPr marL="9525" marR="9525" marT="9525" marB="0" anchor="ctr">
                    <a:lnL w="12700" cap="flat" cmpd="sng" algn="ctr">
                      <a:no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288000">
                <a:tc>
                  <a:txBody>
                    <a:bodyPr/>
                    <a:lstStyle/>
                    <a:p>
                      <a:pPr marL="171450" indent="-171450" algn="l" defTabSz="457200" rtl="0" eaLnBrk="1" fontAlgn="ctr" latinLnBrk="0" hangingPunct="1">
                        <a:buFont typeface="Arial" pitchFamily="34" charset="0"/>
                        <a:buChar char="•"/>
                      </a:pPr>
                      <a:r>
                        <a:rPr lang="en-GB" sz="1000" b="0" i="0" u="none" strike="noStrike" kern="1200" dirty="0">
                          <a:solidFill>
                            <a:srgbClr val="2C2227"/>
                          </a:solidFill>
                          <a:effectLst/>
                          <a:latin typeface="Arial"/>
                          <a:ea typeface="+mn-ea"/>
                          <a:cs typeface="+mn-cs"/>
                        </a:rPr>
                        <a:t>West Bromwich Central</a:t>
                      </a:r>
                    </a:p>
                  </a:txBody>
                  <a:tcPr marL="9525" marR="9525" marT="9525" marB="0" anchor="ctr">
                    <a:lnL w="12700"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a:solidFill>
                            <a:srgbClr val="2C2227"/>
                          </a:solidFill>
                          <a:effectLst/>
                          <a:latin typeface="Arial"/>
                          <a:ea typeface="+mn-ea"/>
                          <a:cs typeface="+mn-cs"/>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a:solidFill>
                            <a:srgbClr val="2C2227"/>
                          </a:solidFill>
                          <a:effectLst/>
                          <a:latin typeface="Arial"/>
                          <a:ea typeface="+mn-ea"/>
                          <a:cs typeface="+mn-cs"/>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a:solidFill>
                            <a:srgbClr val="2C2227"/>
                          </a:solidFill>
                          <a:effectLst/>
                          <a:latin typeface="Arial"/>
                          <a:ea typeface="+mn-ea"/>
                          <a:cs typeface="+mn-cs"/>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a:solidFill>
                            <a:srgbClr val="2C2227"/>
                          </a:solidFill>
                          <a:effectLst/>
                          <a:latin typeface="Arial"/>
                          <a:ea typeface="+mn-ea"/>
                          <a:cs typeface="+mn-cs"/>
                        </a:rPr>
                        <a:t>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8</a:t>
                      </a:r>
                    </a:p>
                  </a:txBody>
                  <a:tcPr marL="9525" marR="9525" marT="9525" marB="0" anchor="ctr">
                    <a:lnL w="12700" cap="flat" cmpd="sng" algn="ctr">
                      <a:no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288000">
                <a:tc>
                  <a:txBody>
                    <a:bodyPr/>
                    <a:lstStyle/>
                    <a:p>
                      <a:pPr marL="171450" indent="-171450" algn="l" defTabSz="457200" rtl="0" eaLnBrk="1" fontAlgn="ctr" latinLnBrk="0" hangingPunct="1">
                        <a:buFont typeface="Arial" pitchFamily="34" charset="0"/>
                        <a:buChar char="•"/>
                      </a:pPr>
                      <a:r>
                        <a:rPr lang="en-GB" sz="1000" b="0" i="0" u="none" strike="noStrike" kern="1200" dirty="0" err="1">
                          <a:solidFill>
                            <a:srgbClr val="2C2227"/>
                          </a:solidFill>
                          <a:effectLst/>
                          <a:latin typeface="Arial"/>
                          <a:ea typeface="+mn-ea"/>
                          <a:cs typeface="+mn-cs"/>
                        </a:rPr>
                        <a:t>Bilston</a:t>
                      </a:r>
                      <a:r>
                        <a:rPr lang="en-GB" sz="1000" b="0" i="0" u="none" strike="noStrike" kern="1200" dirty="0">
                          <a:solidFill>
                            <a:srgbClr val="2C2227"/>
                          </a:solidFill>
                          <a:effectLst/>
                          <a:latin typeface="Arial"/>
                          <a:ea typeface="+mn-ea"/>
                          <a:cs typeface="+mn-cs"/>
                        </a:rPr>
                        <a:t> Central</a:t>
                      </a:r>
                    </a:p>
                  </a:txBody>
                  <a:tcPr marL="9525" marR="9525" marT="9525" marB="0" anchor="ctr">
                    <a:lnL w="12700"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4</a:t>
                      </a:r>
                    </a:p>
                  </a:txBody>
                  <a:tcPr marL="9525" marR="9525" marT="9525" marB="0" anchor="ctr">
                    <a:lnL w="12700" cap="flat" cmpd="sng" algn="ctr">
                      <a:no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288000">
                <a:tc>
                  <a:txBody>
                    <a:bodyPr/>
                    <a:lstStyle/>
                    <a:p>
                      <a:pPr marL="171450" indent="-171450" algn="l" defTabSz="457200" rtl="0" eaLnBrk="1" fontAlgn="ctr" latinLnBrk="0" hangingPunct="1">
                        <a:buFont typeface="Arial" pitchFamily="34" charset="0"/>
                        <a:buChar char="•"/>
                      </a:pPr>
                      <a:r>
                        <a:rPr lang="en-GB" sz="1000" b="0" i="0" u="none" strike="noStrike" kern="1200" dirty="0">
                          <a:solidFill>
                            <a:srgbClr val="2C2227"/>
                          </a:solidFill>
                          <a:effectLst/>
                          <a:latin typeface="Arial"/>
                          <a:ea typeface="+mn-ea"/>
                          <a:cs typeface="+mn-cs"/>
                        </a:rPr>
                        <a:t>Black Lake</a:t>
                      </a:r>
                    </a:p>
                  </a:txBody>
                  <a:tcPr marL="9525" marR="9525" marT="9525" marB="0" anchor="ctr">
                    <a:lnL w="12700"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2</a:t>
                      </a:r>
                    </a:p>
                  </a:txBody>
                  <a:tcPr marL="9525" marR="9525" marT="9525" marB="0" anchor="ctr">
                    <a:lnL w="12700" cap="flat" cmpd="sng" algn="ctr">
                      <a:no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288000">
                <a:tc>
                  <a:txBody>
                    <a:bodyPr/>
                    <a:lstStyle/>
                    <a:p>
                      <a:pPr marL="171450" indent="-171450" algn="l" defTabSz="457200" rtl="0" eaLnBrk="1" fontAlgn="ctr" latinLnBrk="0" hangingPunct="1">
                        <a:buFont typeface="Arial" pitchFamily="34" charset="0"/>
                        <a:buChar char="•"/>
                      </a:pPr>
                      <a:r>
                        <a:rPr lang="en-GB" sz="1000" b="0" i="0" u="none" strike="noStrike" kern="1200" dirty="0">
                          <a:solidFill>
                            <a:srgbClr val="2C2227"/>
                          </a:solidFill>
                          <a:effectLst/>
                          <a:latin typeface="Arial"/>
                          <a:ea typeface="+mn-ea"/>
                          <a:cs typeface="+mn-cs"/>
                        </a:rPr>
                        <a:t>Bradley Lane</a:t>
                      </a:r>
                    </a:p>
                  </a:txBody>
                  <a:tcPr marL="9525" marR="9525" marT="9525" marB="0" anchor="ctr">
                    <a:lnL w="12700"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457200" rtl="0" eaLnBrk="1" fontAlgn="ctr" latinLnBrk="0" hangingPunct="1"/>
                      <a:r>
                        <a:rPr lang="en-GB" sz="1000" b="0" i="0" u="none" strike="noStrike" kern="1200" dirty="0">
                          <a:solidFill>
                            <a:srgbClr val="2C2227"/>
                          </a:solidFill>
                          <a:effectLst/>
                          <a:latin typeface="Arial"/>
                          <a:ea typeface="+mn-ea"/>
                          <a:cs typeface="+mn-cs"/>
                        </a:rPr>
                        <a:t>2</a:t>
                      </a:r>
                    </a:p>
                  </a:txBody>
                  <a:tcPr marL="9525" marR="9525" marT="9525" marB="0" anchor="ctr">
                    <a:lnL w="12700" cap="flat" cmpd="sng" algn="ctr">
                      <a:no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bl>
          </a:graphicData>
        </a:graphic>
      </p:graphicFrame>
      <p:sp>
        <p:nvSpPr>
          <p:cNvPr id="7" name="Title 6"/>
          <p:cNvSpPr>
            <a:spLocks noGrp="1"/>
          </p:cNvSpPr>
          <p:nvPr>
            <p:ph type="title"/>
          </p:nvPr>
        </p:nvSpPr>
        <p:spPr/>
        <p:txBody>
          <a:bodyPr>
            <a:noAutofit/>
          </a:bodyPr>
          <a:lstStyle/>
          <a:p>
            <a:r>
              <a:rPr lang="en-GB" sz="2400" dirty="0">
                <a:solidFill>
                  <a:srgbClr val="C00000"/>
                </a:solidFill>
              </a:rPr>
              <a:t>Midland Metro stops used by passengers surveyed</a:t>
            </a:r>
            <a:endParaRPr lang="en-US" sz="2400" dirty="0">
              <a:solidFill>
                <a:srgbClr val="C00000"/>
              </a:solidFill>
            </a:endParaRPr>
          </a:p>
        </p:txBody>
      </p:sp>
      <p:pic>
        <p:nvPicPr>
          <p:cNvPr id="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Box 56"/>
          <p:cNvSpPr txBox="1"/>
          <p:nvPr/>
        </p:nvSpPr>
        <p:spPr>
          <a:xfrm>
            <a:off x="422275" y="947350"/>
            <a:ext cx="3714750" cy="276999"/>
          </a:xfrm>
          <a:prstGeom prst="rect">
            <a:avLst/>
          </a:prstGeom>
          <a:noFill/>
        </p:spPr>
        <p:txBody>
          <a:bodyPr wrap="square" rtlCol="0">
            <a:spAutoFit/>
          </a:bodyPr>
          <a:lstStyle/>
          <a:p>
            <a:endParaRPr lang="en-GB" sz="1200" b="1" kern="0" dirty="0">
              <a:solidFill>
                <a:srgbClr val="C00000"/>
              </a:solidFill>
            </a:endParaRPr>
          </a:p>
        </p:txBody>
      </p:sp>
      <p:sp>
        <p:nvSpPr>
          <p:cNvPr id="67" name="Rectangle 13"/>
          <p:cNvSpPr>
            <a:spLocks noChangeArrowheads="1"/>
          </p:cNvSpPr>
          <p:nvPr/>
        </p:nvSpPr>
        <p:spPr bwMode="auto">
          <a:xfrm>
            <a:off x="2129458" y="6004818"/>
            <a:ext cx="4703142"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US" sz="800" i="1" dirty="0">
                <a:solidFill>
                  <a:srgbClr val="B9B8B8"/>
                </a:solidFill>
              </a:rPr>
              <a:t>Q: Were you on your outward or return journey?</a:t>
            </a:r>
          </a:p>
          <a:p>
            <a:pPr eaLnBrk="0" fontAlgn="base" hangingPunct="0">
              <a:spcBef>
                <a:spcPct val="0"/>
              </a:spcBef>
              <a:spcAft>
                <a:spcPct val="0"/>
              </a:spcAft>
            </a:pPr>
            <a:r>
              <a:rPr lang="en-US" sz="800" i="1" dirty="0">
                <a:solidFill>
                  <a:srgbClr val="B9B8B8"/>
                </a:solidFill>
              </a:rPr>
              <a:t>Q. Did you get a seat on the tram?  Q: At which stop did you board/leave this tram?</a:t>
            </a:r>
          </a:p>
          <a:p>
            <a:pPr eaLnBrk="0" fontAlgn="base" hangingPunct="0">
              <a:spcBef>
                <a:spcPct val="0"/>
              </a:spcBef>
              <a:spcAft>
                <a:spcPct val="0"/>
              </a:spcAft>
            </a:pPr>
            <a:r>
              <a:rPr lang="en-US" sz="800" i="1" dirty="0">
                <a:solidFill>
                  <a:srgbClr val="B9B8B8"/>
                </a:solidFill>
              </a:rPr>
              <a:t>Base: All passengers - 501</a:t>
            </a:r>
          </a:p>
        </p:txBody>
      </p:sp>
      <p:sp>
        <p:nvSpPr>
          <p:cNvPr id="83" name="TextBox 82"/>
          <p:cNvSpPr txBox="1"/>
          <p:nvPr/>
        </p:nvSpPr>
        <p:spPr>
          <a:xfrm>
            <a:off x="682754" y="2806419"/>
            <a:ext cx="2088232" cy="276999"/>
          </a:xfrm>
          <a:prstGeom prst="rect">
            <a:avLst/>
          </a:prstGeom>
          <a:noFill/>
        </p:spPr>
        <p:txBody>
          <a:bodyPr wrap="square" rtlCol="0">
            <a:spAutoFit/>
          </a:bodyPr>
          <a:lstStyle/>
          <a:p>
            <a:r>
              <a:rPr lang="en-GB" sz="1200" b="1" dirty="0">
                <a:solidFill>
                  <a:srgbClr val="C00000"/>
                </a:solidFill>
              </a:rPr>
              <a:t>Boarding*</a:t>
            </a:r>
          </a:p>
        </p:txBody>
      </p:sp>
      <p:sp>
        <p:nvSpPr>
          <p:cNvPr id="85" name="TextBox 84"/>
          <p:cNvSpPr txBox="1"/>
          <p:nvPr/>
        </p:nvSpPr>
        <p:spPr>
          <a:xfrm>
            <a:off x="4002872" y="2715307"/>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86" name="TextBox 85"/>
          <p:cNvSpPr txBox="1"/>
          <p:nvPr/>
        </p:nvSpPr>
        <p:spPr>
          <a:xfrm>
            <a:off x="3023401" y="2715307"/>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87" name="TextBox 86"/>
          <p:cNvSpPr txBox="1"/>
          <p:nvPr/>
        </p:nvSpPr>
        <p:spPr>
          <a:xfrm>
            <a:off x="4800927" y="2796265"/>
            <a:ext cx="2088232" cy="276999"/>
          </a:xfrm>
          <a:prstGeom prst="rect">
            <a:avLst/>
          </a:prstGeom>
          <a:noFill/>
        </p:spPr>
        <p:txBody>
          <a:bodyPr wrap="square" rtlCol="0">
            <a:spAutoFit/>
          </a:bodyPr>
          <a:lstStyle/>
          <a:p>
            <a:r>
              <a:rPr lang="en-GB" sz="1200" b="1" dirty="0">
                <a:solidFill>
                  <a:srgbClr val="C00000"/>
                </a:solidFill>
              </a:rPr>
              <a:t>Alighting*</a:t>
            </a:r>
          </a:p>
        </p:txBody>
      </p:sp>
      <p:graphicFrame>
        <p:nvGraphicFramePr>
          <p:cNvPr id="88" name="Table 87"/>
          <p:cNvGraphicFramePr>
            <a:graphicFrameLocks noGrp="1"/>
          </p:cNvGraphicFramePr>
          <p:nvPr>
            <p:extLst>
              <p:ext uri="{D42A27DB-BD31-4B8C-83A1-F6EECF244321}">
                <p14:modId xmlns:p14="http://schemas.microsoft.com/office/powerpoint/2010/main" val="2107050270"/>
              </p:ext>
            </p:extLst>
          </p:nvPr>
        </p:nvGraphicFramePr>
        <p:xfrm>
          <a:off x="4656911" y="3163063"/>
          <a:ext cx="3995999" cy="2330325"/>
        </p:xfrm>
        <a:graphic>
          <a:graphicData uri="http://schemas.openxmlformats.org/drawingml/2006/table">
            <a:tbl>
              <a:tblPr firstRow="1" bandRow="1">
                <a:tableStyleId>{5C22544A-7EE6-4342-B048-85BDC9FD1C3A}</a:tableStyleId>
              </a:tblPr>
              <a:tblGrid>
                <a:gridCol w="1527989">
                  <a:extLst>
                    <a:ext uri="{9D8B030D-6E8A-4147-A177-3AD203B41FA5}">
                      <a16:colId xmlns:a16="http://schemas.microsoft.com/office/drawing/2014/main" val="20000"/>
                    </a:ext>
                  </a:extLst>
                </a:gridCol>
                <a:gridCol w="565154">
                  <a:extLst>
                    <a:ext uri="{9D8B030D-6E8A-4147-A177-3AD203B41FA5}">
                      <a16:colId xmlns:a16="http://schemas.microsoft.com/office/drawing/2014/main" val="20001"/>
                    </a:ext>
                  </a:extLst>
                </a:gridCol>
                <a:gridCol w="475714">
                  <a:extLst>
                    <a:ext uri="{9D8B030D-6E8A-4147-A177-3AD203B41FA5}">
                      <a16:colId xmlns:a16="http://schemas.microsoft.com/office/drawing/2014/main" val="20002"/>
                    </a:ext>
                  </a:extLst>
                </a:gridCol>
                <a:gridCol w="475714">
                  <a:extLst>
                    <a:ext uri="{9D8B030D-6E8A-4147-A177-3AD203B41FA5}">
                      <a16:colId xmlns:a16="http://schemas.microsoft.com/office/drawing/2014/main" val="20003"/>
                    </a:ext>
                  </a:extLst>
                </a:gridCol>
                <a:gridCol w="475714">
                  <a:extLst>
                    <a:ext uri="{9D8B030D-6E8A-4147-A177-3AD203B41FA5}">
                      <a16:colId xmlns:a16="http://schemas.microsoft.com/office/drawing/2014/main" val="20004"/>
                    </a:ext>
                  </a:extLst>
                </a:gridCol>
                <a:gridCol w="475714">
                  <a:extLst>
                    <a:ext uri="{9D8B030D-6E8A-4147-A177-3AD203B41FA5}">
                      <a16:colId xmlns:a16="http://schemas.microsoft.com/office/drawing/2014/main" val="20005"/>
                    </a:ext>
                  </a:extLst>
                </a:gridCol>
              </a:tblGrid>
              <a:tr h="288000">
                <a:tc>
                  <a:txBody>
                    <a:bodyPr/>
                    <a:lstStyle/>
                    <a:p>
                      <a:pPr marL="171450" indent="-171450" algn="l" rtl="0" fontAlgn="ctr">
                        <a:buFont typeface="Arial" pitchFamily="34" charset="0"/>
                        <a:buChar char="•"/>
                      </a:pPr>
                      <a:r>
                        <a:rPr lang="en-GB" sz="1000" b="0" i="0" u="none" strike="noStrike" dirty="0">
                          <a:solidFill>
                            <a:srgbClr val="2C2227"/>
                          </a:solidFill>
                          <a:effectLst/>
                          <a:latin typeface="Arial"/>
                        </a:rPr>
                        <a:t>Bull Street</a:t>
                      </a:r>
                    </a:p>
                  </a:txBody>
                  <a:tcPr marL="9525" marR="9525" marT="9525" marB="0" anchor="ctr">
                    <a:lnL w="12700"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a:solidFill>
                            <a:srgbClr val="2C2227"/>
                          </a:solidFill>
                          <a:effectLst/>
                          <a:latin typeface="Arial"/>
                        </a:rPr>
                        <a:t>19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a:solidFill>
                            <a:srgbClr val="2C2227"/>
                          </a:solidFill>
                          <a:effectLst/>
                          <a:latin typeface="Arial"/>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a:solidFill>
                            <a:srgbClr val="2C2227"/>
                          </a:solidFill>
                          <a:effectLst/>
                          <a:latin typeface="Arial"/>
                        </a:rPr>
                        <a:t>N/A*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a:solidFill>
                            <a:srgbClr val="2C2227"/>
                          </a:solidFill>
                          <a:effectLst/>
                          <a:latin typeface="Arial"/>
                        </a:rPr>
                        <a:t>N/A*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a:solidFill>
                            <a:srgbClr val="2C2227"/>
                          </a:solidFill>
                          <a:effectLst/>
                          <a:latin typeface="Arial"/>
                        </a:rPr>
                        <a:t>N/A*</a:t>
                      </a:r>
                    </a:p>
                  </a:txBody>
                  <a:tcPr marL="9525" marR="9525" marT="9525" marB="0" anchor="ctr">
                    <a:lnL w="12700" cap="flat" cmpd="sng" algn="ctr">
                      <a:no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88000">
                <a:tc>
                  <a:txBody>
                    <a:bodyPr/>
                    <a:lstStyle/>
                    <a:p>
                      <a:pPr marL="171450" indent="-171450" algn="l" rtl="0" fontAlgn="ctr">
                        <a:buFont typeface="Arial" pitchFamily="34" charset="0"/>
                        <a:buChar char="•"/>
                      </a:pPr>
                      <a:r>
                        <a:rPr lang="en-GB" sz="1000" b="0" i="0" u="none" strike="noStrike" dirty="0">
                          <a:solidFill>
                            <a:srgbClr val="2C2227"/>
                          </a:solidFill>
                          <a:effectLst/>
                          <a:latin typeface="Arial"/>
                        </a:rPr>
                        <a:t>Grand Central – for New Street</a:t>
                      </a:r>
                    </a:p>
                  </a:txBody>
                  <a:tcPr marL="9525" marR="9525" marT="9525" marB="0" anchor="ctr">
                    <a:lnL w="12700"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dirty="0">
                          <a:solidFill>
                            <a:srgbClr val="2C2227"/>
                          </a:solidFill>
                          <a:effectLst/>
                          <a:latin typeface="Arial"/>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a:solidFill>
                            <a:srgbClr val="2C2227"/>
                          </a:solidFill>
                          <a:effectLst/>
                          <a:latin typeface="Arial"/>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a:solidFill>
                            <a:srgbClr val="2C2227"/>
                          </a:solidFill>
                          <a:effectLst/>
                          <a:latin typeface="Arial"/>
                        </a:rPr>
                        <a:t>N/A*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a:solidFill>
                            <a:srgbClr val="2C2227"/>
                          </a:solidFill>
                          <a:effectLst/>
                          <a:latin typeface="Arial"/>
                        </a:rPr>
                        <a:t>N/A*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a:solidFill>
                            <a:srgbClr val="2C2227"/>
                          </a:solidFill>
                          <a:effectLst/>
                          <a:latin typeface="Arial"/>
                        </a:rPr>
                        <a:t>N/A*</a:t>
                      </a:r>
                    </a:p>
                  </a:txBody>
                  <a:tcPr marL="9525" marR="9525" marT="9525" marB="0" anchor="ctr">
                    <a:lnL w="12700" cap="flat" cmpd="sng" algn="ctr">
                      <a:no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288000">
                <a:tc>
                  <a:txBody>
                    <a:bodyPr/>
                    <a:lstStyle/>
                    <a:p>
                      <a:pPr marL="171450" indent="-171450" algn="l" rtl="0" fontAlgn="ctr">
                        <a:buFont typeface="Arial" pitchFamily="34" charset="0"/>
                        <a:buChar char="•"/>
                      </a:pPr>
                      <a:r>
                        <a:rPr lang="en-GB" sz="1000" b="0" i="0" u="none" strike="noStrike" dirty="0">
                          <a:solidFill>
                            <a:srgbClr val="2C2227"/>
                          </a:solidFill>
                          <a:effectLst/>
                          <a:latin typeface="Arial"/>
                        </a:rPr>
                        <a:t>West Bromwich Central</a:t>
                      </a:r>
                    </a:p>
                  </a:txBody>
                  <a:tcPr marL="9525" marR="9525" marT="9525" marB="0" anchor="ctr">
                    <a:lnL w="12700"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a:solidFill>
                            <a:srgbClr val="2C2227"/>
                          </a:solidFill>
                          <a:effectLst/>
                          <a:latin typeface="Arial"/>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a:solidFill>
                            <a:srgbClr val="2C2227"/>
                          </a:solidFill>
                          <a:effectLst/>
                          <a:latin typeface="Arial"/>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a:solidFill>
                            <a:srgbClr val="2C2227"/>
                          </a:solidFill>
                          <a:effectLst/>
                          <a:latin typeface="Arial"/>
                        </a:rPr>
                        <a:t>14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a:solidFill>
                            <a:srgbClr val="2C2227"/>
                          </a:solidFill>
                          <a:effectLst/>
                          <a:latin typeface="Arial"/>
                        </a:rPr>
                        <a:t>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a:solidFill>
                            <a:srgbClr val="2C2227"/>
                          </a:solidFill>
                          <a:effectLst/>
                          <a:latin typeface="Arial"/>
                        </a:rPr>
                        <a:t>12</a:t>
                      </a:r>
                    </a:p>
                  </a:txBody>
                  <a:tcPr marL="9525" marR="9525" marT="9525" marB="0" anchor="ctr">
                    <a:lnL w="12700" cap="flat" cmpd="sng" algn="ctr">
                      <a:no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88000">
                <a:tc>
                  <a:txBody>
                    <a:bodyPr/>
                    <a:lstStyle/>
                    <a:p>
                      <a:pPr marL="171450" indent="-171450" algn="l" rtl="0" fontAlgn="ctr">
                        <a:buFont typeface="Arial" pitchFamily="34" charset="0"/>
                        <a:buChar char="•"/>
                      </a:pPr>
                      <a:r>
                        <a:rPr lang="en-GB" sz="1000" b="0" i="0" u="none" strike="noStrike" dirty="0" err="1">
                          <a:solidFill>
                            <a:srgbClr val="2C2227"/>
                          </a:solidFill>
                          <a:effectLst/>
                          <a:latin typeface="Arial"/>
                        </a:rPr>
                        <a:t>Bilston</a:t>
                      </a:r>
                      <a:r>
                        <a:rPr lang="en-GB" sz="1000" b="0" i="0" u="none" strike="noStrike" dirty="0">
                          <a:solidFill>
                            <a:srgbClr val="2C2227"/>
                          </a:solidFill>
                          <a:effectLst/>
                          <a:latin typeface="Arial"/>
                        </a:rPr>
                        <a:t> Central</a:t>
                      </a:r>
                    </a:p>
                  </a:txBody>
                  <a:tcPr marL="9525" marR="9525" marT="9525" marB="0" anchor="ctr">
                    <a:lnL w="12700"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a:solidFill>
                            <a:srgbClr val="2C2227"/>
                          </a:solidFill>
                          <a:effectLst/>
                          <a:latin typeface="Arial"/>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a:solidFill>
                            <a:srgbClr val="2C2227"/>
                          </a:solidFill>
                          <a:effectLst/>
                          <a:latin typeface="Arial"/>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a:solidFill>
                            <a:srgbClr val="2C2227"/>
                          </a:solidFill>
                          <a:effectLst/>
                          <a:latin typeface="Arial"/>
                        </a:rPr>
                        <a:t>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a:solidFill>
                            <a:srgbClr val="2C2227"/>
                          </a:solidFill>
                          <a:effectLst/>
                          <a:latin typeface="Arial"/>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a:solidFill>
                            <a:srgbClr val="2C2227"/>
                          </a:solidFill>
                          <a:effectLst/>
                          <a:latin typeface="Arial"/>
                        </a:rPr>
                        <a:t>4</a:t>
                      </a:r>
                    </a:p>
                  </a:txBody>
                  <a:tcPr marL="9525" marR="9525" marT="9525" marB="0" anchor="ctr">
                    <a:lnL w="12700" cap="flat" cmpd="sng" algn="ctr">
                      <a:no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288000">
                <a:tc>
                  <a:txBody>
                    <a:bodyPr/>
                    <a:lstStyle/>
                    <a:p>
                      <a:pPr marL="171450" indent="-171450" algn="l" rtl="0" fontAlgn="ctr">
                        <a:buFont typeface="Arial" pitchFamily="34" charset="0"/>
                        <a:buChar char="•"/>
                      </a:pPr>
                      <a:r>
                        <a:rPr lang="en-GB" sz="1000" b="0" i="0" u="none" strike="noStrike" dirty="0" err="1">
                          <a:solidFill>
                            <a:srgbClr val="2C2227"/>
                          </a:solidFill>
                          <a:effectLst/>
                          <a:latin typeface="Arial"/>
                        </a:rPr>
                        <a:t>Priestfield</a:t>
                      </a:r>
                      <a:endParaRPr lang="en-GB" sz="1000" b="0" i="0" u="none" strike="noStrike" dirty="0">
                        <a:solidFill>
                          <a:srgbClr val="2C2227"/>
                        </a:solidFill>
                        <a:effectLst/>
                        <a:latin typeface="Arial"/>
                      </a:endParaRPr>
                    </a:p>
                  </a:txBody>
                  <a:tcPr marL="9525" marR="9525" marT="9525" marB="0" anchor="ctr">
                    <a:lnL w="12700"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dirty="0">
                          <a:solidFill>
                            <a:srgbClr val="2C2227"/>
                          </a:solidFill>
                          <a:effectLst/>
                          <a:latin typeface="Arial"/>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dirty="0">
                          <a:solidFill>
                            <a:srgbClr val="2C2227"/>
                          </a:solidFill>
                          <a:effectLst/>
                          <a:latin typeface="Arial"/>
                        </a:rPr>
                        <a:t>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dirty="0">
                          <a:solidFill>
                            <a:srgbClr val="2C2227"/>
                          </a:solidFill>
                          <a:effectLst/>
                          <a:latin typeface="Arial"/>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dirty="0">
                          <a:solidFill>
                            <a:srgbClr val="2C2227"/>
                          </a:solidFill>
                          <a:effectLst/>
                          <a:latin typeface="Arial"/>
                        </a:rPr>
                        <a:t>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dirty="0">
                          <a:solidFill>
                            <a:srgbClr val="2C2227"/>
                          </a:solidFill>
                          <a:effectLst/>
                          <a:latin typeface="Arial"/>
                        </a:rPr>
                        <a:t>2</a:t>
                      </a:r>
                    </a:p>
                  </a:txBody>
                  <a:tcPr marL="9525" marR="9525" marT="9525" marB="0" anchor="ctr">
                    <a:lnL w="12700" cap="flat" cmpd="sng" algn="ctr">
                      <a:no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288000">
                <a:tc>
                  <a:txBody>
                    <a:bodyPr/>
                    <a:lstStyle/>
                    <a:p>
                      <a:pPr marL="171450" indent="-171450" algn="l" rtl="0" fontAlgn="ctr">
                        <a:buFont typeface="Arial" pitchFamily="34" charset="0"/>
                        <a:buChar char="•"/>
                      </a:pPr>
                      <a:r>
                        <a:rPr lang="en-GB" sz="1000" b="0" i="0" u="none" strike="noStrike" dirty="0">
                          <a:solidFill>
                            <a:srgbClr val="2C2227"/>
                          </a:solidFill>
                          <a:effectLst/>
                          <a:latin typeface="Arial"/>
                        </a:rPr>
                        <a:t>The Crescent</a:t>
                      </a:r>
                    </a:p>
                  </a:txBody>
                  <a:tcPr marL="9525" marR="9525" marT="9525" marB="0" anchor="ctr">
                    <a:lnL w="12700"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dirty="0">
                          <a:solidFill>
                            <a:srgbClr val="2C2227"/>
                          </a:solidFill>
                          <a:effectLst/>
                          <a:latin typeface="Arial"/>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dirty="0">
                          <a:solidFill>
                            <a:srgbClr val="2C2227"/>
                          </a:solidFill>
                          <a:effectLst/>
                          <a:latin typeface="Arial"/>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dirty="0">
                          <a:solidFill>
                            <a:srgbClr val="2C2227"/>
                          </a:solidFill>
                          <a:effectLst/>
                          <a:latin typeface="Arial"/>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dirty="0">
                          <a:solidFill>
                            <a:srgbClr val="2C2227"/>
                          </a:solidFill>
                          <a:effectLst/>
                          <a:latin typeface="Arial"/>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dirty="0">
                          <a:solidFill>
                            <a:srgbClr val="2C2227"/>
                          </a:solidFill>
                          <a:effectLst/>
                          <a:latin typeface="Arial"/>
                        </a:rPr>
                        <a:t>1</a:t>
                      </a:r>
                    </a:p>
                  </a:txBody>
                  <a:tcPr marL="9525" marR="9525" marT="9525" marB="0" anchor="ctr">
                    <a:lnL w="12700" cap="flat" cmpd="sng" algn="ctr">
                      <a:no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288000">
                <a:tc>
                  <a:txBody>
                    <a:bodyPr/>
                    <a:lstStyle/>
                    <a:p>
                      <a:pPr marL="171450" indent="-171450" algn="l" rtl="0" fontAlgn="ctr">
                        <a:buFont typeface="Arial" pitchFamily="34" charset="0"/>
                        <a:buChar char="•"/>
                      </a:pPr>
                      <a:r>
                        <a:rPr lang="en-GB" sz="1000" b="0" i="0" u="none" strike="noStrike" dirty="0">
                          <a:solidFill>
                            <a:srgbClr val="2C2227"/>
                          </a:solidFill>
                          <a:effectLst/>
                          <a:latin typeface="Arial"/>
                        </a:rPr>
                        <a:t>St. Paul’s</a:t>
                      </a:r>
                    </a:p>
                  </a:txBody>
                  <a:tcPr marL="9525" marR="9525" marT="9525" marB="0" anchor="ctr">
                    <a:lnL w="12700"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dirty="0">
                          <a:solidFill>
                            <a:srgbClr val="2C2227"/>
                          </a:solidFill>
                          <a:effectLst/>
                          <a:latin typeface="Arial"/>
                        </a:rPr>
                        <a:t>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dirty="0">
                          <a:solidFill>
                            <a:srgbClr val="2C2227"/>
                          </a:solidFill>
                          <a:effectLst/>
                          <a:latin typeface="Arial"/>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dirty="0">
                          <a:solidFill>
                            <a:srgbClr val="2C2227"/>
                          </a:solidFill>
                          <a:effectLst/>
                          <a:latin typeface="Arial"/>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dirty="0">
                          <a:solidFill>
                            <a:srgbClr val="2C2227"/>
                          </a:solidFill>
                          <a:effectLst/>
                          <a:latin typeface="Arial"/>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dirty="0">
                          <a:solidFill>
                            <a:srgbClr val="2C2227"/>
                          </a:solidFill>
                          <a:effectLst/>
                          <a:latin typeface="Arial"/>
                        </a:rPr>
                        <a:t>3</a:t>
                      </a:r>
                    </a:p>
                  </a:txBody>
                  <a:tcPr marL="9525" marR="9525" marT="9525" marB="0" anchor="ctr">
                    <a:lnL w="12700" cap="flat" cmpd="sng" algn="ctr">
                      <a:no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288000">
                <a:tc>
                  <a:txBody>
                    <a:bodyPr/>
                    <a:lstStyle/>
                    <a:p>
                      <a:pPr marL="171450" indent="-171450" algn="l" rtl="0" fontAlgn="ctr">
                        <a:buFont typeface="Arial" pitchFamily="34" charset="0"/>
                        <a:buChar char="•"/>
                      </a:pPr>
                      <a:r>
                        <a:rPr lang="en-GB" sz="1000" b="0" i="0" u="none" strike="noStrike" dirty="0">
                          <a:solidFill>
                            <a:srgbClr val="2C2227"/>
                          </a:solidFill>
                          <a:effectLst/>
                          <a:latin typeface="Arial"/>
                        </a:rPr>
                        <a:t>Jewellery Quarter</a:t>
                      </a:r>
                    </a:p>
                  </a:txBody>
                  <a:tcPr marL="9525" marR="9525" marT="9525" marB="0" anchor="ctr">
                    <a:lnL w="12700"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dirty="0">
                          <a:solidFill>
                            <a:srgbClr val="2C2227"/>
                          </a:solidFill>
                          <a:effectLst/>
                          <a:latin typeface="Arial"/>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dirty="0">
                          <a:solidFill>
                            <a:srgbClr val="2C2227"/>
                          </a:solidFill>
                          <a:effectLst/>
                          <a:latin typeface="Arial"/>
                        </a:rPr>
                        <a:t>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dirty="0">
                          <a:solidFill>
                            <a:srgbClr val="2C2227"/>
                          </a:solidFill>
                          <a:effectLst/>
                          <a:latin typeface="Arial"/>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dirty="0">
                          <a:solidFill>
                            <a:srgbClr val="2C2227"/>
                          </a:solidFill>
                          <a:effectLst/>
                          <a:latin typeface="Arial"/>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GB" sz="1000" b="0" i="0" u="none" strike="noStrike" dirty="0">
                          <a:solidFill>
                            <a:srgbClr val="2C2227"/>
                          </a:solidFill>
                          <a:effectLst/>
                          <a:latin typeface="Arial"/>
                        </a:rPr>
                        <a:t>2</a:t>
                      </a:r>
                    </a:p>
                  </a:txBody>
                  <a:tcPr marL="9525" marR="9525" marT="9525" marB="0" anchor="ctr">
                    <a:lnL w="12700" cap="flat" cmpd="sng" algn="ctr">
                      <a:no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bl>
          </a:graphicData>
        </a:graphic>
      </p:graphicFrame>
      <p:sp>
        <p:nvSpPr>
          <p:cNvPr id="89" name="TextBox 88"/>
          <p:cNvSpPr txBox="1"/>
          <p:nvPr/>
        </p:nvSpPr>
        <p:spPr>
          <a:xfrm>
            <a:off x="8103570" y="2718007"/>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90" name="TextBox 89"/>
          <p:cNvSpPr txBox="1"/>
          <p:nvPr/>
        </p:nvSpPr>
        <p:spPr>
          <a:xfrm>
            <a:off x="7143249" y="2718007"/>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91" name="TextBox 90"/>
          <p:cNvSpPr txBox="1"/>
          <p:nvPr/>
        </p:nvSpPr>
        <p:spPr>
          <a:xfrm>
            <a:off x="3513136" y="2715307"/>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2014</a:t>
            </a:r>
          </a:p>
        </p:txBody>
      </p:sp>
      <p:sp>
        <p:nvSpPr>
          <p:cNvPr id="92" name="TextBox 91"/>
          <p:cNvSpPr txBox="1"/>
          <p:nvPr/>
        </p:nvSpPr>
        <p:spPr>
          <a:xfrm>
            <a:off x="7623410" y="2718007"/>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2014</a:t>
            </a:r>
          </a:p>
        </p:txBody>
      </p:sp>
      <p:sp>
        <p:nvSpPr>
          <p:cNvPr id="108" name="TextBox 107"/>
          <p:cNvSpPr txBox="1"/>
          <p:nvPr/>
        </p:nvSpPr>
        <p:spPr>
          <a:xfrm>
            <a:off x="2563816" y="2715307"/>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2016</a:t>
            </a:r>
          </a:p>
        </p:txBody>
      </p:sp>
      <p:sp>
        <p:nvSpPr>
          <p:cNvPr id="109" name="TextBox 108"/>
          <p:cNvSpPr txBox="1"/>
          <p:nvPr/>
        </p:nvSpPr>
        <p:spPr>
          <a:xfrm>
            <a:off x="6663088" y="2718007"/>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2016</a:t>
            </a:r>
          </a:p>
        </p:txBody>
      </p:sp>
      <p:sp>
        <p:nvSpPr>
          <p:cNvPr id="111" name="TextBox 110"/>
          <p:cNvSpPr txBox="1"/>
          <p:nvPr/>
        </p:nvSpPr>
        <p:spPr>
          <a:xfrm>
            <a:off x="2053925" y="2718007"/>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2017</a:t>
            </a:r>
          </a:p>
        </p:txBody>
      </p:sp>
      <p:sp>
        <p:nvSpPr>
          <p:cNvPr id="112" name="TextBox 111"/>
          <p:cNvSpPr txBox="1"/>
          <p:nvPr/>
        </p:nvSpPr>
        <p:spPr>
          <a:xfrm>
            <a:off x="6160886" y="2715307"/>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2017</a:t>
            </a:r>
          </a:p>
        </p:txBody>
      </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1726870" y="1399423"/>
            <a:ext cx="6874205" cy="1292662"/>
          </a:xfrm>
          <a:prstGeom prst="rect">
            <a:avLst/>
          </a:prstGeom>
          <a:noFill/>
        </p:spPr>
        <p:txBody>
          <a:bodyPr wrap="square" rtlCol="0">
            <a:spAutoFit/>
          </a:bodyPr>
          <a:lstStyle/>
          <a:p>
            <a:r>
              <a:rPr lang="en-GB" sz="1300" dirty="0">
                <a:solidFill>
                  <a:srgbClr val="2C2227"/>
                </a:solidFill>
              </a:rPr>
              <a:t>54 per cent of passengers were on an outward journey, 39 per cent on a return and 7 per cent on a one-way trip (2016: 41 per cent, 54 per cent and 6 per cent respectively)</a:t>
            </a:r>
          </a:p>
          <a:p>
            <a:endParaRPr lang="en-GB" sz="1300" dirty="0">
              <a:solidFill>
                <a:srgbClr val="2C2227"/>
              </a:solidFill>
            </a:endParaRPr>
          </a:p>
          <a:p>
            <a:r>
              <a:rPr lang="en-GB" sz="1300" dirty="0">
                <a:solidFill>
                  <a:srgbClr val="2C2227"/>
                </a:solidFill>
              </a:rPr>
              <a:t>69 per cent had a seat for their whole journey, while 11 per cent said they had to stand but would have liked to have a seat (2016: 71 per cent and 7 per cent)</a:t>
            </a:r>
          </a:p>
          <a:p>
            <a:endParaRPr lang="en-GB" sz="1300" dirty="0">
              <a:solidFill>
                <a:srgbClr val="2C2227"/>
              </a:solidFill>
            </a:endParaRPr>
          </a:p>
        </p:txBody>
      </p:sp>
      <p:pic>
        <p:nvPicPr>
          <p:cNvPr id="26" name="Picture 80063529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1169" y="3245774"/>
            <a:ext cx="144960" cy="149841"/>
          </a:xfrm>
          <a:prstGeom prst="rect">
            <a:avLst/>
          </a:prstGeom>
        </p:spPr>
      </p:pic>
      <p:pic>
        <p:nvPicPr>
          <p:cNvPr id="28"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1169" y="3537277"/>
            <a:ext cx="144960" cy="152400"/>
          </a:xfrm>
          <a:prstGeom prst="rect">
            <a:avLst/>
          </a:prstGeom>
        </p:spPr>
      </p:pic>
      <p:pic>
        <p:nvPicPr>
          <p:cNvPr id="29" name="Picture 80063529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1169" y="3831339"/>
            <a:ext cx="144960" cy="149841"/>
          </a:xfrm>
          <a:prstGeom prst="rect">
            <a:avLst/>
          </a:prstGeom>
        </p:spPr>
      </p:pic>
      <p:pic>
        <p:nvPicPr>
          <p:cNvPr id="30" name="Picture 80063529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1169" y="4122842"/>
            <a:ext cx="144960" cy="149841"/>
          </a:xfrm>
          <a:prstGeom prst="rect">
            <a:avLst/>
          </a:prstGeom>
        </p:spPr>
      </p:pic>
      <p:pic>
        <p:nvPicPr>
          <p:cNvPr id="31"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1169" y="4414345"/>
            <a:ext cx="144960" cy="152400"/>
          </a:xfrm>
          <a:prstGeom prst="rect">
            <a:avLst/>
          </a:prstGeom>
        </p:spPr>
      </p:pic>
      <p:pic>
        <p:nvPicPr>
          <p:cNvPr id="36" name="Picture 80063529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7663" y="3245774"/>
            <a:ext cx="144960" cy="149841"/>
          </a:xfrm>
          <a:prstGeom prst="rect">
            <a:avLst/>
          </a:prstGeom>
        </p:spPr>
      </p:pic>
      <p:pic>
        <p:nvPicPr>
          <p:cNvPr id="38"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7663" y="3532764"/>
            <a:ext cx="144960" cy="152400"/>
          </a:xfrm>
          <a:prstGeom prst="rect">
            <a:avLst/>
          </a:prstGeom>
        </p:spPr>
      </p:pic>
      <p:pic>
        <p:nvPicPr>
          <p:cNvPr id="39" name="Picture 80063529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7663" y="3822313"/>
            <a:ext cx="144960" cy="149841"/>
          </a:xfrm>
          <a:prstGeom prst="rect">
            <a:avLst/>
          </a:prstGeom>
        </p:spPr>
      </p:pic>
      <p:pic>
        <p:nvPicPr>
          <p:cNvPr id="44"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7663" y="4398852"/>
            <a:ext cx="144960" cy="152400"/>
          </a:xfrm>
          <a:prstGeom prst="rect">
            <a:avLst/>
          </a:prstGeom>
        </p:spPr>
      </p:pic>
      <p:pic>
        <p:nvPicPr>
          <p:cNvPr id="45"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7663" y="4688401"/>
            <a:ext cx="144960" cy="152400"/>
          </a:xfrm>
          <a:prstGeom prst="rect">
            <a:avLst/>
          </a:prstGeom>
        </p:spPr>
      </p:pic>
      <p:pic>
        <p:nvPicPr>
          <p:cNvPr id="47"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7663" y="4109303"/>
            <a:ext cx="144960" cy="152400"/>
          </a:xfrm>
          <a:prstGeom prst="rect">
            <a:avLst/>
          </a:prstGeom>
        </p:spPr>
      </p:pic>
      <p:sp>
        <p:nvSpPr>
          <p:cNvPr id="2" name="Rectangle 1"/>
          <p:cNvSpPr/>
          <p:nvPr/>
        </p:nvSpPr>
        <p:spPr>
          <a:xfrm>
            <a:off x="515771" y="5771558"/>
            <a:ext cx="8009103" cy="215444"/>
          </a:xfrm>
          <a:prstGeom prst="rect">
            <a:avLst/>
          </a:prstGeom>
        </p:spPr>
        <p:txBody>
          <a:bodyPr wrap="square">
            <a:spAutoFit/>
          </a:bodyPr>
          <a:lstStyle/>
          <a:p>
            <a:r>
              <a:rPr lang="en-GB" sz="800" i="1" dirty="0">
                <a:solidFill>
                  <a:srgbClr val="B9B8B8"/>
                </a:solidFill>
              </a:rPr>
              <a:t>*Network improvement works meant that Wolverhampton St George’s and The Royal were closed for the duration of fieldwork in 2017</a:t>
            </a:r>
          </a:p>
        </p:txBody>
      </p:sp>
      <p:pic>
        <p:nvPicPr>
          <p:cNvPr id="41" name="Picture 80063529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1169" y="4708407"/>
            <a:ext cx="144960" cy="149841"/>
          </a:xfrm>
          <a:prstGeom prst="rect">
            <a:avLst/>
          </a:prstGeom>
        </p:spPr>
      </p:pic>
      <p:pic>
        <p:nvPicPr>
          <p:cNvPr id="42"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1169" y="4999910"/>
            <a:ext cx="144960" cy="152400"/>
          </a:xfrm>
          <a:prstGeom prst="rect">
            <a:avLst/>
          </a:prstGeom>
        </p:spPr>
      </p:pic>
      <p:pic>
        <p:nvPicPr>
          <p:cNvPr id="43"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1169" y="5293973"/>
            <a:ext cx="144960" cy="152400"/>
          </a:xfrm>
          <a:prstGeom prst="rect">
            <a:avLst/>
          </a:prstGeom>
        </p:spPr>
      </p:pic>
      <p:pic>
        <p:nvPicPr>
          <p:cNvPr id="48"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7663" y="4977950"/>
            <a:ext cx="144960" cy="152400"/>
          </a:xfrm>
          <a:prstGeom prst="rect">
            <a:avLst/>
          </a:prstGeom>
        </p:spPr>
      </p:pic>
      <p:pic>
        <p:nvPicPr>
          <p:cNvPr id="49"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7663" y="5267501"/>
            <a:ext cx="144960" cy="152400"/>
          </a:xfrm>
          <a:prstGeom prst="rect">
            <a:avLst/>
          </a:prstGeom>
        </p:spPr>
      </p:pic>
      <p:sp>
        <p:nvSpPr>
          <p:cNvPr id="50"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57</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30495480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GB" sz="2400" dirty="0">
                <a:solidFill>
                  <a:srgbClr val="C00000"/>
                </a:solidFill>
              </a:rPr>
              <a:t>How got to and from the tram stop</a:t>
            </a:r>
            <a:endParaRPr lang="en-US" sz="2400" dirty="0">
              <a:solidFill>
                <a:srgbClr val="C00000"/>
              </a:solidFill>
            </a:endParaRPr>
          </a:p>
        </p:txBody>
      </p:sp>
      <p:pic>
        <p:nvPicPr>
          <p:cNvPr id="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Rectangle 13"/>
          <p:cNvSpPr>
            <a:spLocks noChangeArrowheads="1"/>
          </p:cNvSpPr>
          <p:nvPr/>
        </p:nvSpPr>
        <p:spPr bwMode="auto">
          <a:xfrm>
            <a:off x="2129458" y="6005289"/>
            <a:ext cx="4122392"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GB" sz="800" i="1" dirty="0">
                <a:solidFill>
                  <a:srgbClr val="B9B8B8"/>
                </a:solidFill>
              </a:rPr>
              <a:t>* Not asked before 2017</a:t>
            </a:r>
          </a:p>
          <a:p>
            <a:pPr eaLnBrk="0" fontAlgn="base" hangingPunct="0">
              <a:spcBef>
                <a:spcPct val="0"/>
              </a:spcBef>
              <a:spcAft>
                <a:spcPct val="0"/>
              </a:spcAft>
            </a:pPr>
            <a:r>
              <a:rPr lang="en-GB" sz="800" i="1" dirty="0">
                <a:solidFill>
                  <a:srgbClr val="B9B8B8"/>
                </a:solidFill>
              </a:rPr>
              <a:t>Q: How did you get to/from the tram stop where you boarded/left the tram today?</a:t>
            </a:r>
          </a:p>
          <a:p>
            <a:pPr eaLnBrk="0" fontAlgn="base" hangingPunct="0">
              <a:spcBef>
                <a:spcPct val="0"/>
              </a:spcBef>
              <a:spcAft>
                <a:spcPct val="0"/>
              </a:spcAft>
            </a:pPr>
            <a:r>
              <a:rPr lang="en-GB" sz="800" i="1" dirty="0">
                <a:solidFill>
                  <a:srgbClr val="B9B8B8"/>
                </a:solidFill>
              </a:rPr>
              <a:t>Base: All passengers - 482</a:t>
            </a:r>
          </a:p>
        </p:txBody>
      </p:sp>
      <p:graphicFrame>
        <p:nvGraphicFramePr>
          <p:cNvPr id="42" name="Chart 41"/>
          <p:cNvGraphicFramePr/>
          <p:nvPr>
            <p:extLst>
              <p:ext uri="{D42A27DB-BD31-4B8C-83A1-F6EECF244321}">
                <p14:modId xmlns:p14="http://schemas.microsoft.com/office/powerpoint/2010/main" val="1157105182"/>
              </p:ext>
            </p:extLst>
          </p:nvPr>
        </p:nvGraphicFramePr>
        <p:xfrm>
          <a:off x="-207713" y="1946072"/>
          <a:ext cx="7164796" cy="3995504"/>
        </p:xfrm>
        <a:graphic>
          <a:graphicData uri="http://schemas.openxmlformats.org/drawingml/2006/chart">
            <c:chart xmlns:c="http://schemas.openxmlformats.org/drawingml/2006/chart" xmlns:r="http://schemas.openxmlformats.org/officeDocument/2006/relationships" r:id="rId3"/>
          </a:graphicData>
        </a:graphic>
      </p:graphicFrame>
      <p:sp>
        <p:nvSpPr>
          <p:cNvPr id="43" name="TextBox 42"/>
          <p:cNvSpPr txBox="1"/>
          <p:nvPr/>
        </p:nvSpPr>
        <p:spPr>
          <a:xfrm>
            <a:off x="8055536" y="1746017"/>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44" name="TextBox 43"/>
          <p:cNvSpPr txBox="1"/>
          <p:nvPr/>
        </p:nvSpPr>
        <p:spPr>
          <a:xfrm>
            <a:off x="3619588" y="1746017"/>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2017</a:t>
            </a:r>
          </a:p>
        </p:txBody>
      </p:sp>
      <p:sp>
        <p:nvSpPr>
          <p:cNvPr id="45" name="TextBox 44"/>
          <p:cNvSpPr txBox="1"/>
          <p:nvPr/>
        </p:nvSpPr>
        <p:spPr>
          <a:xfrm>
            <a:off x="7407463" y="1746017"/>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2014</a:t>
            </a:r>
          </a:p>
        </p:txBody>
      </p:sp>
      <p:sp>
        <p:nvSpPr>
          <p:cNvPr id="46" name="TextBox 45"/>
          <p:cNvSpPr txBox="1"/>
          <p:nvPr/>
        </p:nvSpPr>
        <p:spPr>
          <a:xfrm>
            <a:off x="6845488" y="1736492"/>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47" name="TextBox 46"/>
          <p:cNvSpPr txBox="1"/>
          <p:nvPr/>
        </p:nvSpPr>
        <p:spPr>
          <a:xfrm>
            <a:off x="6251850" y="1726967"/>
            <a:ext cx="623889" cy="400110"/>
          </a:xfrm>
          <a:prstGeom prst="rect">
            <a:avLst/>
          </a:prstGeom>
          <a:noFill/>
        </p:spPr>
        <p:txBody>
          <a:bodyPr wrap="none" rtlCol="0">
            <a:spAutoFit/>
          </a:bodyPr>
          <a:lstStyle/>
          <a:p>
            <a:pPr algn="ctr"/>
            <a:r>
              <a:rPr lang="en-GB" sz="1000" dirty="0">
                <a:solidFill>
                  <a:srgbClr val="000000"/>
                </a:solidFill>
              </a:rPr>
              <a:t>Autumn</a:t>
            </a:r>
          </a:p>
          <a:p>
            <a:pPr algn="ctr"/>
            <a:r>
              <a:rPr lang="en-GB" sz="1000" dirty="0">
                <a:solidFill>
                  <a:srgbClr val="000000"/>
                </a:solidFill>
              </a:rPr>
              <a:t>2016</a:t>
            </a:r>
          </a:p>
        </p:txBody>
      </p:sp>
      <p:sp>
        <p:nvSpPr>
          <p:cNvPr id="48" name="TextBox 47"/>
          <p:cNvSpPr txBox="1"/>
          <p:nvPr/>
        </p:nvSpPr>
        <p:spPr>
          <a:xfrm>
            <a:off x="6293794" y="2083403"/>
            <a:ext cx="540000" cy="3372013"/>
          </a:xfrm>
          <a:prstGeom prst="rect">
            <a:avLst/>
          </a:prstGeom>
          <a:noFill/>
        </p:spPr>
        <p:txBody>
          <a:bodyPr wrap="square" rtlCol="0">
            <a:spAutoFit/>
          </a:bodyPr>
          <a:lstStyle/>
          <a:p>
            <a:pPr algn="ctr">
              <a:lnSpc>
                <a:spcPct val="71000"/>
              </a:lnSpc>
            </a:pPr>
            <a:endParaRPr lang="en-GB" sz="1000" dirty="0">
              <a:solidFill>
                <a:srgbClr val="000000"/>
              </a:solidFill>
            </a:endParaRPr>
          </a:p>
          <a:p>
            <a:pPr algn="ctr">
              <a:lnSpc>
                <a:spcPct val="71000"/>
              </a:lnSpc>
            </a:pPr>
            <a:r>
              <a:rPr lang="en-GB" sz="1000" dirty="0">
                <a:solidFill>
                  <a:srgbClr val="000000"/>
                </a:solidFill>
              </a:rPr>
              <a:t>52</a:t>
            </a:r>
          </a:p>
          <a:p>
            <a:pPr algn="ctr">
              <a:lnSpc>
                <a:spcPct val="71000"/>
              </a:lnSpc>
            </a:pPr>
            <a:r>
              <a:rPr lang="en-GB" sz="1000" dirty="0">
                <a:solidFill>
                  <a:srgbClr val="000000"/>
                </a:solidFill>
              </a:rPr>
              <a:t>64</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1</a:t>
            </a:r>
          </a:p>
          <a:p>
            <a:pPr algn="ctr">
              <a:lnSpc>
                <a:spcPct val="71000"/>
              </a:lnSpc>
            </a:pPr>
            <a:r>
              <a:rPr lang="en-GB" sz="1000" dirty="0">
                <a:solidFill>
                  <a:srgbClr val="000000"/>
                </a:solidFill>
              </a:rPr>
              <a:t>0</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4</a:t>
            </a:r>
          </a:p>
          <a:p>
            <a:pPr algn="ctr">
              <a:lnSpc>
                <a:spcPct val="71000"/>
              </a:lnSpc>
            </a:pPr>
            <a:r>
              <a:rPr lang="en-GB" sz="1000" dirty="0">
                <a:solidFill>
                  <a:srgbClr val="000000"/>
                </a:solidFill>
              </a:rPr>
              <a:t>1</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9</a:t>
            </a:r>
          </a:p>
          <a:p>
            <a:pPr algn="ctr">
              <a:lnSpc>
                <a:spcPct val="71000"/>
              </a:lnSpc>
            </a:pPr>
            <a:r>
              <a:rPr lang="en-GB" sz="1000" dirty="0">
                <a:solidFill>
                  <a:srgbClr val="000000"/>
                </a:solidFill>
              </a:rPr>
              <a:t>6</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6</a:t>
            </a:r>
          </a:p>
          <a:p>
            <a:pPr algn="ctr">
              <a:lnSpc>
                <a:spcPct val="71000"/>
              </a:lnSpc>
            </a:pPr>
            <a:r>
              <a:rPr lang="en-GB" sz="1000" dirty="0">
                <a:solidFill>
                  <a:srgbClr val="000000"/>
                </a:solidFill>
              </a:rPr>
              <a:t>4</a:t>
            </a:r>
          </a:p>
          <a:p>
            <a:pPr algn="ctr">
              <a:lnSpc>
                <a:spcPct val="71000"/>
              </a:lnSpc>
            </a:pPr>
            <a:endParaRPr lang="en-GB" sz="1000" dirty="0">
              <a:solidFill>
                <a:srgbClr val="000000"/>
              </a:solidFill>
            </a:endParaRPr>
          </a:p>
          <a:p>
            <a:pPr algn="ctr">
              <a:lnSpc>
                <a:spcPct val="71000"/>
              </a:lnSpc>
            </a:pPr>
            <a:r>
              <a:rPr lang="en-GB" sz="1000" dirty="0"/>
              <a:t>N/A*</a:t>
            </a:r>
          </a:p>
          <a:p>
            <a:pPr algn="ctr">
              <a:lnSpc>
                <a:spcPct val="71000"/>
              </a:lnSpc>
            </a:pPr>
            <a:r>
              <a:rPr lang="en-GB" sz="1000" dirty="0"/>
              <a:t>N/A*</a:t>
            </a:r>
            <a:endParaRPr lang="en-GB" sz="1000" dirty="0">
              <a:solidFill>
                <a:srgbClr val="000000"/>
              </a:solidFill>
            </a:endParaRPr>
          </a:p>
          <a:p>
            <a:pPr algn="ctr">
              <a:lnSpc>
                <a:spcPct val="71000"/>
              </a:lnSpc>
            </a:pPr>
            <a:endParaRPr lang="en-GB" sz="1000" dirty="0">
              <a:solidFill>
                <a:srgbClr val="000000"/>
              </a:solidFill>
            </a:endParaRPr>
          </a:p>
          <a:p>
            <a:pPr algn="ctr">
              <a:lnSpc>
                <a:spcPct val="71000"/>
              </a:lnSpc>
            </a:pPr>
            <a:r>
              <a:rPr lang="en-GB" sz="1000" dirty="0">
                <a:solidFill>
                  <a:srgbClr val="000000"/>
                </a:solidFill>
              </a:rPr>
              <a:t>27</a:t>
            </a:r>
          </a:p>
          <a:p>
            <a:pPr algn="ctr">
              <a:lnSpc>
                <a:spcPct val="71000"/>
              </a:lnSpc>
            </a:pPr>
            <a:r>
              <a:rPr lang="en-GB" sz="1000" dirty="0">
                <a:solidFill>
                  <a:srgbClr val="000000"/>
                </a:solidFill>
              </a:rPr>
              <a:t>23</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7</a:t>
            </a:r>
          </a:p>
          <a:p>
            <a:pPr algn="ctr">
              <a:lnSpc>
                <a:spcPct val="71000"/>
              </a:lnSpc>
            </a:pPr>
            <a:r>
              <a:rPr lang="en-GB" sz="1000" dirty="0">
                <a:solidFill>
                  <a:srgbClr val="000000"/>
                </a:solidFill>
              </a:rPr>
              <a:t>4</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1</a:t>
            </a:r>
          </a:p>
          <a:p>
            <a:pPr algn="ctr">
              <a:lnSpc>
                <a:spcPct val="71000"/>
              </a:lnSpc>
            </a:pPr>
            <a:r>
              <a:rPr lang="en-GB" sz="1000" dirty="0">
                <a:solidFill>
                  <a:srgbClr val="000000"/>
                </a:solidFill>
              </a:rPr>
              <a:t>0</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1</a:t>
            </a:r>
          </a:p>
          <a:p>
            <a:pPr algn="ctr">
              <a:lnSpc>
                <a:spcPct val="71000"/>
              </a:lnSpc>
            </a:pPr>
            <a:r>
              <a:rPr lang="en-GB" sz="1000" dirty="0">
                <a:solidFill>
                  <a:srgbClr val="000000"/>
                </a:solidFill>
              </a:rPr>
              <a:t>1</a:t>
            </a:r>
          </a:p>
        </p:txBody>
      </p:sp>
      <p:sp>
        <p:nvSpPr>
          <p:cNvPr id="73" name="TextBox 72"/>
          <p:cNvSpPr txBox="1"/>
          <p:nvPr/>
        </p:nvSpPr>
        <p:spPr>
          <a:xfrm>
            <a:off x="6895023" y="2083403"/>
            <a:ext cx="540000" cy="3372013"/>
          </a:xfrm>
          <a:prstGeom prst="rect">
            <a:avLst/>
          </a:prstGeom>
          <a:noFill/>
        </p:spPr>
        <p:txBody>
          <a:bodyPr wrap="square" rtlCol="0">
            <a:spAutoFit/>
          </a:bodyPr>
          <a:lstStyle/>
          <a:p>
            <a:pPr algn="ctr">
              <a:lnSpc>
                <a:spcPct val="71000"/>
              </a:lnSpc>
            </a:pPr>
            <a:endParaRPr lang="en-GB" sz="1000" dirty="0">
              <a:solidFill>
                <a:srgbClr val="000000"/>
              </a:solidFill>
            </a:endParaRPr>
          </a:p>
          <a:p>
            <a:pPr algn="ctr">
              <a:lnSpc>
                <a:spcPct val="71000"/>
              </a:lnSpc>
            </a:pPr>
            <a:r>
              <a:rPr lang="en-GB" sz="1000" dirty="0">
                <a:solidFill>
                  <a:srgbClr val="000000"/>
                </a:solidFill>
              </a:rPr>
              <a:t>52</a:t>
            </a:r>
          </a:p>
          <a:p>
            <a:pPr algn="ctr">
              <a:lnSpc>
                <a:spcPct val="71000"/>
              </a:lnSpc>
            </a:pPr>
            <a:r>
              <a:rPr lang="en-GB" sz="1000" dirty="0">
                <a:solidFill>
                  <a:srgbClr val="000000"/>
                </a:solidFill>
              </a:rPr>
              <a:t>61</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1</a:t>
            </a:r>
          </a:p>
          <a:p>
            <a:pPr algn="ctr">
              <a:lnSpc>
                <a:spcPct val="71000"/>
              </a:lnSpc>
            </a:pPr>
            <a:r>
              <a:rPr lang="en-GB" sz="1000" dirty="0">
                <a:solidFill>
                  <a:srgbClr val="000000"/>
                </a:solidFill>
              </a:rPr>
              <a:t>0</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4</a:t>
            </a:r>
          </a:p>
          <a:p>
            <a:pPr algn="ctr">
              <a:lnSpc>
                <a:spcPct val="71000"/>
              </a:lnSpc>
            </a:pPr>
            <a:r>
              <a:rPr lang="en-GB" sz="1000" dirty="0">
                <a:solidFill>
                  <a:srgbClr val="000000"/>
                </a:solidFill>
              </a:rPr>
              <a:t>4</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8</a:t>
            </a:r>
          </a:p>
          <a:p>
            <a:pPr algn="ctr">
              <a:lnSpc>
                <a:spcPct val="71000"/>
              </a:lnSpc>
            </a:pPr>
            <a:r>
              <a:rPr lang="en-GB" sz="1000" dirty="0">
                <a:solidFill>
                  <a:srgbClr val="000000"/>
                </a:solidFill>
              </a:rPr>
              <a:t>7</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3</a:t>
            </a:r>
          </a:p>
          <a:p>
            <a:pPr algn="ctr">
              <a:lnSpc>
                <a:spcPct val="71000"/>
              </a:lnSpc>
            </a:pPr>
            <a:r>
              <a:rPr lang="en-GB" sz="1000" dirty="0">
                <a:solidFill>
                  <a:srgbClr val="000000"/>
                </a:solidFill>
              </a:rPr>
              <a:t>3</a:t>
            </a:r>
          </a:p>
          <a:p>
            <a:pPr algn="ctr">
              <a:lnSpc>
                <a:spcPct val="71000"/>
              </a:lnSpc>
            </a:pPr>
            <a:endParaRPr lang="en-GB" sz="1000" dirty="0">
              <a:solidFill>
                <a:srgbClr val="000000"/>
              </a:solidFill>
            </a:endParaRPr>
          </a:p>
          <a:p>
            <a:pPr algn="ctr">
              <a:lnSpc>
                <a:spcPct val="71000"/>
              </a:lnSpc>
            </a:pPr>
            <a:r>
              <a:rPr lang="en-GB" sz="1000" dirty="0"/>
              <a:t>N/A*</a:t>
            </a:r>
          </a:p>
          <a:p>
            <a:pPr algn="ctr">
              <a:lnSpc>
                <a:spcPct val="71000"/>
              </a:lnSpc>
            </a:pPr>
            <a:r>
              <a:rPr lang="en-GB" sz="1000" dirty="0"/>
              <a:t>N/A*</a:t>
            </a:r>
            <a:endParaRPr lang="en-GB" sz="1000" dirty="0">
              <a:solidFill>
                <a:srgbClr val="000000"/>
              </a:solidFill>
            </a:endParaRPr>
          </a:p>
          <a:p>
            <a:pPr algn="ctr">
              <a:lnSpc>
                <a:spcPct val="71000"/>
              </a:lnSpc>
            </a:pPr>
            <a:endParaRPr lang="en-GB" sz="1000" dirty="0">
              <a:solidFill>
                <a:srgbClr val="000000"/>
              </a:solidFill>
            </a:endParaRPr>
          </a:p>
          <a:p>
            <a:pPr algn="ctr">
              <a:lnSpc>
                <a:spcPct val="71000"/>
              </a:lnSpc>
            </a:pPr>
            <a:r>
              <a:rPr lang="en-GB" sz="1000" dirty="0">
                <a:solidFill>
                  <a:srgbClr val="000000"/>
                </a:solidFill>
              </a:rPr>
              <a:t>28</a:t>
            </a:r>
          </a:p>
          <a:p>
            <a:pPr algn="ctr">
              <a:lnSpc>
                <a:spcPct val="71000"/>
              </a:lnSpc>
            </a:pPr>
            <a:r>
              <a:rPr lang="en-GB" sz="1000" dirty="0">
                <a:solidFill>
                  <a:srgbClr val="000000"/>
                </a:solidFill>
              </a:rPr>
              <a:t>25</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8</a:t>
            </a:r>
          </a:p>
          <a:p>
            <a:pPr algn="ctr">
              <a:lnSpc>
                <a:spcPct val="71000"/>
              </a:lnSpc>
            </a:pPr>
            <a:r>
              <a:rPr lang="en-GB" sz="1000" dirty="0">
                <a:solidFill>
                  <a:srgbClr val="000000"/>
                </a:solidFill>
              </a:rPr>
              <a:t>6</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2</a:t>
            </a:r>
          </a:p>
          <a:p>
            <a:pPr algn="ctr">
              <a:lnSpc>
                <a:spcPct val="71000"/>
              </a:lnSpc>
            </a:pPr>
            <a:r>
              <a:rPr lang="en-GB" sz="1000" dirty="0">
                <a:solidFill>
                  <a:srgbClr val="000000"/>
                </a:solidFill>
              </a:rPr>
              <a:t>1</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1</a:t>
            </a:r>
          </a:p>
          <a:p>
            <a:pPr algn="ctr">
              <a:lnSpc>
                <a:spcPct val="71000"/>
              </a:lnSpc>
            </a:pPr>
            <a:r>
              <a:rPr lang="en-GB" sz="1000" dirty="0">
                <a:solidFill>
                  <a:srgbClr val="000000"/>
                </a:solidFill>
              </a:rPr>
              <a:t>1</a:t>
            </a:r>
          </a:p>
        </p:txBody>
      </p:sp>
      <p:sp>
        <p:nvSpPr>
          <p:cNvPr id="75" name="TextBox 74"/>
          <p:cNvSpPr txBox="1"/>
          <p:nvPr/>
        </p:nvSpPr>
        <p:spPr>
          <a:xfrm>
            <a:off x="7496252" y="2083403"/>
            <a:ext cx="540000" cy="3372013"/>
          </a:xfrm>
          <a:prstGeom prst="rect">
            <a:avLst/>
          </a:prstGeom>
          <a:noFill/>
        </p:spPr>
        <p:txBody>
          <a:bodyPr wrap="square" rtlCol="0">
            <a:spAutoFit/>
          </a:bodyPr>
          <a:lstStyle/>
          <a:p>
            <a:pPr algn="ctr">
              <a:lnSpc>
                <a:spcPct val="71000"/>
              </a:lnSpc>
            </a:pPr>
            <a:endParaRPr lang="en-GB" sz="1000" dirty="0">
              <a:solidFill>
                <a:srgbClr val="000000"/>
              </a:solidFill>
            </a:endParaRPr>
          </a:p>
          <a:p>
            <a:pPr algn="ctr">
              <a:lnSpc>
                <a:spcPct val="71000"/>
              </a:lnSpc>
            </a:pPr>
            <a:r>
              <a:rPr lang="en-GB" sz="1000" dirty="0">
                <a:solidFill>
                  <a:srgbClr val="000000"/>
                </a:solidFill>
              </a:rPr>
              <a:t>53</a:t>
            </a:r>
          </a:p>
          <a:p>
            <a:pPr algn="ctr">
              <a:lnSpc>
                <a:spcPct val="71000"/>
              </a:lnSpc>
            </a:pPr>
            <a:r>
              <a:rPr lang="en-GB" sz="1000" dirty="0">
                <a:solidFill>
                  <a:srgbClr val="000000"/>
                </a:solidFill>
              </a:rPr>
              <a:t>63</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1</a:t>
            </a:r>
          </a:p>
          <a:p>
            <a:pPr algn="ctr">
              <a:lnSpc>
                <a:spcPct val="71000"/>
              </a:lnSpc>
            </a:pPr>
            <a:r>
              <a:rPr lang="en-GB" sz="1000" dirty="0">
                <a:solidFill>
                  <a:srgbClr val="000000"/>
                </a:solidFill>
              </a:rPr>
              <a:t>1</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5</a:t>
            </a:r>
          </a:p>
          <a:p>
            <a:pPr algn="ctr">
              <a:lnSpc>
                <a:spcPct val="71000"/>
              </a:lnSpc>
            </a:pPr>
            <a:r>
              <a:rPr lang="en-GB" sz="1000" dirty="0">
                <a:solidFill>
                  <a:srgbClr val="000000"/>
                </a:solidFill>
              </a:rPr>
              <a:t>3</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5</a:t>
            </a:r>
          </a:p>
          <a:p>
            <a:pPr algn="ctr">
              <a:lnSpc>
                <a:spcPct val="71000"/>
              </a:lnSpc>
            </a:pPr>
            <a:r>
              <a:rPr lang="en-GB" sz="1000" dirty="0">
                <a:solidFill>
                  <a:srgbClr val="000000"/>
                </a:solidFill>
              </a:rPr>
              <a:t>3</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6</a:t>
            </a:r>
          </a:p>
          <a:p>
            <a:pPr algn="ctr">
              <a:lnSpc>
                <a:spcPct val="71000"/>
              </a:lnSpc>
            </a:pPr>
            <a:r>
              <a:rPr lang="en-GB" sz="1000" dirty="0">
                <a:solidFill>
                  <a:srgbClr val="000000"/>
                </a:solidFill>
              </a:rPr>
              <a:t>2</a:t>
            </a:r>
          </a:p>
          <a:p>
            <a:pPr algn="ctr">
              <a:lnSpc>
                <a:spcPct val="71000"/>
              </a:lnSpc>
            </a:pPr>
            <a:endParaRPr lang="en-GB" sz="1000" dirty="0">
              <a:solidFill>
                <a:srgbClr val="000000"/>
              </a:solidFill>
            </a:endParaRPr>
          </a:p>
          <a:p>
            <a:pPr algn="ctr">
              <a:lnSpc>
                <a:spcPct val="71000"/>
              </a:lnSpc>
            </a:pPr>
            <a:r>
              <a:rPr lang="en-GB" sz="1000" dirty="0"/>
              <a:t>N/A*</a:t>
            </a:r>
          </a:p>
          <a:p>
            <a:pPr algn="ctr">
              <a:lnSpc>
                <a:spcPct val="71000"/>
              </a:lnSpc>
            </a:pPr>
            <a:r>
              <a:rPr lang="en-GB" sz="1000" dirty="0"/>
              <a:t>N/A*</a:t>
            </a:r>
            <a:endParaRPr lang="en-GB" sz="1000" dirty="0">
              <a:solidFill>
                <a:srgbClr val="000000"/>
              </a:solidFill>
            </a:endParaRPr>
          </a:p>
          <a:p>
            <a:pPr algn="ctr">
              <a:lnSpc>
                <a:spcPct val="71000"/>
              </a:lnSpc>
            </a:pPr>
            <a:endParaRPr lang="en-GB" sz="1000" dirty="0">
              <a:solidFill>
                <a:srgbClr val="000000"/>
              </a:solidFill>
            </a:endParaRPr>
          </a:p>
          <a:p>
            <a:pPr algn="ctr">
              <a:lnSpc>
                <a:spcPct val="71000"/>
              </a:lnSpc>
            </a:pPr>
            <a:r>
              <a:rPr lang="en-GB" sz="1000" dirty="0">
                <a:solidFill>
                  <a:srgbClr val="000000"/>
                </a:solidFill>
              </a:rPr>
              <a:t>30</a:t>
            </a:r>
          </a:p>
          <a:p>
            <a:pPr algn="ctr">
              <a:lnSpc>
                <a:spcPct val="71000"/>
              </a:lnSpc>
            </a:pPr>
            <a:r>
              <a:rPr lang="en-GB" sz="1000" dirty="0">
                <a:solidFill>
                  <a:srgbClr val="000000"/>
                </a:solidFill>
              </a:rPr>
              <a:t>27</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4</a:t>
            </a:r>
          </a:p>
          <a:p>
            <a:pPr algn="ctr">
              <a:lnSpc>
                <a:spcPct val="71000"/>
              </a:lnSpc>
            </a:pPr>
            <a:r>
              <a:rPr lang="en-GB" sz="1000" dirty="0">
                <a:solidFill>
                  <a:srgbClr val="000000"/>
                </a:solidFill>
              </a:rPr>
              <a:t>5</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1</a:t>
            </a:r>
          </a:p>
          <a:p>
            <a:pPr algn="ctr">
              <a:lnSpc>
                <a:spcPct val="71000"/>
              </a:lnSpc>
            </a:pPr>
            <a:r>
              <a:rPr lang="en-GB" sz="1000" dirty="0">
                <a:solidFill>
                  <a:srgbClr val="000000"/>
                </a:solidFill>
              </a:rPr>
              <a:t>2</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1</a:t>
            </a:r>
          </a:p>
          <a:p>
            <a:pPr algn="ctr">
              <a:lnSpc>
                <a:spcPct val="71000"/>
              </a:lnSpc>
            </a:pPr>
            <a:r>
              <a:rPr lang="en-GB" sz="1000" dirty="0">
                <a:solidFill>
                  <a:srgbClr val="000000"/>
                </a:solidFill>
              </a:rPr>
              <a:t>1</a:t>
            </a:r>
          </a:p>
        </p:txBody>
      </p:sp>
      <p:sp>
        <p:nvSpPr>
          <p:cNvPr id="76" name="TextBox 75"/>
          <p:cNvSpPr txBox="1"/>
          <p:nvPr/>
        </p:nvSpPr>
        <p:spPr>
          <a:xfrm>
            <a:off x="8097480" y="2083403"/>
            <a:ext cx="540000" cy="3372013"/>
          </a:xfrm>
          <a:prstGeom prst="rect">
            <a:avLst/>
          </a:prstGeom>
          <a:noFill/>
        </p:spPr>
        <p:txBody>
          <a:bodyPr wrap="square" rtlCol="0">
            <a:spAutoFit/>
          </a:bodyPr>
          <a:lstStyle/>
          <a:p>
            <a:pPr algn="ctr">
              <a:lnSpc>
                <a:spcPct val="71000"/>
              </a:lnSpc>
            </a:pPr>
            <a:endParaRPr lang="en-GB" sz="1000" dirty="0">
              <a:solidFill>
                <a:srgbClr val="000000"/>
              </a:solidFill>
            </a:endParaRPr>
          </a:p>
          <a:p>
            <a:pPr algn="ctr">
              <a:lnSpc>
                <a:spcPct val="71000"/>
              </a:lnSpc>
            </a:pPr>
            <a:r>
              <a:rPr lang="en-GB" sz="1000" dirty="0">
                <a:solidFill>
                  <a:srgbClr val="000000"/>
                </a:solidFill>
              </a:rPr>
              <a:t>55</a:t>
            </a:r>
          </a:p>
          <a:p>
            <a:pPr algn="ctr">
              <a:lnSpc>
                <a:spcPct val="71000"/>
              </a:lnSpc>
            </a:pPr>
            <a:r>
              <a:rPr lang="en-GB" sz="1000" dirty="0">
                <a:solidFill>
                  <a:srgbClr val="000000"/>
                </a:solidFill>
              </a:rPr>
              <a:t>69</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0</a:t>
            </a:r>
          </a:p>
          <a:p>
            <a:pPr algn="ctr">
              <a:lnSpc>
                <a:spcPct val="71000"/>
              </a:lnSpc>
            </a:pPr>
            <a:r>
              <a:rPr lang="en-GB" sz="1000" dirty="0">
                <a:solidFill>
                  <a:srgbClr val="000000"/>
                </a:solidFill>
              </a:rPr>
              <a:t>0</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7</a:t>
            </a:r>
          </a:p>
          <a:p>
            <a:pPr algn="ctr">
              <a:lnSpc>
                <a:spcPct val="71000"/>
              </a:lnSpc>
            </a:pPr>
            <a:r>
              <a:rPr lang="en-GB" sz="1000" dirty="0">
                <a:solidFill>
                  <a:srgbClr val="000000"/>
                </a:solidFill>
              </a:rPr>
              <a:t>4</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4</a:t>
            </a:r>
          </a:p>
          <a:p>
            <a:pPr algn="ctr">
              <a:lnSpc>
                <a:spcPct val="71000"/>
              </a:lnSpc>
            </a:pPr>
            <a:r>
              <a:rPr lang="en-GB" sz="1000" dirty="0">
                <a:solidFill>
                  <a:srgbClr val="000000"/>
                </a:solidFill>
              </a:rPr>
              <a:t>2</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5</a:t>
            </a:r>
          </a:p>
          <a:p>
            <a:pPr algn="ctr">
              <a:lnSpc>
                <a:spcPct val="71000"/>
              </a:lnSpc>
            </a:pPr>
            <a:r>
              <a:rPr lang="en-GB" sz="1000" dirty="0">
                <a:solidFill>
                  <a:srgbClr val="000000"/>
                </a:solidFill>
              </a:rPr>
              <a:t>2</a:t>
            </a:r>
          </a:p>
          <a:p>
            <a:pPr algn="ctr">
              <a:lnSpc>
                <a:spcPct val="71000"/>
              </a:lnSpc>
            </a:pPr>
            <a:endParaRPr lang="en-GB" sz="1000" dirty="0">
              <a:solidFill>
                <a:srgbClr val="000000"/>
              </a:solidFill>
            </a:endParaRPr>
          </a:p>
          <a:p>
            <a:pPr algn="ctr">
              <a:lnSpc>
                <a:spcPct val="71000"/>
              </a:lnSpc>
            </a:pPr>
            <a:r>
              <a:rPr lang="en-GB" sz="1000" dirty="0"/>
              <a:t>N/A*</a:t>
            </a:r>
          </a:p>
          <a:p>
            <a:pPr algn="ctr">
              <a:lnSpc>
                <a:spcPct val="71000"/>
              </a:lnSpc>
            </a:pPr>
            <a:r>
              <a:rPr lang="en-GB" sz="1000" dirty="0"/>
              <a:t>N/A*</a:t>
            </a:r>
            <a:endParaRPr lang="en-GB" sz="1000" dirty="0">
              <a:solidFill>
                <a:srgbClr val="000000"/>
              </a:solidFill>
            </a:endParaRPr>
          </a:p>
          <a:p>
            <a:pPr algn="ctr">
              <a:lnSpc>
                <a:spcPct val="71000"/>
              </a:lnSpc>
            </a:pPr>
            <a:endParaRPr lang="en-GB" sz="1000" dirty="0">
              <a:solidFill>
                <a:srgbClr val="000000"/>
              </a:solidFill>
            </a:endParaRPr>
          </a:p>
          <a:p>
            <a:pPr algn="ctr">
              <a:lnSpc>
                <a:spcPct val="71000"/>
              </a:lnSpc>
            </a:pPr>
            <a:r>
              <a:rPr lang="en-GB" sz="1000" dirty="0">
                <a:solidFill>
                  <a:srgbClr val="000000"/>
                </a:solidFill>
              </a:rPr>
              <a:t>28</a:t>
            </a:r>
          </a:p>
          <a:p>
            <a:pPr algn="ctr">
              <a:lnSpc>
                <a:spcPct val="71000"/>
              </a:lnSpc>
            </a:pPr>
            <a:r>
              <a:rPr lang="en-GB" sz="1000" dirty="0">
                <a:solidFill>
                  <a:srgbClr val="000000"/>
                </a:solidFill>
              </a:rPr>
              <a:t>22</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3</a:t>
            </a:r>
          </a:p>
          <a:p>
            <a:pPr algn="ctr">
              <a:lnSpc>
                <a:spcPct val="71000"/>
              </a:lnSpc>
            </a:pPr>
            <a:r>
              <a:rPr lang="en-GB" sz="1000" dirty="0">
                <a:solidFill>
                  <a:srgbClr val="000000"/>
                </a:solidFill>
              </a:rPr>
              <a:t>3</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0</a:t>
            </a:r>
          </a:p>
          <a:p>
            <a:pPr algn="ctr">
              <a:lnSpc>
                <a:spcPct val="71000"/>
              </a:lnSpc>
            </a:pPr>
            <a:r>
              <a:rPr lang="en-GB" sz="1000" dirty="0">
                <a:solidFill>
                  <a:srgbClr val="000000"/>
                </a:solidFill>
              </a:rPr>
              <a:t>0</a:t>
            </a:r>
          </a:p>
          <a:p>
            <a:pPr algn="ctr">
              <a:lnSpc>
                <a:spcPct val="71000"/>
              </a:lnSpc>
            </a:pPr>
            <a:endParaRPr lang="en-GB" sz="1000" dirty="0">
              <a:solidFill>
                <a:srgbClr val="000000"/>
              </a:solidFill>
            </a:endParaRPr>
          </a:p>
          <a:p>
            <a:pPr algn="ctr">
              <a:lnSpc>
                <a:spcPct val="71000"/>
              </a:lnSpc>
            </a:pPr>
            <a:r>
              <a:rPr lang="en-GB" sz="1000" dirty="0">
                <a:solidFill>
                  <a:srgbClr val="000000"/>
                </a:solidFill>
              </a:rPr>
              <a:t>2</a:t>
            </a:r>
          </a:p>
          <a:p>
            <a:pPr algn="ctr">
              <a:lnSpc>
                <a:spcPct val="71000"/>
              </a:lnSpc>
            </a:pPr>
            <a:r>
              <a:rPr lang="en-GB" sz="1000" dirty="0">
                <a:solidFill>
                  <a:srgbClr val="000000"/>
                </a:solidFill>
              </a:rPr>
              <a:t>1</a:t>
            </a: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6852044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5058" y="4146621"/>
            <a:ext cx="144960" cy="144960"/>
          </a:xfrm>
          <a:prstGeom prst="rect">
            <a:avLst/>
          </a:prstGeom>
        </p:spPr>
      </p:pic>
      <p:pic>
        <p:nvPicPr>
          <p:cNvPr id="19" name="Picture 8006352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0106" y="2182842"/>
            <a:ext cx="144960" cy="152400"/>
          </a:xfrm>
          <a:prstGeom prst="rect">
            <a:avLst/>
          </a:prstGeom>
        </p:spPr>
      </p:pic>
      <p:pic>
        <p:nvPicPr>
          <p:cNvPr id="20" name="Picture 8006352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9477" y="3509767"/>
            <a:ext cx="144960" cy="152400"/>
          </a:xfrm>
          <a:prstGeom prst="rect">
            <a:avLst/>
          </a:prstGeom>
        </p:spPr>
      </p:pic>
      <p:pic>
        <p:nvPicPr>
          <p:cNvPr id="21" name="Picture 8006352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4971" y="3177422"/>
            <a:ext cx="144960" cy="152400"/>
          </a:xfrm>
          <a:prstGeom prst="rect">
            <a:avLst/>
          </a:prstGeom>
        </p:spPr>
      </p:pic>
      <p:pic>
        <p:nvPicPr>
          <p:cNvPr id="22" name="Picture 8006352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6386" y="2847060"/>
            <a:ext cx="144960" cy="152400"/>
          </a:xfrm>
          <a:prstGeom prst="rect">
            <a:avLst/>
          </a:prstGeom>
        </p:spPr>
      </p:pic>
      <p:pic>
        <p:nvPicPr>
          <p:cNvPr id="23" name="Picture 8006352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9899" y="2523547"/>
            <a:ext cx="144960" cy="152400"/>
          </a:xfrm>
          <a:prstGeom prst="rect">
            <a:avLst/>
          </a:prstGeom>
        </p:spPr>
      </p:pic>
      <p:pic>
        <p:nvPicPr>
          <p:cNvPr id="24" name="Picture 8006352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7986" y="4814877"/>
            <a:ext cx="144960" cy="152400"/>
          </a:xfrm>
          <a:prstGeom prst="rect">
            <a:avLst/>
          </a:prstGeom>
        </p:spPr>
      </p:pic>
      <p:pic>
        <p:nvPicPr>
          <p:cNvPr id="25" name="Picture 8006352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5831" y="4484516"/>
            <a:ext cx="144960" cy="152400"/>
          </a:xfrm>
          <a:prstGeom prst="rect">
            <a:avLst/>
          </a:prstGeom>
        </p:spPr>
      </p:pic>
      <p:pic>
        <p:nvPicPr>
          <p:cNvPr id="27" name="Picture 8006352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7986" y="5137527"/>
            <a:ext cx="144960" cy="152400"/>
          </a:xfrm>
          <a:prstGeom prst="rect">
            <a:avLst/>
          </a:prstGeom>
        </p:spPr>
      </p:pic>
      <p:pic>
        <p:nvPicPr>
          <p:cNvPr id="28" name="Picture 8006352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9026" y="3293219"/>
            <a:ext cx="144960" cy="152400"/>
          </a:xfrm>
          <a:prstGeom prst="rect">
            <a:avLst/>
          </a:prstGeom>
        </p:spPr>
      </p:pic>
      <p:pic>
        <p:nvPicPr>
          <p:cNvPr id="29" name="Picture 8006352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2376" y="4597057"/>
            <a:ext cx="144960" cy="152400"/>
          </a:xfrm>
          <a:prstGeom prst="rect">
            <a:avLst/>
          </a:prstGeom>
        </p:spPr>
      </p:pic>
      <p:pic>
        <p:nvPicPr>
          <p:cNvPr id="30" name="Picture 8006352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4066" y="2965077"/>
            <a:ext cx="144960" cy="152400"/>
          </a:xfrm>
          <a:prstGeom prst="rect">
            <a:avLst/>
          </a:prstGeom>
        </p:spPr>
      </p:pic>
      <p:pic>
        <p:nvPicPr>
          <p:cNvPr id="31" name="Picture 8006352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9072" y="3615009"/>
            <a:ext cx="144960" cy="152400"/>
          </a:xfrm>
          <a:prstGeom prst="rect">
            <a:avLst/>
          </a:prstGeom>
        </p:spPr>
      </p:pic>
      <p:pic>
        <p:nvPicPr>
          <p:cNvPr id="32" name="Picture 8006352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3335" y="4273762"/>
            <a:ext cx="144960" cy="152400"/>
          </a:xfrm>
          <a:prstGeom prst="rect">
            <a:avLst/>
          </a:prstGeom>
        </p:spPr>
      </p:pic>
      <p:pic>
        <p:nvPicPr>
          <p:cNvPr id="33" name="Picture 8006352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7849" y="2652797"/>
            <a:ext cx="144960" cy="152400"/>
          </a:xfrm>
          <a:prstGeom prst="rect">
            <a:avLst/>
          </a:prstGeom>
        </p:spPr>
      </p:pic>
      <p:pic>
        <p:nvPicPr>
          <p:cNvPr id="34" name="Picture 8006352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7207" y="2323667"/>
            <a:ext cx="144960" cy="152400"/>
          </a:xfrm>
          <a:prstGeom prst="rect">
            <a:avLst/>
          </a:prstGeom>
        </p:spPr>
      </p:pic>
      <p:pic>
        <p:nvPicPr>
          <p:cNvPr id="35" name="Picture 8006352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7986" y="4934412"/>
            <a:ext cx="144960" cy="152400"/>
          </a:xfrm>
          <a:prstGeom prst="rect">
            <a:avLst/>
          </a:prstGeom>
        </p:spPr>
      </p:pic>
      <p:pic>
        <p:nvPicPr>
          <p:cNvPr id="36" name="Picture 8006352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7986" y="5257157"/>
            <a:ext cx="144960" cy="152400"/>
          </a:xfrm>
          <a:prstGeom prst="rect">
            <a:avLst/>
          </a:prstGeom>
        </p:spPr>
      </p:pic>
      <p:pic>
        <p:nvPicPr>
          <p:cNvPr id="38" name="Picture 8006352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5705" y="3826293"/>
            <a:ext cx="144960" cy="152400"/>
          </a:xfrm>
          <a:prstGeom prst="rect">
            <a:avLst/>
          </a:prstGeom>
        </p:spPr>
      </p:pic>
      <p:pic>
        <p:nvPicPr>
          <p:cNvPr id="39" name="Picture 8006352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3655" y="3955543"/>
            <a:ext cx="144960" cy="152400"/>
          </a:xfrm>
          <a:prstGeom prst="rect">
            <a:avLst/>
          </a:prstGeom>
        </p:spPr>
      </p:pic>
      <p:sp>
        <p:nvSpPr>
          <p:cNvPr id="40"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58</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20710632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GB" sz="2400" dirty="0">
                <a:solidFill>
                  <a:srgbClr val="C00000"/>
                </a:solidFill>
              </a:rPr>
              <a:t>Weather conditions when journey made</a:t>
            </a:r>
            <a:endParaRPr lang="en-US" sz="2400" dirty="0">
              <a:solidFill>
                <a:srgbClr val="C00000"/>
              </a:solidFill>
            </a:endParaRPr>
          </a:p>
        </p:txBody>
      </p:sp>
      <p:pic>
        <p:nvPicPr>
          <p:cNvPr id="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Rectangle 13"/>
          <p:cNvSpPr>
            <a:spLocks noChangeArrowheads="1"/>
          </p:cNvSpPr>
          <p:nvPr/>
        </p:nvSpPr>
        <p:spPr bwMode="auto">
          <a:xfrm>
            <a:off x="2129458" y="6100539"/>
            <a:ext cx="4122392"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GB" sz="800" i="1" dirty="0">
                <a:solidFill>
                  <a:srgbClr val="B9B8B8"/>
                </a:solidFill>
              </a:rPr>
              <a:t>Q. What was the weather like when you made your journey?</a:t>
            </a:r>
          </a:p>
          <a:p>
            <a:pPr eaLnBrk="0" fontAlgn="base" hangingPunct="0">
              <a:spcBef>
                <a:spcPct val="0"/>
              </a:spcBef>
              <a:spcAft>
                <a:spcPct val="0"/>
              </a:spcAft>
            </a:pPr>
            <a:r>
              <a:rPr lang="en-GB" sz="800" i="1" dirty="0">
                <a:solidFill>
                  <a:srgbClr val="B9B8B8"/>
                </a:solidFill>
              </a:rPr>
              <a:t>Base: All passengers - 484</a:t>
            </a:r>
          </a:p>
        </p:txBody>
      </p:sp>
      <p:graphicFrame>
        <p:nvGraphicFramePr>
          <p:cNvPr id="17" name="Chart 16"/>
          <p:cNvGraphicFramePr/>
          <p:nvPr>
            <p:extLst>
              <p:ext uri="{D42A27DB-BD31-4B8C-83A1-F6EECF244321}">
                <p14:modId xmlns:p14="http://schemas.microsoft.com/office/powerpoint/2010/main" val="3044188143"/>
              </p:ext>
            </p:extLst>
          </p:nvPr>
        </p:nvGraphicFramePr>
        <p:xfrm>
          <a:off x="1221738" y="2301130"/>
          <a:ext cx="4843207" cy="351547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a:off x="7975856" y="1944585"/>
            <a:ext cx="744493" cy="415999"/>
          </a:xfrm>
          <a:prstGeom prst="rect">
            <a:avLst/>
          </a:prstGeom>
          <a:noFill/>
        </p:spPr>
        <p:txBody>
          <a:bodyPr wrap="squar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19" name="TextBox 18"/>
          <p:cNvSpPr txBox="1"/>
          <p:nvPr/>
        </p:nvSpPr>
        <p:spPr>
          <a:xfrm>
            <a:off x="3697019" y="1944586"/>
            <a:ext cx="676812" cy="415999"/>
          </a:xfrm>
          <a:prstGeom prst="rect">
            <a:avLst/>
          </a:prstGeom>
          <a:noFill/>
        </p:spPr>
        <p:txBody>
          <a:bodyPr wrap="square" rtlCol="0">
            <a:spAutoFit/>
          </a:bodyPr>
          <a:lstStyle/>
          <a:p>
            <a:pPr algn="ctr"/>
            <a:r>
              <a:rPr lang="en-GB" sz="1000" dirty="0">
                <a:solidFill>
                  <a:srgbClr val="000000"/>
                </a:solidFill>
              </a:rPr>
              <a:t>Autumn</a:t>
            </a:r>
          </a:p>
          <a:p>
            <a:pPr algn="ctr"/>
            <a:r>
              <a:rPr lang="en-GB" sz="1000" dirty="0">
                <a:solidFill>
                  <a:srgbClr val="000000"/>
                </a:solidFill>
              </a:rPr>
              <a:t>2017</a:t>
            </a:r>
          </a:p>
        </p:txBody>
      </p:sp>
      <p:sp>
        <p:nvSpPr>
          <p:cNvPr id="20" name="TextBox 19"/>
          <p:cNvSpPr txBox="1"/>
          <p:nvPr/>
        </p:nvSpPr>
        <p:spPr>
          <a:xfrm>
            <a:off x="8055603" y="2270555"/>
            <a:ext cx="630031" cy="3037178"/>
          </a:xfrm>
          <a:prstGeom prst="rect">
            <a:avLst/>
          </a:prstGeom>
          <a:noFill/>
        </p:spPr>
        <p:txBody>
          <a:bodyPr wrap="square" rtlCol="0">
            <a:spAutoFit/>
          </a:bodyPr>
          <a:lstStyle/>
          <a:p>
            <a:pPr algn="ctr">
              <a:lnSpc>
                <a:spcPct val="184000"/>
              </a:lnSpc>
            </a:pPr>
            <a:endParaRPr lang="en-GB" sz="200" dirty="0">
              <a:solidFill>
                <a:srgbClr val="000000"/>
              </a:solidFill>
            </a:endParaRPr>
          </a:p>
          <a:p>
            <a:pPr algn="ctr">
              <a:lnSpc>
                <a:spcPct val="184000"/>
              </a:lnSpc>
            </a:pPr>
            <a:r>
              <a:rPr lang="en-GB" sz="1000" dirty="0">
                <a:solidFill>
                  <a:srgbClr val="000000"/>
                </a:solidFill>
              </a:rPr>
              <a:t>74</a:t>
            </a:r>
          </a:p>
          <a:p>
            <a:pPr algn="ctr">
              <a:lnSpc>
                <a:spcPct val="184000"/>
              </a:lnSpc>
            </a:pPr>
            <a:endParaRPr lang="en-GB" sz="700" dirty="0">
              <a:solidFill>
                <a:srgbClr val="000000"/>
              </a:solidFill>
            </a:endParaRPr>
          </a:p>
          <a:p>
            <a:pPr algn="ctr">
              <a:lnSpc>
                <a:spcPct val="184000"/>
              </a:lnSpc>
            </a:pPr>
            <a:r>
              <a:rPr lang="en-GB" sz="1000" dirty="0">
                <a:solidFill>
                  <a:srgbClr val="000000"/>
                </a:solidFill>
              </a:rPr>
              <a:t>20</a:t>
            </a:r>
          </a:p>
          <a:p>
            <a:pPr algn="ctr">
              <a:lnSpc>
                <a:spcPct val="184000"/>
              </a:lnSpc>
            </a:pPr>
            <a:endParaRPr lang="en-GB" sz="600" dirty="0">
              <a:solidFill>
                <a:srgbClr val="000000"/>
              </a:solidFill>
            </a:endParaRPr>
          </a:p>
          <a:p>
            <a:pPr algn="ctr">
              <a:lnSpc>
                <a:spcPct val="184000"/>
              </a:lnSpc>
            </a:pPr>
            <a:r>
              <a:rPr lang="en-GB" sz="1000" dirty="0">
                <a:solidFill>
                  <a:srgbClr val="000000"/>
                </a:solidFill>
              </a:rPr>
              <a:t>2</a:t>
            </a:r>
          </a:p>
          <a:p>
            <a:pPr algn="ctr">
              <a:lnSpc>
                <a:spcPct val="184000"/>
              </a:lnSpc>
            </a:pPr>
            <a:endParaRPr lang="en-GB" sz="600" dirty="0">
              <a:solidFill>
                <a:srgbClr val="000000"/>
              </a:solidFill>
            </a:endParaRPr>
          </a:p>
          <a:p>
            <a:pPr algn="ctr">
              <a:lnSpc>
                <a:spcPct val="184000"/>
              </a:lnSpc>
            </a:pPr>
            <a:r>
              <a:rPr lang="en-GB" sz="1000" dirty="0">
                <a:solidFill>
                  <a:srgbClr val="000000"/>
                </a:solidFill>
              </a:rPr>
              <a:t>0</a:t>
            </a:r>
          </a:p>
          <a:p>
            <a:pPr algn="ctr">
              <a:lnSpc>
                <a:spcPct val="184000"/>
              </a:lnSpc>
            </a:pPr>
            <a:endParaRPr lang="en-GB" sz="600" dirty="0">
              <a:solidFill>
                <a:srgbClr val="000000"/>
              </a:solidFill>
            </a:endParaRPr>
          </a:p>
          <a:p>
            <a:pPr algn="ctr">
              <a:lnSpc>
                <a:spcPct val="184000"/>
              </a:lnSpc>
            </a:pPr>
            <a:r>
              <a:rPr lang="en-GB" sz="1000" dirty="0">
                <a:solidFill>
                  <a:srgbClr val="000000"/>
                </a:solidFill>
              </a:rPr>
              <a:t>1</a:t>
            </a:r>
          </a:p>
          <a:p>
            <a:pPr algn="ctr">
              <a:lnSpc>
                <a:spcPct val="184000"/>
              </a:lnSpc>
            </a:pPr>
            <a:endParaRPr lang="en-GB" sz="600" dirty="0">
              <a:solidFill>
                <a:srgbClr val="000000"/>
              </a:solidFill>
            </a:endParaRPr>
          </a:p>
          <a:p>
            <a:pPr algn="ctr">
              <a:lnSpc>
                <a:spcPct val="184000"/>
              </a:lnSpc>
            </a:pPr>
            <a:r>
              <a:rPr lang="en-GB" sz="1000" dirty="0">
                <a:solidFill>
                  <a:srgbClr val="000000"/>
                </a:solidFill>
              </a:rPr>
              <a:t>2</a:t>
            </a:r>
          </a:p>
          <a:p>
            <a:pPr algn="ctr">
              <a:lnSpc>
                <a:spcPct val="184000"/>
              </a:lnSpc>
            </a:pPr>
            <a:endParaRPr lang="en-GB" sz="1000" dirty="0">
              <a:solidFill>
                <a:srgbClr val="000000"/>
              </a:solidFill>
            </a:endParaRPr>
          </a:p>
        </p:txBody>
      </p:sp>
      <p:sp>
        <p:nvSpPr>
          <p:cNvPr id="21" name="TextBox 20"/>
          <p:cNvSpPr txBox="1"/>
          <p:nvPr/>
        </p:nvSpPr>
        <p:spPr>
          <a:xfrm>
            <a:off x="7460289" y="2270557"/>
            <a:ext cx="515567" cy="2810641"/>
          </a:xfrm>
          <a:prstGeom prst="rect">
            <a:avLst/>
          </a:prstGeom>
          <a:noFill/>
        </p:spPr>
        <p:txBody>
          <a:bodyPr wrap="square" rtlCol="0">
            <a:spAutoFit/>
          </a:bodyPr>
          <a:lstStyle/>
          <a:p>
            <a:pPr algn="ctr">
              <a:lnSpc>
                <a:spcPct val="184000"/>
              </a:lnSpc>
            </a:pPr>
            <a:endParaRPr lang="en-GB" sz="200" dirty="0">
              <a:solidFill>
                <a:srgbClr val="000000"/>
              </a:solidFill>
            </a:endParaRPr>
          </a:p>
          <a:p>
            <a:pPr algn="ctr">
              <a:lnSpc>
                <a:spcPct val="184000"/>
              </a:lnSpc>
            </a:pPr>
            <a:r>
              <a:rPr lang="en-GB" sz="1000" dirty="0">
                <a:solidFill>
                  <a:srgbClr val="000000"/>
                </a:solidFill>
              </a:rPr>
              <a:t>77</a:t>
            </a:r>
          </a:p>
          <a:p>
            <a:pPr algn="ctr">
              <a:lnSpc>
                <a:spcPct val="184000"/>
              </a:lnSpc>
            </a:pPr>
            <a:endParaRPr lang="en-GB" sz="700" dirty="0">
              <a:solidFill>
                <a:srgbClr val="000000"/>
              </a:solidFill>
            </a:endParaRPr>
          </a:p>
          <a:p>
            <a:pPr algn="ctr">
              <a:lnSpc>
                <a:spcPct val="184000"/>
              </a:lnSpc>
            </a:pPr>
            <a:r>
              <a:rPr lang="en-GB" sz="1000" dirty="0">
                <a:solidFill>
                  <a:srgbClr val="000000"/>
                </a:solidFill>
              </a:rPr>
              <a:t>17</a:t>
            </a:r>
          </a:p>
          <a:p>
            <a:pPr algn="ctr">
              <a:lnSpc>
                <a:spcPct val="184000"/>
              </a:lnSpc>
            </a:pPr>
            <a:endParaRPr lang="en-GB" sz="600" dirty="0">
              <a:solidFill>
                <a:srgbClr val="000000"/>
              </a:solidFill>
            </a:endParaRPr>
          </a:p>
          <a:p>
            <a:pPr algn="ctr">
              <a:lnSpc>
                <a:spcPct val="184000"/>
              </a:lnSpc>
            </a:pPr>
            <a:r>
              <a:rPr lang="en-GB" sz="1000" dirty="0">
                <a:solidFill>
                  <a:srgbClr val="000000"/>
                </a:solidFill>
              </a:rPr>
              <a:t>2</a:t>
            </a:r>
          </a:p>
          <a:p>
            <a:pPr algn="ctr">
              <a:lnSpc>
                <a:spcPct val="184000"/>
              </a:lnSpc>
            </a:pPr>
            <a:endParaRPr lang="en-GB" sz="600" dirty="0">
              <a:solidFill>
                <a:srgbClr val="000000"/>
              </a:solidFill>
            </a:endParaRPr>
          </a:p>
          <a:p>
            <a:pPr algn="ctr">
              <a:lnSpc>
                <a:spcPct val="184000"/>
              </a:lnSpc>
            </a:pPr>
            <a:r>
              <a:rPr lang="en-GB" sz="1000" dirty="0">
                <a:solidFill>
                  <a:srgbClr val="000000"/>
                </a:solidFill>
              </a:rPr>
              <a:t>0</a:t>
            </a:r>
          </a:p>
          <a:p>
            <a:pPr algn="ctr">
              <a:lnSpc>
                <a:spcPct val="184000"/>
              </a:lnSpc>
            </a:pPr>
            <a:endParaRPr lang="en-GB" sz="600" dirty="0">
              <a:solidFill>
                <a:srgbClr val="000000"/>
              </a:solidFill>
            </a:endParaRPr>
          </a:p>
          <a:p>
            <a:pPr algn="ctr">
              <a:lnSpc>
                <a:spcPct val="184000"/>
              </a:lnSpc>
            </a:pPr>
            <a:r>
              <a:rPr lang="en-GB" sz="1000" dirty="0">
                <a:solidFill>
                  <a:srgbClr val="000000"/>
                </a:solidFill>
              </a:rPr>
              <a:t>4</a:t>
            </a:r>
          </a:p>
          <a:p>
            <a:pPr algn="ctr">
              <a:lnSpc>
                <a:spcPct val="184000"/>
              </a:lnSpc>
            </a:pPr>
            <a:endParaRPr lang="en-GB" sz="600" dirty="0">
              <a:solidFill>
                <a:srgbClr val="000000"/>
              </a:solidFill>
            </a:endParaRPr>
          </a:p>
          <a:p>
            <a:pPr algn="ctr">
              <a:lnSpc>
                <a:spcPct val="184000"/>
              </a:lnSpc>
            </a:pPr>
            <a:r>
              <a:rPr lang="en-GB" sz="1000" dirty="0">
                <a:solidFill>
                  <a:srgbClr val="000000"/>
                </a:solidFill>
              </a:rPr>
              <a:t>1</a:t>
            </a:r>
          </a:p>
        </p:txBody>
      </p:sp>
      <p:sp>
        <p:nvSpPr>
          <p:cNvPr id="22" name="TextBox 21"/>
          <p:cNvSpPr txBox="1"/>
          <p:nvPr/>
        </p:nvSpPr>
        <p:spPr>
          <a:xfrm>
            <a:off x="7327783" y="1944585"/>
            <a:ext cx="744493" cy="415999"/>
          </a:xfrm>
          <a:prstGeom prst="rect">
            <a:avLst/>
          </a:prstGeom>
          <a:noFill/>
        </p:spPr>
        <p:txBody>
          <a:bodyPr wrap="square" rtlCol="0">
            <a:spAutoFit/>
          </a:bodyPr>
          <a:lstStyle/>
          <a:p>
            <a:pPr algn="ctr"/>
            <a:r>
              <a:rPr lang="en-GB" sz="1000" dirty="0">
                <a:solidFill>
                  <a:srgbClr val="000000"/>
                </a:solidFill>
              </a:rPr>
              <a:t>Autumn</a:t>
            </a:r>
          </a:p>
          <a:p>
            <a:pPr algn="ctr"/>
            <a:r>
              <a:rPr lang="en-GB" sz="1000" dirty="0">
                <a:solidFill>
                  <a:srgbClr val="000000"/>
                </a:solidFill>
              </a:rPr>
              <a:t>2014</a:t>
            </a:r>
          </a:p>
        </p:txBody>
      </p:sp>
      <p:sp>
        <p:nvSpPr>
          <p:cNvPr id="23" name="TextBox 22"/>
          <p:cNvSpPr txBox="1"/>
          <p:nvPr/>
        </p:nvSpPr>
        <p:spPr>
          <a:xfrm>
            <a:off x="6820961" y="2270557"/>
            <a:ext cx="515567" cy="2725746"/>
          </a:xfrm>
          <a:prstGeom prst="rect">
            <a:avLst/>
          </a:prstGeom>
          <a:noFill/>
        </p:spPr>
        <p:txBody>
          <a:bodyPr wrap="square" rtlCol="0">
            <a:spAutoFit/>
          </a:bodyPr>
          <a:lstStyle/>
          <a:p>
            <a:pPr algn="ctr">
              <a:lnSpc>
                <a:spcPct val="184000"/>
              </a:lnSpc>
            </a:pPr>
            <a:endParaRPr lang="en-GB" sz="200" dirty="0">
              <a:solidFill>
                <a:srgbClr val="000000"/>
              </a:solidFill>
            </a:endParaRPr>
          </a:p>
          <a:p>
            <a:pPr algn="ctr">
              <a:lnSpc>
                <a:spcPct val="184000"/>
              </a:lnSpc>
            </a:pPr>
            <a:r>
              <a:rPr lang="en-GB" sz="1000" dirty="0">
                <a:solidFill>
                  <a:srgbClr val="000000"/>
                </a:solidFill>
              </a:rPr>
              <a:t>72</a:t>
            </a:r>
          </a:p>
          <a:p>
            <a:pPr algn="ctr">
              <a:lnSpc>
                <a:spcPct val="184000"/>
              </a:lnSpc>
            </a:pPr>
            <a:endParaRPr lang="en-GB" sz="700" dirty="0">
              <a:solidFill>
                <a:srgbClr val="000000"/>
              </a:solidFill>
            </a:endParaRPr>
          </a:p>
          <a:p>
            <a:pPr algn="ctr">
              <a:lnSpc>
                <a:spcPct val="184000"/>
              </a:lnSpc>
            </a:pPr>
            <a:r>
              <a:rPr lang="en-GB" sz="1000" dirty="0">
                <a:solidFill>
                  <a:srgbClr val="000000"/>
                </a:solidFill>
              </a:rPr>
              <a:t>23</a:t>
            </a:r>
          </a:p>
          <a:p>
            <a:pPr algn="ctr">
              <a:lnSpc>
                <a:spcPct val="184000"/>
              </a:lnSpc>
            </a:pPr>
            <a:endParaRPr lang="en-GB" sz="600" dirty="0">
              <a:solidFill>
                <a:srgbClr val="000000"/>
              </a:solidFill>
            </a:endParaRPr>
          </a:p>
          <a:p>
            <a:pPr algn="ctr">
              <a:lnSpc>
                <a:spcPct val="184000"/>
              </a:lnSpc>
            </a:pPr>
            <a:r>
              <a:rPr lang="en-GB" sz="1000" dirty="0">
                <a:solidFill>
                  <a:srgbClr val="000000"/>
                </a:solidFill>
              </a:rPr>
              <a:t>3</a:t>
            </a:r>
          </a:p>
          <a:p>
            <a:pPr algn="ctr">
              <a:lnSpc>
                <a:spcPct val="184000"/>
              </a:lnSpc>
            </a:pPr>
            <a:endParaRPr lang="en-GB" sz="600" dirty="0">
              <a:solidFill>
                <a:srgbClr val="000000"/>
              </a:solidFill>
            </a:endParaRPr>
          </a:p>
          <a:p>
            <a:pPr algn="ctr">
              <a:lnSpc>
                <a:spcPct val="184000"/>
              </a:lnSpc>
            </a:pPr>
            <a:r>
              <a:rPr lang="en-GB" sz="1000" dirty="0">
                <a:solidFill>
                  <a:srgbClr val="000000"/>
                </a:solidFill>
              </a:rPr>
              <a:t>0</a:t>
            </a:r>
          </a:p>
          <a:p>
            <a:pPr algn="ctr">
              <a:lnSpc>
                <a:spcPct val="184000"/>
              </a:lnSpc>
            </a:pPr>
            <a:endParaRPr lang="en-GB" sz="600" dirty="0">
              <a:solidFill>
                <a:srgbClr val="000000"/>
              </a:solidFill>
            </a:endParaRPr>
          </a:p>
          <a:p>
            <a:pPr algn="ctr">
              <a:lnSpc>
                <a:spcPct val="184000"/>
              </a:lnSpc>
            </a:pPr>
            <a:r>
              <a:rPr lang="en-GB" sz="1000" dirty="0">
                <a:solidFill>
                  <a:srgbClr val="000000"/>
                </a:solidFill>
              </a:rPr>
              <a:t>2</a:t>
            </a:r>
          </a:p>
          <a:p>
            <a:pPr algn="ctr">
              <a:lnSpc>
                <a:spcPct val="184000"/>
              </a:lnSpc>
            </a:pPr>
            <a:endParaRPr lang="en-GB" sz="600" dirty="0">
              <a:solidFill>
                <a:srgbClr val="000000"/>
              </a:solidFill>
            </a:endParaRPr>
          </a:p>
          <a:p>
            <a:pPr algn="ctr">
              <a:lnSpc>
                <a:spcPct val="184000"/>
              </a:lnSpc>
            </a:pPr>
            <a:r>
              <a:rPr lang="en-GB" sz="1000" dirty="0">
                <a:solidFill>
                  <a:srgbClr val="000000"/>
                </a:solidFill>
              </a:rPr>
              <a:t>1</a:t>
            </a:r>
          </a:p>
        </p:txBody>
      </p:sp>
      <p:sp>
        <p:nvSpPr>
          <p:cNvPr id="24" name="TextBox 23"/>
          <p:cNvSpPr txBox="1"/>
          <p:nvPr/>
        </p:nvSpPr>
        <p:spPr>
          <a:xfrm>
            <a:off x="6717030" y="1944585"/>
            <a:ext cx="744493" cy="415999"/>
          </a:xfrm>
          <a:prstGeom prst="rect">
            <a:avLst/>
          </a:prstGeom>
          <a:noFill/>
        </p:spPr>
        <p:txBody>
          <a:bodyPr wrap="squar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25" name="TextBox 24"/>
          <p:cNvSpPr txBox="1"/>
          <p:nvPr/>
        </p:nvSpPr>
        <p:spPr>
          <a:xfrm>
            <a:off x="6153408" y="2270558"/>
            <a:ext cx="515567" cy="2810641"/>
          </a:xfrm>
          <a:prstGeom prst="rect">
            <a:avLst/>
          </a:prstGeom>
          <a:noFill/>
        </p:spPr>
        <p:txBody>
          <a:bodyPr wrap="square" rtlCol="0">
            <a:spAutoFit/>
          </a:bodyPr>
          <a:lstStyle/>
          <a:p>
            <a:pPr algn="ctr">
              <a:lnSpc>
                <a:spcPct val="184000"/>
              </a:lnSpc>
            </a:pPr>
            <a:endParaRPr lang="en-GB" sz="200" dirty="0">
              <a:solidFill>
                <a:srgbClr val="000000"/>
              </a:solidFill>
            </a:endParaRPr>
          </a:p>
          <a:p>
            <a:pPr algn="ctr">
              <a:lnSpc>
                <a:spcPct val="184000"/>
              </a:lnSpc>
            </a:pPr>
            <a:r>
              <a:rPr lang="en-GB" sz="1000" dirty="0">
                <a:solidFill>
                  <a:srgbClr val="000000"/>
                </a:solidFill>
              </a:rPr>
              <a:t>68</a:t>
            </a:r>
          </a:p>
          <a:p>
            <a:pPr algn="ctr">
              <a:lnSpc>
                <a:spcPct val="184000"/>
              </a:lnSpc>
            </a:pPr>
            <a:endParaRPr lang="en-GB" sz="700" dirty="0">
              <a:solidFill>
                <a:srgbClr val="000000"/>
              </a:solidFill>
            </a:endParaRPr>
          </a:p>
          <a:p>
            <a:pPr algn="ctr">
              <a:lnSpc>
                <a:spcPct val="184000"/>
              </a:lnSpc>
            </a:pPr>
            <a:r>
              <a:rPr lang="en-GB" sz="1000" dirty="0">
                <a:solidFill>
                  <a:srgbClr val="000000"/>
                </a:solidFill>
              </a:rPr>
              <a:t>22</a:t>
            </a:r>
          </a:p>
          <a:p>
            <a:pPr algn="ctr">
              <a:lnSpc>
                <a:spcPct val="184000"/>
              </a:lnSpc>
            </a:pPr>
            <a:endParaRPr lang="en-GB" sz="600" dirty="0">
              <a:solidFill>
                <a:srgbClr val="000000"/>
              </a:solidFill>
            </a:endParaRPr>
          </a:p>
          <a:p>
            <a:pPr algn="ctr">
              <a:lnSpc>
                <a:spcPct val="184000"/>
              </a:lnSpc>
            </a:pPr>
            <a:r>
              <a:rPr lang="en-GB" sz="1000" dirty="0">
                <a:solidFill>
                  <a:srgbClr val="000000"/>
                </a:solidFill>
              </a:rPr>
              <a:t>4</a:t>
            </a:r>
          </a:p>
          <a:p>
            <a:pPr algn="ctr">
              <a:lnSpc>
                <a:spcPct val="184000"/>
              </a:lnSpc>
            </a:pPr>
            <a:endParaRPr lang="en-GB" sz="600" dirty="0">
              <a:solidFill>
                <a:srgbClr val="000000"/>
              </a:solidFill>
            </a:endParaRPr>
          </a:p>
          <a:p>
            <a:pPr algn="ctr">
              <a:lnSpc>
                <a:spcPct val="184000"/>
              </a:lnSpc>
            </a:pPr>
            <a:r>
              <a:rPr lang="en-GB" sz="1000" dirty="0">
                <a:solidFill>
                  <a:srgbClr val="000000"/>
                </a:solidFill>
              </a:rPr>
              <a:t>0</a:t>
            </a:r>
          </a:p>
          <a:p>
            <a:pPr algn="ctr">
              <a:lnSpc>
                <a:spcPct val="184000"/>
              </a:lnSpc>
            </a:pPr>
            <a:endParaRPr lang="en-GB" sz="600" dirty="0">
              <a:solidFill>
                <a:srgbClr val="000000"/>
              </a:solidFill>
            </a:endParaRPr>
          </a:p>
          <a:p>
            <a:pPr algn="ctr">
              <a:lnSpc>
                <a:spcPct val="184000"/>
              </a:lnSpc>
            </a:pPr>
            <a:r>
              <a:rPr lang="en-GB" sz="1000" dirty="0">
                <a:solidFill>
                  <a:srgbClr val="000000"/>
                </a:solidFill>
              </a:rPr>
              <a:t>4</a:t>
            </a:r>
          </a:p>
          <a:p>
            <a:pPr algn="ctr">
              <a:lnSpc>
                <a:spcPct val="184000"/>
              </a:lnSpc>
            </a:pPr>
            <a:endParaRPr lang="en-GB" sz="600" dirty="0">
              <a:solidFill>
                <a:srgbClr val="000000"/>
              </a:solidFill>
            </a:endParaRPr>
          </a:p>
          <a:p>
            <a:pPr algn="ctr">
              <a:lnSpc>
                <a:spcPct val="184000"/>
              </a:lnSpc>
            </a:pPr>
            <a:r>
              <a:rPr lang="en-GB" sz="1000" dirty="0">
                <a:solidFill>
                  <a:srgbClr val="000000"/>
                </a:solidFill>
              </a:rPr>
              <a:t>1</a:t>
            </a:r>
          </a:p>
        </p:txBody>
      </p:sp>
      <p:sp>
        <p:nvSpPr>
          <p:cNvPr id="26" name="TextBox 25"/>
          <p:cNvSpPr txBox="1"/>
          <p:nvPr/>
        </p:nvSpPr>
        <p:spPr>
          <a:xfrm>
            <a:off x="6049477" y="1944586"/>
            <a:ext cx="744493" cy="415999"/>
          </a:xfrm>
          <a:prstGeom prst="rect">
            <a:avLst/>
          </a:prstGeom>
          <a:noFill/>
        </p:spPr>
        <p:txBody>
          <a:bodyPr wrap="square" rtlCol="0">
            <a:spAutoFit/>
          </a:bodyPr>
          <a:lstStyle/>
          <a:p>
            <a:pPr algn="ctr"/>
            <a:r>
              <a:rPr lang="en-GB" sz="1000" dirty="0">
                <a:solidFill>
                  <a:srgbClr val="000000"/>
                </a:solidFill>
              </a:rPr>
              <a:t>Autumn</a:t>
            </a:r>
          </a:p>
          <a:p>
            <a:pPr algn="ctr"/>
            <a:r>
              <a:rPr lang="en-GB" sz="1000" dirty="0">
                <a:solidFill>
                  <a:srgbClr val="000000"/>
                </a:solidFill>
              </a:rPr>
              <a:t>2016</a:t>
            </a:r>
          </a:p>
        </p:txBody>
      </p:sp>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3607" y="2456417"/>
            <a:ext cx="144960" cy="152400"/>
          </a:xfrm>
          <a:prstGeom prst="rect">
            <a:avLst/>
          </a:prstGeom>
        </p:spPr>
      </p:pic>
      <p:pic>
        <p:nvPicPr>
          <p:cNvPr id="29"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5064" y="3382268"/>
            <a:ext cx="144960" cy="152400"/>
          </a:xfrm>
          <a:prstGeom prst="rect">
            <a:avLst/>
          </a:prstGeom>
        </p:spPr>
      </p:pic>
      <p:pic>
        <p:nvPicPr>
          <p:cNvPr id="30"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2303" y="3828133"/>
            <a:ext cx="144960" cy="152400"/>
          </a:xfrm>
          <a:prstGeom prst="rect">
            <a:avLst/>
          </a:prstGeom>
        </p:spPr>
      </p:pic>
      <p:pic>
        <p:nvPicPr>
          <p:cNvPr id="31"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8957" y="4300527"/>
            <a:ext cx="144960" cy="152400"/>
          </a:xfrm>
          <a:prstGeom prst="rect">
            <a:avLst/>
          </a:prstGeom>
        </p:spPr>
      </p:pic>
      <p:pic>
        <p:nvPicPr>
          <p:cNvPr id="32"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0567" y="4753868"/>
            <a:ext cx="144960" cy="152400"/>
          </a:xfrm>
          <a:prstGeom prst="rect">
            <a:avLst/>
          </a:prstGeom>
        </p:spPr>
      </p:pic>
      <p:pic>
        <p:nvPicPr>
          <p:cNvPr id="33"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5609" y="2919284"/>
            <a:ext cx="144960" cy="152400"/>
          </a:xfrm>
          <a:prstGeom prst="rect">
            <a:avLst/>
          </a:prstGeom>
        </p:spPr>
      </p:pic>
      <p:sp>
        <p:nvSpPr>
          <p:cNvPr id="34"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59</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405490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8"/>
          <p:cNvSpPr>
            <a:spLocks noChangeArrowheads="1"/>
          </p:cNvSpPr>
          <p:nvPr/>
        </p:nvSpPr>
        <p:spPr bwMode="auto">
          <a:xfrm>
            <a:off x="373078" y="4590540"/>
            <a:ext cx="6697414" cy="3086100"/>
          </a:xfrm>
          <a:prstGeom prst="rect">
            <a:avLst/>
          </a:prstGeom>
          <a:noFill/>
          <a:ln w="9525">
            <a:noFill/>
            <a:miter lim="800000"/>
            <a:headEnd/>
            <a:tailEnd/>
          </a:ln>
        </p:spPr>
        <p:txBody>
          <a:bodyPr lIns="90000" tIns="46800" rIns="90000" bIns="46800" anchor="ctr"/>
          <a:lstStyle/>
          <a:p>
            <a:pPr eaLnBrk="0" fontAlgn="base" hangingPunct="0">
              <a:spcBef>
                <a:spcPct val="0"/>
              </a:spcBef>
              <a:spcAft>
                <a:spcPct val="0"/>
              </a:spcAft>
            </a:pPr>
            <a:endParaRPr lang="en-US" b="1" dirty="0">
              <a:solidFill>
                <a:srgbClr val="FF0000"/>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solidFill>
                <a:srgbClr val="2C2227"/>
              </a:solidFill>
            </a:endParaRPr>
          </a:p>
        </p:txBody>
      </p:sp>
      <p:sp>
        <p:nvSpPr>
          <p:cNvPr id="4" name="Title 3"/>
          <p:cNvSpPr>
            <a:spLocks noGrp="1"/>
          </p:cNvSpPr>
          <p:nvPr>
            <p:ph type="ctrTitle"/>
          </p:nvPr>
        </p:nvSpPr>
        <p:spPr>
          <a:xfrm>
            <a:off x="373078" y="4193274"/>
            <a:ext cx="8085122" cy="794533"/>
          </a:xfrm>
        </p:spPr>
        <p:txBody>
          <a:bodyPr>
            <a:noAutofit/>
          </a:bodyPr>
          <a:lstStyle/>
          <a:p>
            <a:r>
              <a:rPr lang="en-US" sz="2800" dirty="0"/>
              <a:t>Tram Passenger Survey (TPS) – Midland Metro</a:t>
            </a:r>
          </a:p>
        </p:txBody>
      </p:sp>
      <p:sp>
        <p:nvSpPr>
          <p:cNvPr id="5" name="Subtitle 4"/>
          <p:cNvSpPr>
            <a:spLocks noGrp="1"/>
          </p:cNvSpPr>
          <p:nvPr>
            <p:ph type="subTitle" idx="1"/>
          </p:nvPr>
        </p:nvSpPr>
        <p:spPr/>
        <p:txBody>
          <a:bodyPr/>
          <a:lstStyle/>
          <a:p>
            <a:r>
              <a:rPr lang="en-US" dirty="0"/>
              <a:t>Key findings</a:t>
            </a:r>
          </a:p>
        </p:txBody>
      </p:sp>
      <p:sp>
        <p:nvSpPr>
          <p:cNvPr id="6" name="Text Placeholder 5"/>
          <p:cNvSpPr>
            <a:spLocks noGrp="1"/>
          </p:cNvSpPr>
          <p:nvPr>
            <p:ph type="body" sz="quarter" idx="12"/>
          </p:nvPr>
        </p:nvSpPr>
        <p:spPr/>
        <p:txBody>
          <a:bodyPr/>
          <a:lstStyle/>
          <a:p>
            <a:endParaRPr lang="en-US"/>
          </a:p>
        </p:txBody>
      </p:sp>
      <p:pic>
        <p:nvPicPr>
          <p:cNvPr id="8" name="Picture Placeholder 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3598" b="13598"/>
          <a:stretch>
            <a:fillRect/>
          </a:stretch>
        </p:blipFill>
        <p:spPr/>
      </p:pic>
      <p:sp>
        <p:nvSpPr>
          <p:cNvPr id="9"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6</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345892979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GB" sz="2400" dirty="0">
                <a:solidFill>
                  <a:srgbClr val="C00000"/>
                </a:solidFill>
              </a:rPr>
              <a:t>Reasons for choosing the tram</a:t>
            </a:r>
            <a:endParaRPr lang="en-US" sz="2400" dirty="0">
              <a:solidFill>
                <a:srgbClr val="C00000"/>
              </a:solidFill>
            </a:endParaRPr>
          </a:p>
        </p:txBody>
      </p:sp>
      <p:pic>
        <p:nvPicPr>
          <p:cNvPr id="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Rectangle 13"/>
          <p:cNvSpPr>
            <a:spLocks noChangeArrowheads="1"/>
          </p:cNvSpPr>
          <p:nvPr/>
        </p:nvSpPr>
        <p:spPr bwMode="auto">
          <a:xfrm>
            <a:off x="2129458" y="6100539"/>
            <a:ext cx="4122392"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GB" sz="800" i="1" dirty="0">
                <a:solidFill>
                  <a:srgbClr val="B9B8B8"/>
                </a:solidFill>
              </a:rPr>
              <a:t>Q. What was the main reason you chose to take the tram for this journey?</a:t>
            </a:r>
          </a:p>
          <a:p>
            <a:pPr eaLnBrk="0" fontAlgn="base" hangingPunct="0">
              <a:spcBef>
                <a:spcPct val="0"/>
              </a:spcBef>
              <a:spcAft>
                <a:spcPct val="0"/>
              </a:spcAft>
            </a:pPr>
            <a:r>
              <a:rPr lang="en-GB" sz="800" i="1" dirty="0">
                <a:solidFill>
                  <a:srgbClr val="B9B8B8"/>
                </a:solidFill>
              </a:rPr>
              <a:t>Base: All passengers – 479</a:t>
            </a:r>
          </a:p>
        </p:txBody>
      </p:sp>
      <p:graphicFrame>
        <p:nvGraphicFramePr>
          <p:cNvPr id="17" name="Chart 16"/>
          <p:cNvGraphicFramePr/>
          <p:nvPr>
            <p:extLst>
              <p:ext uri="{D42A27DB-BD31-4B8C-83A1-F6EECF244321}">
                <p14:modId xmlns:p14="http://schemas.microsoft.com/office/powerpoint/2010/main" val="1974429822"/>
              </p:ext>
            </p:extLst>
          </p:nvPr>
        </p:nvGraphicFramePr>
        <p:xfrm>
          <a:off x="1221738" y="2301130"/>
          <a:ext cx="4843207" cy="351547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a:off x="7975856" y="1944585"/>
            <a:ext cx="744493" cy="415999"/>
          </a:xfrm>
          <a:prstGeom prst="rect">
            <a:avLst/>
          </a:prstGeom>
          <a:noFill/>
        </p:spPr>
        <p:txBody>
          <a:bodyPr wrap="squar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19" name="TextBox 18"/>
          <p:cNvSpPr txBox="1"/>
          <p:nvPr/>
        </p:nvSpPr>
        <p:spPr>
          <a:xfrm>
            <a:off x="3697019" y="1944586"/>
            <a:ext cx="676812" cy="415999"/>
          </a:xfrm>
          <a:prstGeom prst="rect">
            <a:avLst/>
          </a:prstGeom>
          <a:noFill/>
        </p:spPr>
        <p:txBody>
          <a:bodyPr wrap="square" rtlCol="0">
            <a:spAutoFit/>
          </a:bodyPr>
          <a:lstStyle/>
          <a:p>
            <a:pPr algn="ctr"/>
            <a:r>
              <a:rPr lang="en-GB" sz="1000" dirty="0">
                <a:solidFill>
                  <a:srgbClr val="000000"/>
                </a:solidFill>
              </a:rPr>
              <a:t>Autumn</a:t>
            </a:r>
          </a:p>
          <a:p>
            <a:pPr algn="ctr"/>
            <a:r>
              <a:rPr lang="en-GB" sz="1000" dirty="0">
                <a:solidFill>
                  <a:srgbClr val="000000"/>
                </a:solidFill>
              </a:rPr>
              <a:t>2017</a:t>
            </a:r>
          </a:p>
        </p:txBody>
      </p:sp>
      <p:sp>
        <p:nvSpPr>
          <p:cNvPr id="22" name="TextBox 21"/>
          <p:cNvSpPr txBox="1"/>
          <p:nvPr/>
        </p:nvSpPr>
        <p:spPr>
          <a:xfrm>
            <a:off x="7327783" y="1944585"/>
            <a:ext cx="744493" cy="415999"/>
          </a:xfrm>
          <a:prstGeom prst="rect">
            <a:avLst/>
          </a:prstGeom>
          <a:noFill/>
        </p:spPr>
        <p:txBody>
          <a:bodyPr wrap="square" rtlCol="0">
            <a:spAutoFit/>
          </a:bodyPr>
          <a:lstStyle/>
          <a:p>
            <a:pPr algn="ctr"/>
            <a:r>
              <a:rPr lang="en-GB" sz="1000" dirty="0">
                <a:solidFill>
                  <a:srgbClr val="000000"/>
                </a:solidFill>
              </a:rPr>
              <a:t>Autumn</a:t>
            </a:r>
          </a:p>
          <a:p>
            <a:pPr algn="ctr"/>
            <a:r>
              <a:rPr lang="en-GB" sz="1000" dirty="0">
                <a:solidFill>
                  <a:srgbClr val="000000"/>
                </a:solidFill>
              </a:rPr>
              <a:t>2014</a:t>
            </a:r>
          </a:p>
        </p:txBody>
      </p:sp>
      <p:sp>
        <p:nvSpPr>
          <p:cNvPr id="24" name="TextBox 23"/>
          <p:cNvSpPr txBox="1"/>
          <p:nvPr/>
        </p:nvSpPr>
        <p:spPr>
          <a:xfrm>
            <a:off x="6717030" y="1944585"/>
            <a:ext cx="744493" cy="415999"/>
          </a:xfrm>
          <a:prstGeom prst="rect">
            <a:avLst/>
          </a:prstGeom>
          <a:noFill/>
        </p:spPr>
        <p:txBody>
          <a:bodyPr wrap="squar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25" name="TextBox 24"/>
          <p:cNvSpPr txBox="1"/>
          <p:nvPr/>
        </p:nvSpPr>
        <p:spPr>
          <a:xfrm>
            <a:off x="6153407" y="2247405"/>
            <a:ext cx="515567" cy="3263650"/>
          </a:xfrm>
          <a:prstGeom prst="rect">
            <a:avLst/>
          </a:prstGeom>
          <a:noFill/>
        </p:spPr>
        <p:txBody>
          <a:bodyPr wrap="square" rtlCol="0">
            <a:spAutoFit/>
          </a:bodyPr>
          <a:lstStyle/>
          <a:p>
            <a:pPr algn="ctr">
              <a:lnSpc>
                <a:spcPct val="184000"/>
              </a:lnSpc>
            </a:pPr>
            <a:endParaRPr lang="en-GB" sz="100" dirty="0">
              <a:solidFill>
                <a:srgbClr val="000000"/>
              </a:solidFill>
            </a:endParaRPr>
          </a:p>
          <a:p>
            <a:pPr algn="ctr">
              <a:lnSpc>
                <a:spcPct val="184000"/>
              </a:lnSpc>
            </a:pPr>
            <a:r>
              <a:rPr lang="en-GB" sz="1000" dirty="0">
                <a:solidFill>
                  <a:srgbClr val="000000"/>
                </a:solidFill>
              </a:rPr>
              <a:t>48</a:t>
            </a:r>
          </a:p>
          <a:p>
            <a:pPr algn="ctr">
              <a:lnSpc>
                <a:spcPct val="184000"/>
              </a:lnSpc>
            </a:pPr>
            <a:endParaRPr lang="en-GB" sz="200" dirty="0">
              <a:solidFill>
                <a:srgbClr val="000000"/>
              </a:solidFill>
            </a:endParaRPr>
          </a:p>
          <a:p>
            <a:pPr algn="ctr">
              <a:lnSpc>
                <a:spcPct val="184000"/>
              </a:lnSpc>
            </a:pPr>
            <a:r>
              <a:rPr lang="en-GB" sz="1000" dirty="0">
                <a:solidFill>
                  <a:srgbClr val="000000"/>
                </a:solidFill>
              </a:rPr>
              <a:t>34</a:t>
            </a:r>
          </a:p>
          <a:p>
            <a:pPr algn="ctr">
              <a:lnSpc>
                <a:spcPct val="184000"/>
              </a:lnSpc>
            </a:pPr>
            <a:endParaRPr lang="en-GB" sz="200" dirty="0">
              <a:solidFill>
                <a:srgbClr val="000000"/>
              </a:solidFill>
            </a:endParaRPr>
          </a:p>
          <a:p>
            <a:pPr algn="ctr">
              <a:lnSpc>
                <a:spcPct val="184000"/>
              </a:lnSpc>
            </a:pPr>
            <a:r>
              <a:rPr lang="en-GB" sz="1000" dirty="0">
                <a:solidFill>
                  <a:srgbClr val="000000"/>
                </a:solidFill>
              </a:rPr>
              <a:t>28</a:t>
            </a:r>
          </a:p>
          <a:p>
            <a:pPr algn="ctr">
              <a:lnSpc>
                <a:spcPct val="184000"/>
              </a:lnSpc>
            </a:pPr>
            <a:endParaRPr lang="en-GB" sz="300" dirty="0">
              <a:solidFill>
                <a:srgbClr val="000000"/>
              </a:solidFill>
            </a:endParaRPr>
          </a:p>
          <a:p>
            <a:pPr algn="ctr">
              <a:lnSpc>
                <a:spcPct val="184000"/>
              </a:lnSpc>
            </a:pPr>
            <a:r>
              <a:rPr lang="en-GB" sz="1000" dirty="0">
                <a:solidFill>
                  <a:srgbClr val="000000"/>
                </a:solidFill>
              </a:rPr>
              <a:t>14</a:t>
            </a:r>
          </a:p>
          <a:p>
            <a:pPr algn="ctr">
              <a:lnSpc>
                <a:spcPct val="184000"/>
              </a:lnSpc>
            </a:pPr>
            <a:endParaRPr lang="en-GB" sz="300" dirty="0">
              <a:solidFill>
                <a:srgbClr val="000000"/>
              </a:solidFill>
            </a:endParaRPr>
          </a:p>
          <a:p>
            <a:pPr algn="ctr">
              <a:lnSpc>
                <a:spcPct val="184000"/>
              </a:lnSpc>
            </a:pPr>
            <a:r>
              <a:rPr lang="en-GB" sz="1000" dirty="0">
                <a:solidFill>
                  <a:srgbClr val="000000"/>
                </a:solidFill>
              </a:rPr>
              <a:t>12</a:t>
            </a:r>
          </a:p>
          <a:p>
            <a:pPr algn="ctr">
              <a:lnSpc>
                <a:spcPct val="184000"/>
              </a:lnSpc>
            </a:pPr>
            <a:endParaRPr lang="en-GB" sz="200" dirty="0">
              <a:solidFill>
                <a:srgbClr val="000000"/>
              </a:solidFill>
            </a:endParaRPr>
          </a:p>
          <a:p>
            <a:pPr algn="ctr">
              <a:lnSpc>
                <a:spcPct val="184000"/>
              </a:lnSpc>
            </a:pPr>
            <a:r>
              <a:rPr lang="en-GB" sz="1000" dirty="0">
                <a:solidFill>
                  <a:srgbClr val="000000"/>
                </a:solidFill>
              </a:rPr>
              <a:t>11</a:t>
            </a:r>
          </a:p>
          <a:p>
            <a:pPr algn="ctr">
              <a:lnSpc>
                <a:spcPct val="184000"/>
              </a:lnSpc>
            </a:pPr>
            <a:endParaRPr lang="en-GB" sz="200" dirty="0">
              <a:solidFill>
                <a:srgbClr val="000000"/>
              </a:solidFill>
            </a:endParaRPr>
          </a:p>
          <a:p>
            <a:pPr algn="ctr">
              <a:lnSpc>
                <a:spcPct val="184000"/>
              </a:lnSpc>
            </a:pPr>
            <a:r>
              <a:rPr lang="en-GB" sz="1000" dirty="0">
                <a:solidFill>
                  <a:srgbClr val="000000"/>
                </a:solidFill>
              </a:rPr>
              <a:t>9</a:t>
            </a:r>
          </a:p>
          <a:p>
            <a:pPr algn="ctr">
              <a:lnSpc>
                <a:spcPct val="184000"/>
              </a:lnSpc>
            </a:pPr>
            <a:endParaRPr lang="en-GB" sz="300" dirty="0">
              <a:solidFill>
                <a:srgbClr val="000000"/>
              </a:solidFill>
            </a:endParaRPr>
          </a:p>
          <a:p>
            <a:pPr algn="ctr">
              <a:lnSpc>
                <a:spcPct val="184000"/>
              </a:lnSpc>
            </a:pPr>
            <a:r>
              <a:rPr lang="en-GB" sz="1000" dirty="0">
                <a:solidFill>
                  <a:srgbClr val="000000"/>
                </a:solidFill>
              </a:rPr>
              <a:t>2</a:t>
            </a:r>
          </a:p>
          <a:p>
            <a:pPr algn="ctr">
              <a:lnSpc>
                <a:spcPct val="184000"/>
              </a:lnSpc>
            </a:pPr>
            <a:endParaRPr lang="en-GB" sz="300" dirty="0">
              <a:solidFill>
                <a:srgbClr val="000000"/>
              </a:solidFill>
            </a:endParaRPr>
          </a:p>
          <a:p>
            <a:pPr algn="ctr">
              <a:lnSpc>
                <a:spcPct val="184000"/>
              </a:lnSpc>
            </a:pPr>
            <a:r>
              <a:rPr lang="en-GB" sz="1000" dirty="0">
                <a:solidFill>
                  <a:srgbClr val="000000"/>
                </a:solidFill>
              </a:rPr>
              <a:t>2</a:t>
            </a:r>
          </a:p>
        </p:txBody>
      </p:sp>
      <p:sp>
        <p:nvSpPr>
          <p:cNvPr id="26" name="TextBox 25"/>
          <p:cNvSpPr txBox="1"/>
          <p:nvPr/>
        </p:nvSpPr>
        <p:spPr>
          <a:xfrm>
            <a:off x="6049477" y="1944586"/>
            <a:ext cx="744493" cy="415999"/>
          </a:xfrm>
          <a:prstGeom prst="rect">
            <a:avLst/>
          </a:prstGeom>
          <a:noFill/>
        </p:spPr>
        <p:txBody>
          <a:bodyPr wrap="square" rtlCol="0">
            <a:spAutoFit/>
          </a:bodyPr>
          <a:lstStyle/>
          <a:p>
            <a:pPr algn="ctr"/>
            <a:r>
              <a:rPr lang="en-GB" sz="1000" dirty="0">
                <a:solidFill>
                  <a:srgbClr val="000000"/>
                </a:solidFill>
              </a:rPr>
              <a:t>Autumn</a:t>
            </a:r>
          </a:p>
          <a:p>
            <a:pPr algn="ctr"/>
            <a:r>
              <a:rPr lang="en-GB" sz="1000" dirty="0">
                <a:solidFill>
                  <a:srgbClr val="000000"/>
                </a:solidFill>
              </a:rPr>
              <a:t>2016</a:t>
            </a:r>
          </a:p>
        </p:txBody>
      </p:sp>
      <p:sp>
        <p:nvSpPr>
          <p:cNvPr id="27" name="Rectangle 13"/>
          <p:cNvSpPr>
            <a:spLocks noChangeArrowheads="1"/>
          </p:cNvSpPr>
          <p:nvPr/>
        </p:nvSpPr>
        <p:spPr bwMode="auto">
          <a:xfrm>
            <a:off x="2129458" y="5924028"/>
            <a:ext cx="2017183" cy="15634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US" sz="800" dirty="0">
                <a:solidFill>
                  <a:srgbClr val="B9B8B8"/>
                </a:solidFill>
              </a:rPr>
              <a:t>**Not asked in 2013</a:t>
            </a:r>
          </a:p>
        </p:txBody>
      </p:sp>
      <p:sp>
        <p:nvSpPr>
          <p:cNvPr id="28" name="TextBox 27"/>
          <p:cNvSpPr txBox="1"/>
          <p:nvPr/>
        </p:nvSpPr>
        <p:spPr>
          <a:xfrm>
            <a:off x="6831492" y="2247405"/>
            <a:ext cx="515567" cy="3235373"/>
          </a:xfrm>
          <a:prstGeom prst="rect">
            <a:avLst/>
          </a:prstGeom>
          <a:noFill/>
        </p:spPr>
        <p:txBody>
          <a:bodyPr wrap="square" rtlCol="0">
            <a:spAutoFit/>
          </a:bodyPr>
          <a:lstStyle/>
          <a:p>
            <a:pPr algn="ctr">
              <a:lnSpc>
                <a:spcPct val="184000"/>
              </a:lnSpc>
            </a:pPr>
            <a:endParaRPr lang="en-GB" sz="100" dirty="0">
              <a:solidFill>
                <a:srgbClr val="000000"/>
              </a:solidFill>
            </a:endParaRPr>
          </a:p>
          <a:p>
            <a:pPr algn="ctr">
              <a:lnSpc>
                <a:spcPct val="184000"/>
              </a:lnSpc>
            </a:pPr>
            <a:r>
              <a:rPr lang="en-GB" sz="1000" dirty="0">
                <a:solidFill>
                  <a:srgbClr val="000000"/>
                </a:solidFill>
              </a:rPr>
              <a:t>28</a:t>
            </a:r>
          </a:p>
          <a:p>
            <a:pPr algn="ctr">
              <a:lnSpc>
                <a:spcPct val="184000"/>
              </a:lnSpc>
            </a:pPr>
            <a:endParaRPr lang="en-GB" sz="200" dirty="0">
              <a:solidFill>
                <a:srgbClr val="000000"/>
              </a:solidFill>
            </a:endParaRPr>
          </a:p>
          <a:p>
            <a:pPr algn="ctr">
              <a:lnSpc>
                <a:spcPct val="184000"/>
              </a:lnSpc>
            </a:pPr>
            <a:r>
              <a:rPr lang="en-GB" sz="1000" dirty="0">
                <a:solidFill>
                  <a:srgbClr val="000000"/>
                </a:solidFill>
              </a:rPr>
              <a:t>30</a:t>
            </a:r>
          </a:p>
          <a:p>
            <a:pPr algn="ctr">
              <a:lnSpc>
                <a:spcPct val="184000"/>
              </a:lnSpc>
            </a:pPr>
            <a:endParaRPr lang="en-GB" sz="200" dirty="0">
              <a:solidFill>
                <a:srgbClr val="000000"/>
              </a:solidFill>
            </a:endParaRPr>
          </a:p>
          <a:p>
            <a:pPr algn="ctr">
              <a:lnSpc>
                <a:spcPct val="184000"/>
              </a:lnSpc>
            </a:pPr>
            <a:r>
              <a:rPr lang="en-GB" sz="1000" dirty="0">
                <a:solidFill>
                  <a:srgbClr val="000000"/>
                </a:solidFill>
              </a:rPr>
              <a:t>13</a:t>
            </a:r>
          </a:p>
          <a:p>
            <a:pPr algn="ctr">
              <a:lnSpc>
                <a:spcPct val="184000"/>
              </a:lnSpc>
            </a:pPr>
            <a:endParaRPr lang="en-GB" sz="300" dirty="0">
              <a:solidFill>
                <a:srgbClr val="000000"/>
              </a:solidFill>
            </a:endParaRPr>
          </a:p>
          <a:p>
            <a:pPr algn="ctr">
              <a:lnSpc>
                <a:spcPct val="184000"/>
              </a:lnSpc>
            </a:pPr>
            <a:r>
              <a:rPr lang="en-GB" sz="1000" dirty="0">
                <a:solidFill>
                  <a:srgbClr val="000000"/>
                </a:solidFill>
              </a:rPr>
              <a:t>6</a:t>
            </a:r>
          </a:p>
          <a:p>
            <a:pPr algn="ctr">
              <a:lnSpc>
                <a:spcPct val="184000"/>
              </a:lnSpc>
            </a:pPr>
            <a:endParaRPr lang="en-GB" sz="300" dirty="0">
              <a:solidFill>
                <a:srgbClr val="000000"/>
              </a:solidFill>
            </a:endParaRPr>
          </a:p>
          <a:p>
            <a:pPr algn="ctr">
              <a:lnSpc>
                <a:spcPct val="184000"/>
              </a:lnSpc>
            </a:pPr>
            <a:r>
              <a:rPr lang="en-GB" sz="1000" dirty="0">
                <a:solidFill>
                  <a:srgbClr val="000000"/>
                </a:solidFill>
              </a:rPr>
              <a:t>14</a:t>
            </a:r>
          </a:p>
          <a:p>
            <a:pPr algn="ctr">
              <a:lnSpc>
                <a:spcPct val="184000"/>
              </a:lnSpc>
            </a:pPr>
            <a:endParaRPr lang="en-GB" sz="200" dirty="0">
              <a:solidFill>
                <a:srgbClr val="000000"/>
              </a:solidFill>
            </a:endParaRPr>
          </a:p>
          <a:p>
            <a:pPr algn="ctr">
              <a:lnSpc>
                <a:spcPct val="184000"/>
              </a:lnSpc>
            </a:pPr>
            <a:r>
              <a:rPr lang="en-GB" sz="1000" dirty="0">
                <a:solidFill>
                  <a:srgbClr val="000000"/>
                </a:solidFill>
              </a:rPr>
              <a:t>2</a:t>
            </a:r>
          </a:p>
          <a:p>
            <a:pPr algn="ctr">
              <a:lnSpc>
                <a:spcPct val="184000"/>
              </a:lnSpc>
            </a:pPr>
            <a:endParaRPr lang="en-GB" sz="200" dirty="0">
              <a:solidFill>
                <a:srgbClr val="000000"/>
              </a:solidFill>
            </a:endParaRPr>
          </a:p>
          <a:p>
            <a:pPr algn="ctr">
              <a:lnSpc>
                <a:spcPct val="184000"/>
              </a:lnSpc>
            </a:pPr>
            <a:r>
              <a:rPr lang="en-GB" sz="1000" dirty="0">
                <a:solidFill>
                  <a:srgbClr val="000000"/>
                </a:solidFill>
              </a:rPr>
              <a:t>4</a:t>
            </a:r>
          </a:p>
          <a:p>
            <a:pPr algn="ctr">
              <a:lnSpc>
                <a:spcPct val="184000"/>
              </a:lnSpc>
            </a:pPr>
            <a:endParaRPr lang="en-GB" sz="300" dirty="0">
              <a:solidFill>
                <a:srgbClr val="000000"/>
              </a:solidFill>
            </a:endParaRPr>
          </a:p>
          <a:p>
            <a:pPr algn="ctr">
              <a:lnSpc>
                <a:spcPct val="184000"/>
              </a:lnSpc>
            </a:pPr>
            <a:r>
              <a:rPr lang="en-GB" sz="1000" dirty="0">
                <a:solidFill>
                  <a:srgbClr val="000000"/>
                </a:solidFill>
              </a:rPr>
              <a:t>0</a:t>
            </a:r>
          </a:p>
          <a:p>
            <a:pPr algn="ctr">
              <a:lnSpc>
                <a:spcPct val="184000"/>
              </a:lnSpc>
            </a:pPr>
            <a:endParaRPr lang="en-GB" sz="300" dirty="0">
              <a:solidFill>
                <a:srgbClr val="000000"/>
              </a:solidFill>
            </a:endParaRPr>
          </a:p>
          <a:p>
            <a:pPr algn="ctr">
              <a:lnSpc>
                <a:spcPct val="184000"/>
              </a:lnSpc>
            </a:pPr>
            <a:r>
              <a:rPr lang="en-GB" sz="1000" dirty="0">
                <a:solidFill>
                  <a:srgbClr val="000000"/>
                </a:solidFill>
              </a:rPr>
              <a:t>2</a:t>
            </a:r>
          </a:p>
        </p:txBody>
      </p:sp>
      <p:sp>
        <p:nvSpPr>
          <p:cNvPr id="29" name="TextBox 28"/>
          <p:cNvSpPr txBox="1"/>
          <p:nvPr/>
        </p:nvSpPr>
        <p:spPr>
          <a:xfrm>
            <a:off x="7442245" y="2247405"/>
            <a:ext cx="515567" cy="3263650"/>
          </a:xfrm>
          <a:prstGeom prst="rect">
            <a:avLst/>
          </a:prstGeom>
          <a:noFill/>
        </p:spPr>
        <p:txBody>
          <a:bodyPr wrap="square" rtlCol="0">
            <a:spAutoFit/>
          </a:bodyPr>
          <a:lstStyle/>
          <a:p>
            <a:pPr algn="ctr">
              <a:lnSpc>
                <a:spcPct val="184000"/>
              </a:lnSpc>
            </a:pPr>
            <a:endParaRPr lang="en-GB" sz="100" dirty="0">
              <a:solidFill>
                <a:srgbClr val="000000"/>
              </a:solidFill>
            </a:endParaRPr>
          </a:p>
          <a:p>
            <a:pPr algn="ctr">
              <a:lnSpc>
                <a:spcPct val="184000"/>
              </a:lnSpc>
            </a:pPr>
            <a:r>
              <a:rPr lang="en-GB" sz="1000" dirty="0">
                <a:solidFill>
                  <a:srgbClr val="000000"/>
                </a:solidFill>
              </a:rPr>
              <a:t>26</a:t>
            </a:r>
          </a:p>
          <a:p>
            <a:pPr algn="ctr">
              <a:lnSpc>
                <a:spcPct val="184000"/>
              </a:lnSpc>
            </a:pPr>
            <a:endParaRPr lang="en-GB" sz="200" dirty="0">
              <a:solidFill>
                <a:srgbClr val="000000"/>
              </a:solidFill>
            </a:endParaRPr>
          </a:p>
          <a:p>
            <a:pPr algn="ctr">
              <a:lnSpc>
                <a:spcPct val="184000"/>
              </a:lnSpc>
            </a:pPr>
            <a:r>
              <a:rPr lang="en-GB" sz="1000" dirty="0">
                <a:solidFill>
                  <a:srgbClr val="000000"/>
                </a:solidFill>
              </a:rPr>
              <a:t>28</a:t>
            </a:r>
          </a:p>
          <a:p>
            <a:pPr algn="ctr">
              <a:lnSpc>
                <a:spcPct val="184000"/>
              </a:lnSpc>
            </a:pPr>
            <a:endParaRPr lang="en-GB" sz="200" dirty="0">
              <a:solidFill>
                <a:srgbClr val="000000"/>
              </a:solidFill>
            </a:endParaRPr>
          </a:p>
          <a:p>
            <a:pPr algn="ctr">
              <a:lnSpc>
                <a:spcPct val="184000"/>
              </a:lnSpc>
            </a:pPr>
            <a:r>
              <a:rPr lang="en-GB" sz="1000" dirty="0">
                <a:solidFill>
                  <a:srgbClr val="000000"/>
                </a:solidFill>
              </a:rPr>
              <a:t>15</a:t>
            </a:r>
          </a:p>
          <a:p>
            <a:pPr algn="ctr">
              <a:lnSpc>
                <a:spcPct val="184000"/>
              </a:lnSpc>
            </a:pPr>
            <a:endParaRPr lang="en-GB" sz="300" dirty="0">
              <a:solidFill>
                <a:srgbClr val="000000"/>
              </a:solidFill>
            </a:endParaRPr>
          </a:p>
          <a:p>
            <a:pPr algn="ctr">
              <a:lnSpc>
                <a:spcPct val="184000"/>
              </a:lnSpc>
            </a:pPr>
            <a:r>
              <a:rPr lang="en-GB" sz="1000" dirty="0">
                <a:solidFill>
                  <a:srgbClr val="000000"/>
                </a:solidFill>
              </a:rPr>
              <a:t>6</a:t>
            </a:r>
          </a:p>
          <a:p>
            <a:pPr algn="ctr">
              <a:lnSpc>
                <a:spcPct val="184000"/>
              </a:lnSpc>
            </a:pPr>
            <a:endParaRPr lang="en-GB" sz="300" dirty="0">
              <a:solidFill>
                <a:srgbClr val="000000"/>
              </a:solidFill>
            </a:endParaRPr>
          </a:p>
          <a:p>
            <a:pPr algn="ctr">
              <a:lnSpc>
                <a:spcPct val="184000"/>
              </a:lnSpc>
            </a:pPr>
            <a:r>
              <a:rPr lang="en-GB" sz="1000" dirty="0">
                <a:solidFill>
                  <a:srgbClr val="000000"/>
                </a:solidFill>
              </a:rPr>
              <a:t>15</a:t>
            </a:r>
          </a:p>
          <a:p>
            <a:pPr algn="ctr">
              <a:lnSpc>
                <a:spcPct val="184000"/>
              </a:lnSpc>
            </a:pPr>
            <a:endParaRPr lang="en-GB" sz="200" dirty="0">
              <a:solidFill>
                <a:srgbClr val="000000"/>
              </a:solidFill>
            </a:endParaRPr>
          </a:p>
          <a:p>
            <a:pPr algn="ctr">
              <a:lnSpc>
                <a:spcPct val="184000"/>
              </a:lnSpc>
            </a:pPr>
            <a:r>
              <a:rPr lang="en-GB" sz="1000" dirty="0">
                <a:solidFill>
                  <a:srgbClr val="000000"/>
                </a:solidFill>
              </a:rPr>
              <a:t>3</a:t>
            </a:r>
          </a:p>
          <a:p>
            <a:pPr algn="ctr">
              <a:lnSpc>
                <a:spcPct val="184000"/>
              </a:lnSpc>
            </a:pPr>
            <a:endParaRPr lang="en-GB" sz="200" dirty="0">
              <a:solidFill>
                <a:srgbClr val="000000"/>
              </a:solidFill>
            </a:endParaRPr>
          </a:p>
          <a:p>
            <a:pPr algn="ctr">
              <a:lnSpc>
                <a:spcPct val="184000"/>
              </a:lnSpc>
            </a:pPr>
            <a:r>
              <a:rPr lang="en-GB" sz="1000" dirty="0">
                <a:solidFill>
                  <a:srgbClr val="000000"/>
                </a:solidFill>
              </a:rPr>
              <a:t>4</a:t>
            </a:r>
          </a:p>
          <a:p>
            <a:pPr algn="ctr">
              <a:lnSpc>
                <a:spcPct val="184000"/>
              </a:lnSpc>
            </a:pPr>
            <a:endParaRPr lang="en-GB" sz="300" dirty="0">
              <a:solidFill>
                <a:srgbClr val="000000"/>
              </a:solidFill>
            </a:endParaRPr>
          </a:p>
          <a:p>
            <a:pPr algn="ctr">
              <a:lnSpc>
                <a:spcPct val="184000"/>
              </a:lnSpc>
            </a:pPr>
            <a:r>
              <a:rPr lang="en-GB" sz="1000" dirty="0">
                <a:solidFill>
                  <a:srgbClr val="000000"/>
                </a:solidFill>
              </a:rPr>
              <a:t>2</a:t>
            </a:r>
          </a:p>
          <a:p>
            <a:pPr algn="ctr">
              <a:lnSpc>
                <a:spcPct val="184000"/>
              </a:lnSpc>
            </a:pPr>
            <a:endParaRPr lang="en-GB" sz="300" dirty="0">
              <a:solidFill>
                <a:srgbClr val="000000"/>
              </a:solidFill>
            </a:endParaRPr>
          </a:p>
          <a:p>
            <a:pPr algn="ctr">
              <a:lnSpc>
                <a:spcPct val="184000"/>
              </a:lnSpc>
            </a:pPr>
            <a:r>
              <a:rPr lang="en-GB" sz="1000" dirty="0">
                <a:solidFill>
                  <a:srgbClr val="000000"/>
                </a:solidFill>
              </a:rPr>
              <a:t>1</a:t>
            </a:r>
          </a:p>
        </p:txBody>
      </p:sp>
      <p:sp>
        <p:nvSpPr>
          <p:cNvPr id="30" name="TextBox 29"/>
          <p:cNvSpPr txBox="1"/>
          <p:nvPr/>
        </p:nvSpPr>
        <p:spPr>
          <a:xfrm>
            <a:off x="8072276" y="2247405"/>
            <a:ext cx="515567" cy="3263650"/>
          </a:xfrm>
          <a:prstGeom prst="rect">
            <a:avLst/>
          </a:prstGeom>
          <a:noFill/>
        </p:spPr>
        <p:txBody>
          <a:bodyPr wrap="square" rtlCol="0">
            <a:spAutoFit/>
          </a:bodyPr>
          <a:lstStyle/>
          <a:p>
            <a:pPr algn="ctr">
              <a:lnSpc>
                <a:spcPct val="184000"/>
              </a:lnSpc>
            </a:pPr>
            <a:endParaRPr lang="en-GB" sz="100" dirty="0">
              <a:solidFill>
                <a:srgbClr val="000000"/>
              </a:solidFill>
            </a:endParaRPr>
          </a:p>
          <a:p>
            <a:pPr algn="ctr">
              <a:lnSpc>
                <a:spcPct val="184000"/>
              </a:lnSpc>
            </a:pPr>
            <a:r>
              <a:rPr lang="en-GB" sz="1000" dirty="0">
                <a:solidFill>
                  <a:srgbClr val="000000"/>
                </a:solidFill>
              </a:rPr>
              <a:t>27</a:t>
            </a:r>
          </a:p>
          <a:p>
            <a:pPr algn="ctr">
              <a:lnSpc>
                <a:spcPct val="184000"/>
              </a:lnSpc>
            </a:pPr>
            <a:endParaRPr lang="en-GB" sz="200" dirty="0">
              <a:solidFill>
                <a:srgbClr val="000000"/>
              </a:solidFill>
            </a:endParaRPr>
          </a:p>
          <a:p>
            <a:pPr algn="ctr">
              <a:lnSpc>
                <a:spcPct val="184000"/>
              </a:lnSpc>
            </a:pPr>
            <a:r>
              <a:rPr lang="en-GB" sz="1000" dirty="0">
                <a:solidFill>
                  <a:srgbClr val="000000"/>
                </a:solidFill>
              </a:rPr>
              <a:t>27</a:t>
            </a:r>
          </a:p>
          <a:p>
            <a:pPr algn="ctr">
              <a:lnSpc>
                <a:spcPct val="184000"/>
              </a:lnSpc>
            </a:pPr>
            <a:endParaRPr lang="en-GB" sz="200" dirty="0">
              <a:solidFill>
                <a:srgbClr val="000000"/>
              </a:solidFill>
            </a:endParaRPr>
          </a:p>
          <a:p>
            <a:pPr algn="ctr">
              <a:lnSpc>
                <a:spcPct val="184000"/>
              </a:lnSpc>
            </a:pPr>
            <a:r>
              <a:rPr lang="en-GB" sz="1000" dirty="0">
                <a:solidFill>
                  <a:srgbClr val="000000"/>
                </a:solidFill>
              </a:rPr>
              <a:t>16</a:t>
            </a:r>
          </a:p>
          <a:p>
            <a:pPr algn="ctr">
              <a:lnSpc>
                <a:spcPct val="184000"/>
              </a:lnSpc>
            </a:pPr>
            <a:endParaRPr lang="en-GB" sz="300" dirty="0">
              <a:solidFill>
                <a:srgbClr val="000000"/>
              </a:solidFill>
            </a:endParaRPr>
          </a:p>
          <a:p>
            <a:pPr algn="ctr">
              <a:lnSpc>
                <a:spcPct val="184000"/>
              </a:lnSpc>
            </a:pPr>
            <a:r>
              <a:rPr lang="en-GB" sz="1000" dirty="0">
                <a:solidFill>
                  <a:srgbClr val="000000"/>
                </a:solidFill>
              </a:rPr>
              <a:t>7</a:t>
            </a:r>
          </a:p>
          <a:p>
            <a:pPr algn="ctr">
              <a:lnSpc>
                <a:spcPct val="184000"/>
              </a:lnSpc>
            </a:pPr>
            <a:endParaRPr lang="en-GB" sz="300" dirty="0">
              <a:solidFill>
                <a:srgbClr val="000000"/>
              </a:solidFill>
            </a:endParaRPr>
          </a:p>
          <a:p>
            <a:pPr algn="ctr">
              <a:lnSpc>
                <a:spcPct val="184000"/>
              </a:lnSpc>
            </a:pPr>
            <a:r>
              <a:rPr lang="en-GB" sz="1000" dirty="0">
                <a:solidFill>
                  <a:srgbClr val="000000"/>
                </a:solidFill>
              </a:rPr>
              <a:t>13</a:t>
            </a:r>
          </a:p>
          <a:p>
            <a:pPr algn="ctr">
              <a:lnSpc>
                <a:spcPct val="184000"/>
              </a:lnSpc>
            </a:pPr>
            <a:endParaRPr lang="en-GB" sz="200" dirty="0">
              <a:solidFill>
                <a:srgbClr val="000000"/>
              </a:solidFill>
            </a:endParaRPr>
          </a:p>
          <a:p>
            <a:pPr algn="ctr">
              <a:lnSpc>
                <a:spcPct val="184000"/>
              </a:lnSpc>
            </a:pPr>
            <a:r>
              <a:rPr lang="en-GB" sz="1000" dirty="0">
                <a:solidFill>
                  <a:srgbClr val="000000"/>
                </a:solidFill>
              </a:rPr>
              <a:t>3</a:t>
            </a:r>
          </a:p>
          <a:p>
            <a:pPr algn="ctr">
              <a:lnSpc>
                <a:spcPct val="184000"/>
              </a:lnSpc>
            </a:pPr>
            <a:endParaRPr lang="en-GB" sz="200" dirty="0">
              <a:solidFill>
                <a:srgbClr val="000000"/>
              </a:solidFill>
            </a:endParaRPr>
          </a:p>
          <a:p>
            <a:pPr algn="ctr">
              <a:lnSpc>
                <a:spcPct val="184000"/>
              </a:lnSpc>
            </a:pPr>
            <a:r>
              <a:rPr lang="en-GB" sz="1000" dirty="0">
                <a:solidFill>
                  <a:srgbClr val="000000"/>
                </a:solidFill>
              </a:rPr>
              <a:t>4</a:t>
            </a:r>
          </a:p>
          <a:p>
            <a:pPr algn="ctr">
              <a:lnSpc>
                <a:spcPct val="184000"/>
              </a:lnSpc>
            </a:pPr>
            <a:endParaRPr lang="en-GB" sz="300" dirty="0">
              <a:solidFill>
                <a:srgbClr val="000000"/>
              </a:solidFill>
            </a:endParaRPr>
          </a:p>
          <a:p>
            <a:pPr algn="ctr">
              <a:lnSpc>
                <a:spcPct val="184000"/>
              </a:lnSpc>
            </a:pPr>
            <a:r>
              <a:rPr lang="en-GB" sz="1000" dirty="0">
                <a:solidFill>
                  <a:srgbClr val="000000"/>
                </a:solidFill>
              </a:rPr>
              <a:t>N/A**</a:t>
            </a:r>
          </a:p>
          <a:p>
            <a:pPr algn="ctr">
              <a:lnSpc>
                <a:spcPct val="184000"/>
              </a:lnSpc>
            </a:pPr>
            <a:endParaRPr lang="en-GB" sz="300" dirty="0">
              <a:solidFill>
                <a:srgbClr val="000000"/>
              </a:solidFill>
            </a:endParaRPr>
          </a:p>
          <a:p>
            <a:pPr algn="ctr">
              <a:lnSpc>
                <a:spcPct val="184000"/>
              </a:lnSpc>
            </a:pPr>
            <a:r>
              <a:rPr lang="en-GB" sz="1000" dirty="0">
                <a:solidFill>
                  <a:srgbClr val="000000"/>
                </a:solidFill>
              </a:rPr>
              <a:t>3</a:t>
            </a:r>
          </a:p>
        </p:txBody>
      </p:sp>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7154" y="2405228"/>
            <a:ext cx="144960" cy="152400"/>
          </a:xfrm>
          <a:prstGeom prst="rect">
            <a:avLst/>
          </a:prstGeom>
        </p:spPr>
      </p:pic>
      <p:pic>
        <p:nvPicPr>
          <p:cNvPr id="23"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4718" y="2759409"/>
            <a:ext cx="144960" cy="152400"/>
          </a:xfrm>
          <a:prstGeom prst="rect">
            <a:avLst/>
          </a:prstGeom>
        </p:spPr>
      </p:pic>
      <p:pic>
        <p:nvPicPr>
          <p:cNvPr id="31"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0663" y="3106649"/>
            <a:ext cx="144960" cy="152400"/>
          </a:xfrm>
          <a:prstGeom prst="rect">
            <a:avLst/>
          </a:prstGeom>
        </p:spPr>
      </p:pic>
      <p:pic>
        <p:nvPicPr>
          <p:cNvPr id="32"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2707" y="3477039"/>
            <a:ext cx="144960" cy="152400"/>
          </a:xfrm>
          <a:prstGeom prst="rect">
            <a:avLst/>
          </a:prstGeom>
        </p:spPr>
      </p:pic>
      <p:pic>
        <p:nvPicPr>
          <p:cNvPr id="33"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2707" y="3830366"/>
            <a:ext cx="144960" cy="152400"/>
          </a:xfrm>
          <a:prstGeom prst="rect">
            <a:avLst/>
          </a:prstGeom>
        </p:spPr>
      </p:pic>
      <p:pic>
        <p:nvPicPr>
          <p:cNvPr id="34"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1681" y="4171519"/>
            <a:ext cx="144960" cy="152400"/>
          </a:xfrm>
          <a:prstGeom prst="rect">
            <a:avLst/>
          </a:prstGeom>
        </p:spPr>
      </p:pic>
      <p:pic>
        <p:nvPicPr>
          <p:cNvPr id="35"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7198" y="4541909"/>
            <a:ext cx="144960" cy="152400"/>
          </a:xfrm>
          <a:prstGeom prst="rect">
            <a:avLst/>
          </a:prstGeom>
        </p:spPr>
      </p:pic>
      <p:pic>
        <p:nvPicPr>
          <p:cNvPr id="36"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7019" y="4900725"/>
            <a:ext cx="144960" cy="152400"/>
          </a:xfrm>
          <a:prstGeom prst="rect">
            <a:avLst/>
          </a:prstGeom>
        </p:spPr>
      </p:pic>
      <p:pic>
        <p:nvPicPr>
          <p:cNvPr id="37" name="Picture 8006352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7139" y="5247965"/>
            <a:ext cx="144960" cy="152400"/>
          </a:xfrm>
          <a:prstGeom prst="rect">
            <a:avLst/>
          </a:prstGeom>
        </p:spPr>
      </p:pic>
      <p:sp>
        <p:nvSpPr>
          <p:cNvPr id="38"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60</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29002655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GB" sz="2400" dirty="0">
                <a:solidFill>
                  <a:srgbClr val="C00000"/>
                </a:solidFill>
              </a:rPr>
              <a:t>Factors preventing more journeys being made</a:t>
            </a:r>
            <a:endParaRPr lang="en-US" sz="2400" dirty="0">
              <a:solidFill>
                <a:srgbClr val="C00000"/>
              </a:solidFill>
            </a:endParaRPr>
          </a:p>
        </p:txBody>
      </p:sp>
      <p:pic>
        <p:nvPicPr>
          <p:cNvPr id="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Rectangle 13"/>
          <p:cNvSpPr>
            <a:spLocks noChangeArrowheads="1"/>
          </p:cNvSpPr>
          <p:nvPr/>
        </p:nvSpPr>
        <p:spPr bwMode="auto">
          <a:xfrm>
            <a:off x="2129458" y="6050073"/>
            <a:ext cx="4702446" cy="42862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GB" sz="800" i="1" dirty="0">
                <a:solidFill>
                  <a:srgbClr val="B9B8B8"/>
                </a:solidFill>
              </a:rPr>
              <a:t>Q. Have any of the following frequently stopped you making journeys by tram? (More than one answer permissible)</a:t>
            </a:r>
          </a:p>
          <a:p>
            <a:pPr eaLnBrk="0" fontAlgn="base" hangingPunct="0">
              <a:spcBef>
                <a:spcPct val="0"/>
              </a:spcBef>
              <a:spcAft>
                <a:spcPct val="0"/>
              </a:spcAft>
            </a:pPr>
            <a:r>
              <a:rPr lang="en-GB" sz="800" i="1" dirty="0">
                <a:solidFill>
                  <a:srgbClr val="B9B8B8"/>
                </a:solidFill>
              </a:rPr>
              <a:t>Base: All previously using the tram – 326</a:t>
            </a:r>
          </a:p>
        </p:txBody>
      </p:sp>
      <p:graphicFrame>
        <p:nvGraphicFramePr>
          <p:cNvPr id="17" name="Chart 16"/>
          <p:cNvGraphicFramePr/>
          <p:nvPr>
            <p:extLst>
              <p:ext uri="{D42A27DB-BD31-4B8C-83A1-F6EECF244321}">
                <p14:modId xmlns:p14="http://schemas.microsoft.com/office/powerpoint/2010/main" val="338040673"/>
              </p:ext>
            </p:extLst>
          </p:nvPr>
        </p:nvGraphicFramePr>
        <p:xfrm>
          <a:off x="1232717" y="2060514"/>
          <a:ext cx="4843207" cy="351547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a:off x="7451981" y="1620735"/>
            <a:ext cx="744493" cy="415999"/>
          </a:xfrm>
          <a:prstGeom prst="rect">
            <a:avLst/>
          </a:prstGeom>
          <a:noFill/>
        </p:spPr>
        <p:txBody>
          <a:bodyPr wrap="square" rtlCol="0">
            <a:spAutoFit/>
          </a:bodyPr>
          <a:lstStyle/>
          <a:p>
            <a:pPr algn="ctr"/>
            <a:r>
              <a:rPr lang="en-GB" sz="1000" dirty="0">
                <a:solidFill>
                  <a:srgbClr val="000000"/>
                </a:solidFill>
              </a:rPr>
              <a:t>Autumn</a:t>
            </a:r>
          </a:p>
          <a:p>
            <a:pPr algn="ctr"/>
            <a:r>
              <a:rPr lang="en-GB" sz="1000" dirty="0">
                <a:solidFill>
                  <a:srgbClr val="000000"/>
                </a:solidFill>
              </a:rPr>
              <a:t>2013</a:t>
            </a:r>
          </a:p>
        </p:txBody>
      </p:sp>
      <p:sp>
        <p:nvSpPr>
          <p:cNvPr id="19" name="TextBox 18"/>
          <p:cNvSpPr txBox="1"/>
          <p:nvPr/>
        </p:nvSpPr>
        <p:spPr>
          <a:xfrm>
            <a:off x="3201719" y="1620735"/>
            <a:ext cx="676812" cy="415999"/>
          </a:xfrm>
          <a:prstGeom prst="rect">
            <a:avLst/>
          </a:prstGeom>
          <a:noFill/>
        </p:spPr>
        <p:txBody>
          <a:bodyPr wrap="square" rtlCol="0">
            <a:spAutoFit/>
          </a:bodyPr>
          <a:lstStyle/>
          <a:p>
            <a:pPr algn="ctr"/>
            <a:r>
              <a:rPr lang="en-GB" sz="1000" dirty="0">
                <a:solidFill>
                  <a:srgbClr val="000000"/>
                </a:solidFill>
              </a:rPr>
              <a:t>Autumn</a:t>
            </a:r>
          </a:p>
          <a:p>
            <a:pPr algn="ctr"/>
            <a:r>
              <a:rPr lang="en-GB" sz="1000" dirty="0">
                <a:solidFill>
                  <a:srgbClr val="000000"/>
                </a:solidFill>
              </a:rPr>
              <a:t>2017</a:t>
            </a:r>
          </a:p>
        </p:txBody>
      </p:sp>
      <p:sp>
        <p:nvSpPr>
          <p:cNvPr id="22" name="TextBox 21"/>
          <p:cNvSpPr txBox="1"/>
          <p:nvPr/>
        </p:nvSpPr>
        <p:spPr>
          <a:xfrm>
            <a:off x="6803908" y="1620735"/>
            <a:ext cx="744493" cy="415999"/>
          </a:xfrm>
          <a:prstGeom prst="rect">
            <a:avLst/>
          </a:prstGeom>
          <a:noFill/>
        </p:spPr>
        <p:txBody>
          <a:bodyPr wrap="square" rtlCol="0">
            <a:spAutoFit/>
          </a:bodyPr>
          <a:lstStyle/>
          <a:p>
            <a:pPr algn="ctr"/>
            <a:r>
              <a:rPr lang="en-GB" sz="1000" dirty="0">
                <a:solidFill>
                  <a:srgbClr val="000000"/>
                </a:solidFill>
              </a:rPr>
              <a:t>Autumn</a:t>
            </a:r>
          </a:p>
          <a:p>
            <a:pPr algn="ctr"/>
            <a:r>
              <a:rPr lang="en-GB" sz="1000" dirty="0">
                <a:solidFill>
                  <a:srgbClr val="000000"/>
                </a:solidFill>
              </a:rPr>
              <a:t>2014</a:t>
            </a:r>
          </a:p>
        </p:txBody>
      </p:sp>
      <p:sp>
        <p:nvSpPr>
          <p:cNvPr id="24" name="TextBox 23"/>
          <p:cNvSpPr txBox="1"/>
          <p:nvPr/>
        </p:nvSpPr>
        <p:spPr>
          <a:xfrm>
            <a:off x="6193155" y="1620735"/>
            <a:ext cx="744493" cy="415999"/>
          </a:xfrm>
          <a:prstGeom prst="rect">
            <a:avLst/>
          </a:prstGeom>
          <a:noFill/>
        </p:spPr>
        <p:txBody>
          <a:bodyPr wrap="square" rtlCol="0">
            <a:spAutoFit/>
          </a:bodyPr>
          <a:lstStyle/>
          <a:p>
            <a:pPr algn="ctr"/>
            <a:r>
              <a:rPr lang="en-GB" sz="1000" dirty="0">
                <a:solidFill>
                  <a:srgbClr val="000000"/>
                </a:solidFill>
              </a:rPr>
              <a:t>Autumn</a:t>
            </a:r>
          </a:p>
          <a:p>
            <a:pPr algn="ctr"/>
            <a:r>
              <a:rPr lang="en-GB" sz="1000" dirty="0">
                <a:solidFill>
                  <a:srgbClr val="000000"/>
                </a:solidFill>
              </a:rPr>
              <a:t>2015</a:t>
            </a:r>
          </a:p>
        </p:txBody>
      </p:sp>
      <p:sp>
        <p:nvSpPr>
          <p:cNvPr id="25" name="TextBox 24"/>
          <p:cNvSpPr txBox="1"/>
          <p:nvPr/>
        </p:nvSpPr>
        <p:spPr>
          <a:xfrm>
            <a:off x="5640062" y="1716754"/>
            <a:ext cx="515567" cy="3854068"/>
          </a:xfrm>
          <a:prstGeom prst="rect">
            <a:avLst/>
          </a:prstGeom>
          <a:noFill/>
        </p:spPr>
        <p:txBody>
          <a:bodyPr wrap="square" rtlCol="0">
            <a:spAutoFit/>
          </a:bodyPr>
          <a:lstStyle/>
          <a:p>
            <a:pPr algn="ctr">
              <a:lnSpc>
                <a:spcPct val="210000"/>
              </a:lnSpc>
            </a:pPr>
            <a:endParaRPr lang="en-GB" sz="800" dirty="0">
              <a:solidFill>
                <a:srgbClr val="000000"/>
              </a:solidFill>
            </a:endParaRPr>
          </a:p>
          <a:p>
            <a:pPr algn="ctr">
              <a:lnSpc>
                <a:spcPct val="210000"/>
              </a:lnSpc>
            </a:pPr>
            <a:r>
              <a:rPr lang="en-GB" sz="1000" dirty="0">
                <a:solidFill>
                  <a:srgbClr val="000000"/>
                </a:solidFill>
              </a:rPr>
              <a:t>42</a:t>
            </a:r>
          </a:p>
          <a:p>
            <a:pPr algn="ctr">
              <a:lnSpc>
                <a:spcPct val="210000"/>
              </a:lnSpc>
            </a:pPr>
            <a:r>
              <a:rPr lang="en-GB" sz="1000" dirty="0">
                <a:solidFill>
                  <a:srgbClr val="000000"/>
                </a:solidFill>
              </a:rPr>
              <a:t>35</a:t>
            </a:r>
          </a:p>
          <a:p>
            <a:pPr algn="ctr">
              <a:lnSpc>
                <a:spcPct val="210000"/>
              </a:lnSpc>
            </a:pPr>
            <a:r>
              <a:rPr lang="en-GB" sz="1000" dirty="0">
                <a:solidFill>
                  <a:srgbClr val="000000"/>
                </a:solidFill>
              </a:rPr>
              <a:t>18</a:t>
            </a:r>
          </a:p>
          <a:p>
            <a:pPr algn="ctr">
              <a:lnSpc>
                <a:spcPct val="210000"/>
              </a:lnSpc>
            </a:pPr>
            <a:r>
              <a:rPr lang="en-GB" sz="1000" dirty="0">
                <a:solidFill>
                  <a:srgbClr val="000000"/>
                </a:solidFill>
              </a:rPr>
              <a:t>19</a:t>
            </a:r>
          </a:p>
          <a:p>
            <a:pPr algn="ctr">
              <a:lnSpc>
                <a:spcPct val="210000"/>
              </a:lnSpc>
            </a:pPr>
            <a:r>
              <a:rPr lang="en-GB" sz="1000" dirty="0">
                <a:solidFill>
                  <a:srgbClr val="000000"/>
                </a:solidFill>
              </a:rPr>
              <a:t>11</a:t>
            </a:r>
          </a:p>
          <a:p>
            <a:pPr algn="ctr">
              <a:lnSpc>
                <a:spcPct val="210000"/>
              </a:lnSpc>
            </a:pPr>
            <a:r>
              <a:rPr lang="en-GB" sz="1000" dirty="0">
                <a:solidFill>
                  <a:srgbClr val="000000"/>
                </a:solidFill>
              </a:rPr>
              <a:t>11</a:t>
            </a:r>
          </a:p>
          <a:p>
            <a:pPr algn="ctr">
              <a:lnSpc>
                <a:spcPct val="210000"/>
              </a:lnSpc>
            </a:pPr>
            <a:r>
              <a:rPr lang="en-GB" sz="1000" dirty="0">
                <a:solidFill>
                  <a:srgbClr val="000000"/>
                </a:solidFill>
              </a:rPr>
              <a:t>19</a:t>
            </a:r>
          </a:p>
          <a:p>
            <a:pPr algn="ctr">
              <a:lnSpc>
                <a:spcPct val="210000"/>
              </a:lnSpc>
            </a:pPr>
            <a:r>
              <a:rPr lang="en-GB" sz="1000" dirty="0">
                <a:solidFill>
                  <a:srgbClr val="000000"/>
                </a:solidFill>
              </a:rPr>
              <a:t>4</a:t>
            </a:r>
          </a:p>
          <a:p>
            <a:pPr algn="ctr">
              <a:lnSpc>
                <a:spcPct val="210000"/>
              </a:lnSpc>
            </a:pPr>
            <a:r>
              <a:rPr lang="en-GB" sz="1000" dirty="0">
                <a:solidFill>
                  <a:srgbClr val="000000"/>
                </a:solidFill>
              </a:rPr>
              <a:t>13</a:t>
            </a:r>
          </a:p>
          <a:p>
            <a:pPr algn="ctr">
              <a:lnSpc>
                <a:spcPct val="210000"/>
              </a:lnSpc>
            </a:pPr>
            <a:r>
              <a:rPr lang="en-GB" sz="1000" dirty="0">
                <a:solidFill>
                  <a:srgbClr val="000000"/>
                </a:solidFill>
              </a:rPr>
              <a:t>3</a:t>
            </a:r>
          </a:p>
          <a:p>
            <a:pPr algn="ctr">
              <a:lnSpc>
                <a:spcPct val="210000"/>
              </a:lnSpc>
            </a:pPr>
            <a:r>
              <a:rPr lang="en-GB" sz="1000" dirty="0">
                <a:solidFill>
                  <a:srgbClr val="000000"/>
                </a:solidFill>
              </a:rPr>
              <a:t>4</a:t>
            </a:r>
          </a:p>
        </p:txBody>
      </p:sp>
      <p:sp>
        <p:nvSpPr>
          <p:cNvPr id="26" name="TextBox 25"/>
          <p:cNvSpPr txBox="1"/>
          <p:nvPr/>
        </p:nvSpPr>
        <p:spPr>
          <a:xfrm>
            <a:off x="5525602" y="1620735"/>
            <a:ext cx="744493" cy="415999"/>
          </a:xfrm>
          <a:prstGeom prst="rect">
            <a:avLst/>
          </a:prstGeom>
          <a:noFill/>
        </p:spPr>
        <p:txBody>
          <a:bodyPr wrap="square" rtlCol="0">
            <a:spAutoFit/>
          </a:bodyPr>
          <a:lstStyle/>
          <a:p>
            <a:pPr algn="ctr"/>
            <a:r>
              <a:rPr lang="en-GB" sz="1000" dirty="0">
                <a:solidFill>
                  <a:srgbClr val="000000"/>
                </a:solidFill>
              </a:rPr>
              <a:t>Autumn</a:t>
            </a:r>
          </a:p>
          <a:p>
            <a:pPr algn="ctr"/>
            <a:r>
              <a:rPr lang="en-GB" sz="1000" dirty="0">
                <a:solidFill>
                  <a:srgbClr val="000000"/>
                </a:solidFill>
              </a:rPr>
              <a:t>2016</a:t>
            </a:r>
          </a:p>
        </p:txBody>
      </p:sp>
      <p:sp>
        <p:nvSpPr>
          <p:cNvPr id="27" name="Rectangle 13"/>
          <p:cNvSpPr>
            <a:spLocks noChangeArrowheads="1"/>
          </p:cNvSpPr>
          <p:nvPr/>
        </p:nvSpPr>
        <p:spPr bwMode="auto">
          <a:xfrm>
            <a:off x="2129458" y="5795893"/>
            <a:ext cx="4842842" cy="225605"/>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GB" sz="800" dirty="0">
                <a:solidFill>
                  <a:srgbClr val="B9B8B8"/>
                </a:solidFill>
              </a:rPr>
              <a:t>*Not asked in 2013. The addition of ‘Tram network improvement works’ in TPS 2014 could have caused the significant drops in other factors </a:t>
            </a:r>
          </a:p>
        </p:txBody>
      </p:sp>
      <p:sp>
        <p:nvSpPr>
          <p:cNvPr id="20" name="TextBox 19"/>
          <p:cNvSpPr txBox="1"/>
          <p:nvPr/>
        </p:nvSpPr>
        <p:spPr>
          <a:xfrm>
            <a:off x="6308029" y="1716754"/>
            <a:ext cx="515567" cy="3854068"/>
          </a:xfrm>
          <a:prstGeom prst="rect">
            <a:avLst/>
          </a:prstGeom>
          <a:noFill/>
        </p:spPr>
        <p:txBody>
          <a:bodyPr wrap="square" rtlCol="0">
            <a:spAutoFit/>
          </a:bodyPr>
          <a:lstStyle/>
          <a:p>
            <a:pPr algn="ctr">
              <a:lnSpc>
                <a:spcPct val="210000"/>
              </a:lnSpc>
            </a:pPr>
            <a:endParaRPr lang="en-GB" sz="800" dirty="0">
              <a:solidFill>
                <a:srgbClr val="000000"/>
              </a:solidFill>
            </a:endParaRPr>
          </a:p>
          <a:p>
            <a:pPr algn="ctr">
              <a:lnSpc>
                <a:spcPct val="210000"/>
              </a:lnSpc>
            </a:pPr>
            <a:r>
              <a:rPr lang="en-GB" sz="1000" dirty="0">
                <a:solidFill>
                  <a:srgbClr val="000000"/>
                </a:solidFill>
              </a:rPr>
              <a:t>40</a:t>
            </a:r>
          </a:p>
          <a:p>
            <a:pPr algn="ctr">
              <a:lnSpc>
                <a:spcPct val="210000"/>
              </a:lnSpc>
            </a:pPr>
            <a:r>
              <a:rPr lang="en-GB" sz="1000" dirty="0">
                <a:solidFill>
                  <a:srgbClr val="000000"/>
                </a:solidFill>
              </a:rPr>
              <a:t>30</a:t>
            </a:r>
          </a:p>
          <a:p>
            <a:pPr algn="ctr">
              <a:lnSpc>
                <a:spcPct val="210000"/>
              </a:lnSpc>
            </a:pPr>
            <a:r>
              <a:rPr lang="en-GB" sz="1000" dirty="0">
                <a:solidFill>
                  <a:srgbClr val="000000"/>
                </a:solidFill>
              </a:rPr>
              <a:t>35</a:t>
            </a:r>
          </a:p>
          <a:p>
            <a:pPr algn="ctr">
              <a:lnSpc>
                <a:spcPct val="210000"/>
              </a:lnSpc>
            </a:pPr>
            <a:r>
              <a:rPr lang="en-GB" sz="1000" dirty="0">
                <a:solidFill>
                  <a:srgbClr val="000000"/>
                </a:solidFill>
              </a:rPr>
              <a:t>19</a:t>
            </a:r>
          </a:p>
          <a:p>
            <a:pPr algn="ctr">
              <a:lnSpc>
                <a:spcPct val="210000"/>
              </a:lnSpc>
            </a:pPr>
            <a:r>
              <a:rPr lang="en-GB" sz="1000" dirty="0">
                <a:solidFill>
                  <a:srgbClr val="000000"/>
                </a:solidFill>
              </a:rPr>
              <a:t>16</a:t>
            </a:r>
          </a:p>
          <a:p>
            <a:pPr algn="ctr">
              <a:lnSpc>
                <a:spcPct val="210000"/>
              </a:lnSpc>
            </a:pPr>
            <a:r>
              <a:rPr lang="en-GB" sz="1000" dirty="0">
                <a:solidFill>
                  <a:srgbClr val="000000"/>
                </a:solidFill>
              </a:rPr>
              <a:t>10</a:t>
            </a:r>
          </a:p>
          <a:p>
            <a:pPr algn="ctr">
              <a:lnSpc>
                <a:spcPct val="210000"/>
              </a:lnSpc>
            </a:pPr>
            <a:r>
              <a:rPr lang="en-GB" sz="1000" dirty="0">
                <a:solidFill>
                  <a:srgbClr val="000000"/>
                </a:solidFill>
              </a:rPr>
              <a:t>18</a:t>
            </a:r>
          </a:p>
          <a:p>
            <a:pPr algn="ctr">
              <a:lnSpc>
                <a:spcPct val="210000"/>
              </a:lnSpc>
            </a:pPr>
            <a:r>
              <a:rPr lang="en-GB" sz="1000" dirty="0">
                <a:solidFill>
                  <a:srgbClr val="000000"/>
                </a:solidFill>
              </a:rPr>
              <a:t>11</a:t>
            </a:r>
          </a:p>
          <a:p>
            <a:pPr algn="ctr">
              <a:lnSpc>
                <a:spcPct val="210000"/>
              </a:lnSpc>
            </a:pPr>
            <a:r>
              <a:rPr lang="en-GB" sz="1000" dirty="0">
                <a:solidFill>
                  <a:srgbClr val="000000"/>
                </a:solidFill>
              </a:rPr>
              <a:t>9</a:t>
            </a:r>
          </a:p>
          <a:p>
            <a:pPr algn="ctr">
              <a:lnSpc>
                <a:spcPct val="210000"/>
              </a:lnSpc>
            </a:pPr>
            <a:r>
              <a:rPr lang="en-GB" sz="1000" dirty="0">
                <a:solidFill>
                  <a:srgbClr val="000000"/>
                </a:solidFill>
              </a:rPr>
              <a:t>5</a:t>
            </a:r>
          </a:p>
          <a:p>
            <a:pPr algn="ctr">
              <a:lnSpc>
                <a:spcPct val="210000"/>
              </a:lnSpc>
            </a:pPr>
            <a:r>
              <a:rPr lang="en-GB" sz="1000" dirty="0">
                <a:solidFill>
                  <a:srgbClr val="000000"/>
                </a:solidFill>
              </a:rPr>
              <a:t>1</a:t>
            </a:r>
          </a:p>
        </p:txBody>
      </p:sp>
      <p:sp>
        <p:nvSpPr>
          <p:cNvPr id="21" name="TextBox 20"/>
          <p:cNvSpPr txBox="1"/>
          <p:nvPr/>
        </p:nvSpPr>
        <p:spPr>
          <a:xfrm>
            <a:off x="6918370" y="1716754"/>
            <a:ext cx="515567" cy="3854068"/>
          </a:xfrm>
          <a:prstGeom prst="rect">
            <a:avLst/>
          </a:prstGeom>
          <a:noFill/>
        </p:spPr>
        <p:txBody>
          <a:bodyPr wrap="square" rtlCol="0">
            <a:spAutoFit/>
          </a:bodyPr>
          <a:lstStyle/>
          <a:p>
            <a:pPr algn="ctr">
              <a:lnSpc>
                <a:spcPct val="210000"/>
              </a:lnSpc>
            </a:pPr>
            <a:endParaRPr lang="en-GB" sz="800" dirty="0">
              <a:solidFill>
                <a:srgbClr val="000000"/>
              </a:solidFill>
            </a:endParaRPr>
          </a:p>
          <a:p>
            <a:pPr algn="ctr">
              <a:lnSpc>
                <a:spcPct val="210000"/>
              </a:lnSpc>
            </a:pPr>
            <a:r>
              <a:rPr lang="en-GB" sz="1000" dirty="0">
                <a:solidFill>
                  <a:srgbClr val="000000"/>
                </a:solidFill>
              </a:rPr>
              <a:t>33</a:t>
            </a:r>
          </a:p>
          <a:p>
            <a:pPr algn="ctr">
              <a:lnSpc>
                <a:spcPct val="210000"/>
              </a:lnSpc>
            </a:pPr>
            <a:r>
              <a:rPr lang="en-GB" sz="1000" dirty="0">
                <a:solidFill>
                  <a:srgbClr val="000000"/>
                </a:solidFill>
              </a:rPr>
              <a:t>27</a:t>
            </a:r>
          </a:p>
          <a:p>
            <a:pPr algn="ctr">
              <a:lnSpc>
                <a:spcPct val="210000"/>
              </a:lnSpc>
            </a:pPr>
            <a:r>
              <a:rPr lang="en-GB" sz="1000" dirty="0">
                <a:solidFill>
                  <a:srgbClr val="000000"/>
                </a:solidFill>
              </a:rPr>
              <a:t>25</a:t>
            </a:r>
          </a:p>
          <a:p>
            <a:pPr algn="ctr">
              <a:lnSpc>
                <a:spcPct val="210000"/>
              </a:lnSpc>
            </a:pPr>
            <a:r>
              <a:rPr lang="en-GB" sz="1000" dirty="0">
                <a:solidFill>
                  <a:srgbClr val="000000"/>
                </a:solidFill>
              </a:rPr>
              <a:t>18</a:t>
            </a:r>
          </a:p>
          <a:p>
            <a:pPr algn="ctr">
              <a:lnSpc>
                <a:spcPct val="210000"/>
              </a:lnSpc>
            </a:pPr>
            <a:r>
              <a:rPr lang="en-GB" sz="1000" dirty="0">
                <a:solidFill>
                  <a:srgbClr val="000000"/>
                </a:solidFill>
              </a:rPr>
              <a:t>9</a:t>
            </a:r>
          </a:p>
          <a:p>
            <a:pPr algn="ctr">
              <a:lnSpc>
                <a:spcPct val="210000"/>
              </a:lnSpc>
            </a:pPr>
            <a:r>
              <a:rPr lang="en-GB" sz="1000" dirty="0">
                <a:solidFill>
                  <a:srgbClr val="000000"/>
                </a:solidFill>
              </a:rPr>
              <a:t>8</a:t>
            </a:r>
          </a:p>
          <a:p>
            <a:pPr algn="ctr">
              <a:lnSpc>
                <a:spcPct val="210000"/>
              </a:lnSpc>
            </a:pPr>
            <a:r>
              <a:rPr lang="en-GB" sz="1000" dirty="0">
                <a:solidFill>
                  <a:srgbClr val="000000"/>
                </a:solidFill>
              </a:rPr>
              <a:t>20</a:t>
            </a:r>
          </a:p>
          <a:p>
            <a:pPr algn="ctr">
              <a:lnSpc>
                <a:spcPct val="210000"/>
              </a:lnSpc>
            </a:pPr>
            <a:r>
              <a:rPr lang="en-GB" sz="1000" dirty="0">
                <a:solidFill>
                  <a:srgbClr val="000000"/>
                </a:solidFill>
              </a:rPr>
              <a:t>7</a:t>
            </a:r>
          </a:p>
          <a:p>
            <a:pPr algn="ctr">
              <a:lnSpc>
                <a:spcPct val="210000"/>
              </a:lnSpc>
            </a:pPr>
            <a:r>
              <a:rPr lang="en-GB" sz="1000" dirty="0">
                <a:solidFill>
                  <a:srgbClr val="000000"/>
                </a:solidFill>
              </a:rPr>
              <a:t>10</a:t>
            </a:r>
          </a:p>
          <a:p>
            <a:pPr algn="ctr">
              <a:lnSpc>
                <a:spcPct val="210000"/>
              </a:lnSpc>
            </a:pPr>
            <a:r>
              <a:rPr lang="en-GB" sz="1000" dirty="0">
                <a:solidFill>
                  <a:srgbClr val="000000"/>
                </a:solidFill>
              </a:rPr>
              <a:t>2</a:t>
            </a:r>
          </a:p>
          <a:p>
            <a:pPr algn="ctr">
              <a:lnSpc>
                <a:spcPct val="210000"/>
              </a:lnSpc>
            </a:pPr>
            <a:r>
              <a:rPr lang="en-GB" sz="1000" dirty="0">
                <a:solidFill>
                  <a:srgbClr val="000000"/>
                </a:solidFill>
              </a:rPr>
              <a:t>1</a:t>
            </a:r>
          </a:p>
        </p:txBody>
      </p:sp>
      <p:sp>
        <p:nvSpPr>
          <p:cNvPr id="23" name="TextBox 22"/>
          <p:cNvSpPr txBox="1"/>
          <p:nvPr/>
        </p:nvSpPr>
        <p:spPr>
          <a:xfrm>
            <a:off x="7566443" y="1716754"/>
            <a:ext cx="515567" cy="3854068"/>
          </a:xfrm>
          <a:prstGeom prst="rect">
            <a:avLst/>
          </a:prstGeom>
          <a:noFill/>
        </p:spPr>
        <p:txBody>
          <a:bodyPr wrap="square" rtlCol="0">
            <a:spAutoFit/>
          </a:bodyPr>
          <a:lstStyle/>
          <a:p>
            <a:pPr algn="ctr">
              <a:lnSpc>
                <a:spcPct val="210000"/>
              </a:lnSpc>
            </a:pPr>
            <a:endParaRPr lang="en-GB" sz="800" dirty="0">
              <a:solidFill>
                <a:srgbClr val="000000"/>
              </a:solidFill>
            </a:endParaRPr>
          </a:p>
          <a:p>
            <a:pPr algn="ctr">
              <a:lnSpc>
                <a:spcPct val="210000"/>
              </a:lnSpc>
            </a:pPr>
            <a:r>
              <a:rPr lang="pt-BR" sz="1000" dirty="0">
                <a:solidFill>
                  <a:srgbClr val="000000"/>
                </a:solidFill>
              </a:rPr>
              <a:t>39</a:t>
            </a:r>
          </a:p>
          <a:p>
            <a:pPr algn="ctr">
              <a:lnSpc>
                <a:spcPct val="210000"/>
              </a:lnSpc>
            </a:pPr>
            <a:r>
              <a:rPr lang="pt-BR" sz="1000" dirty="0">
                <a:solidFill>
                  <a:srgbClr val="000000"/>
                </a:solidFill>
              </a:rPr>
              <a:t>47</a:t>
            </a:r>
          </a:p>
          <a:p>
            <a:pPr algn="ctr">
              <a:lnSpc>
                <a:spcPct val="210000"/>
              </a:lnSpc>
            </a:pPr>
            <a:r>
              <a:rPr lang="pt-BR" sz="1000" dirty="0">
                <a:solidFill>
                  <a:srgbClr val="000000"/>
                </a:solidFill>
              </a:rPr>
              <a:t>N/A*</a:t>
            </a:r>
          </a:p>
          <a:p>
            <a:pPr algn="ctr">
              <a:lnSpc>
                <a:spcPct val="210000"/>
              </a:lnSpc>
            </a:pPr>
            <a:r>
              <a:rPr lang="pt-BR" sz="1000" dirty="0">
                <a:solidFill>
                  <a:srgbClr val="000000"/>
                </a:solidFill>
              </a:rPr>
              <a:t>18</a:t>
            </a:r>
          </a:p>
          <a:p>
            <a:pPr algn="ctr">
              <a:lnSpc>
                <a:spcPct val="210000"/>
              </a:lnSpc>
            </a:pPr>
            <a:r>
              <a:rPr lang="pt-BR" sz="1000" dirty="0">
                <a:solidFill>
                  <a:srgbClr val="000000"/>
                </a:solidFill>
              </a:rPr>
              <a:t>10</a:t>
            </a:r>
          </a:p>
          <a:p>
            <a:pPr algn="ctr">
              <a:lnSpc>
                <a:spcPct val="210000"/>
              </a:lnSpc>
            </a:pPr>
            <a:r>
              <a:rPr lang="pt-BR" sz="1000" dirty="0">
                <a:solidFill>
                  <a:srgbClr val="000000"/>
                </a:solidFill>
              </a:rPr>
              <a:t>11</a:t>
            </a:r>
          </a:p>
          <a:p>
            <a:pPr algn="ctr">
              <a:lnSpc>
                <a:spcPct val="210000"/>
              </a:lnSpc>
            </a:pPr>
            <a:r>
              <a:rPr lang="pt-BR" sz="1000" dirty="0">
                <a:solidFill>
                  <a:srgbClr val="000000"/>
                </a:solidFill>
              </a:rPr>
              <a:t>20</a:t>
            </a:r>
          </a:p>
          <a:p>
            <a:pPr algn="ctr">
              <a:lnSpc>
                <a:spcPct val="210000"/>
              </a:lnSpc>
            </a:pPr>
            <a:r>
              <a:rPr lang="pt-BR" sz="1000" dirty="0">
                <a:solidFill>
                  <a:srgbClr val="000000"/>
                </a:solidFill>
              </a:rPr>
              <a:t>11</a:t>
            </a:r>
          </a:p>
          <a:p>
            <a:pPr algn="ctr">
              <a:lnSpc>
                <a:spcPct val="210000"/>
              </a:lnSpc>
            </a:pPr>
            <a:r>
              <a:rPr lang="pt-BR" sz="1000" dirty="0">
                <a:solidFill>
                  <a:srgbClr val="000000"/>
                </a:solidFill>
              </a:rPr>
              <a:t>12</a:t>
            </a:r>
          </a:p>
          <a:p>
            <a:pPr algn="ctr">
              <a:lnSpc>
                <a:spcPct val="210000"/>
              </a:lnSpc>
            </a:pPr>
            <a:r>
              <a:rPr lang="pt-BR" sz="1000" dirty="0">
                <a:solidFill>
                  <a:srgbClr val="000000"/>
                </a:solidFill>
              </a:rPr>
              <a:t>5</a:t>
            </a:r>
          </a:p>
          <a:p>
            <a:pPr algn="ctr">
              <a:lnSpc>
                <a:spcPct val="210000"/>
              </a:lnSpc>
            </a:pPr>
            <a:r>
              <a:rPr lang="pt-BR" sz="1000" dirty="0">
                <a:solidFill>
                  <a:srgbClr val="000000"/>
                </a:solidFill>
              </a:rPr>
              <a:t>1</a:t>
            </a:r>
          </a:p>
        </p:txBody>
      </p:sp>
      <p:pic>
        <p:nvPicPr>
          <p:cNvPr id="2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60" y="1350542"/>
            <a:ext cx="1311020" cy="5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6852044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6335" y="4076780"/>
            <a:ext cx="144960" cy="144960"/>
          </a:xfrm>
          <a:prstGeom prst="rect">
            <a:avLst/>
          </a:prstGeom>
        </p:spPr>
      </p:pic>
      <p:pic>
        <p:nvPicPr>
          <p:cNvPr id="30" name="Picture 8006352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2682" y="2797895"/>
            <a:ext cx="144960" cy="149841"/>
          </a:xfrm>
          <a:prstGeom prst="rect">
            <a:avLst/>
          </a:prstGeom>
        </p:spPr>
      </p:pic>
      <p:pic>
        <p:nvPicPr>
          <p:cNvPr id="31" name="Picture 8006352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6183" y="2157173"/>
            <a:ext cx="144960" cy="152400"/>
          </a:xfrm>
          <a:prstGeom prst="rect">
            <a:avLst/>
          </a:prstGeom>
        </p:spPr>
      </p:pic>
      <p:pic>
        <p:nvPicPr>
          <p:cNvPr id="32" name="Picture 6852044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1190" y="4710062"/>
            <a:ext cx="144960" cy="144960"/>
          </a:xfrm>
          <a:prstGeom prst="rect">
            <a:avLst/>
          </a:prstGeom>
        </p:spPr>
      </p:pic>
      <p:pic>
        <p:nvPicPr>
          <p:cNvPr id="33" name="Picture 8006352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7770" y="3115697"/>
            <a:ext cx="144960" cy="152400"/>
          </a:xfrm>
          <a:prstGeom prst="rect">
            <a:avLst/>
          </a:prstGeom>
        </p:spPr>
      </p:pic>
      <p:pic>
        <p:nvPicPr>
          <p:cNvPr id="34" name="Picture 8006352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5603" y="2477534"/>
            <a:ext cx="144960" cy="152400"/>
          </a:xfrm>
          <a:prstGeom prst="rect">
            <a:avLst/>
          </a:prstGeom>
        </p:spPr>
      </p:pic>
      <p:pic>
        <p:nvPicPr>
          <p:cNvPr id="35" name="Picture 8006352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7779" y="5343343"/>
            <a:ext cx="144960" cy="152400"/>
          </a:xfrm>
          <a:prstGeom prst="rect">
            <a:avLst/>
          </a:prstGeom>
        </p:spPr>
      </p:pic>
      <p:pic>
        <p:nvPicPr>
          <p:cNvPr id="36" name="Picture 8006352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1535" y="3436058"/>
            <a:ext cx="144960" cy="152400"/>
          </a:xfrm>
          <a:prstGeom prst="rect">
            <a:avLst/>
          </a:prstGeom>
        </p:spPr>
      </p:pic>
      <p:pic>
        <p:nvPicPr>
          <p:cNvPr id="37" name="Picture 8006352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7775" y="4389701"/>
            <a:ext cx="144960" cy="152400"/>
          </a:xfrm>
          <a:prstGeom prst="rect">
            <a:avLst/>
          </a:prstGeom>
        </p:spPr>
      </p:pic>
      <p:pic>
        <p:nvPicPr>
          <p:cNvPr id="38" name="Picture 8006352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7985" y="3756419"/>
            <a:ext cx="144960" cy="152400"/>
          </a:xfrm>
          <a:prstGeom prst="rect">
            <a:avLst/>
          </a:prstGeom>
        </p:spPr>
      </p:pic>
      <p:pic>
        <p:nvPicPr>
          <p:cNvPr id="39" name="Picture 8006352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2100" y="5022983"/>
            <a:ext cx="144960" cy="152400"/>
          </a:xfrm>
          <a:prstGeom prst="rect">
            <a:avLst/>
          </a:prstGeom>
        </p:spPr>
      </p:pic>
      <p:sp>
        <p:nvSpPr>
          <p:cNvPr id="41"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61</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943411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8"/>
          <p:cNvSpPr>
            <a:spLocks noChangeArrowheads="1"/>
          </p:cNvSpPr>
          <p:nvPr/>
        </p:nvSpPr>
        <p:spPr bwMode="auto">
          <a:xfrm>
            <a:off x="-1135210" y="4223771"/>
            <a:ext cx="7092950" cy="3086100"/>
          </a:xfrm>
          <a:prstGeom prst="rect">
            <a:avLst/>
          </a:prstGeom>
          <a:noFill/>
          <a:ln w="9525">
            <a:noFill/>
            <a:miter lim="800000"/>
            <a:headEnd/>
            <a:tailEnd/>
          </a:ln>
        </p:spPr>
        <p:txBody>
          <a:bodyPr lIns="90000" tIns="46800" rIns="90000" bIns="46800" anchor="ctr"/>
          <a:lstStyle/>
          <a:p>
            <a:pPr eaLnBrk="0" fontAlgn="base" hangingPunct="0">
              <a:spcBef>
                <a:spcPct val="0"/>
              </a:spcBef>
              <a:spcAft>
                <a:spcPct val="0"/>
              </a:spcAft>
            </a:pPr>
            <a:endParaRPr lang="en-US" b="1" dirty="0">
              <a:solidFill>
                <a:srgbClr val="FF0000"/>
              </a:solidFill>
            </a:endParaRPr>
          </a:p>
        </p:txBody>
      </p:sp>
      <p:sp>
        <p:nvSpPr>
          <p:cNvPr id="2" name="Title 1"/>
          <p:cNvSpPr>
            <a:spLocks noGrp="1"/>
          </p:cNvSpPr>
          <p:nvPr>
            <p:ph type="ctrTitle"/>
          </p:nvPr>
        </p:nvSpPr>
        <p:spPr/>
        <p:txBody>
          <a:bodyPr>
            <a:noAutofit/>
          </a:bodyPr>
          <a:lstStyle/>
          <a:p>
            <a:r>
              <a:rPr lang="en-US" sz="4000" dirty="0"/>
              <a:t>Tram Passenger Survey (TPS) </a:t>
            </a:r>
          </a:p>
        </p:txBody>
      </p:sp>
      <p:sp>
        <p:nvSpPr>
          <p:cNvPr id="4" name="Subtitle 3"/>
          <p:cNvSpPr>
            <a:spLocks noGrp="1"/>
          </p:cNvSpPr>
          <p:nvPr>
            <p:ph type="subTitle" idx="1"/>
          </p:nvPr>
        </p:nvSpPr>
        <p:spPr/>
        <p:txBody>
          <a:bodyPr>
            <a:normAutofit fontScale="92500"/>
          </a:bodyPr>
          <a:lstStyle/>
          <a:p>
            <a:r>
              <a:rPr lang="en-US" dirty="0"/>
              <a:t>Appendix 2 – Further details on survey background and method</a:t>
            </a:r>
          </a:p>
        </p:txBody>
      </p:sp>
      <p:sp>
        <p:nvSpPr>
          <p:cNvPr id="5" name="Text Placeholder 4"/>
          <p:cNvSpPr>
            <a:spLocks noGrp="1"/>
          </p:cNvSpPr>
          <p:nvPr>
            <p:ph type="body" sz="quarter" idx="12"/>
          </p:nvPr>
        </p:nvSpPr>
        <p:spPr/>
        <p:txBody>
          <a:bodyPr/>
          <a:lstStyle/>
          <a:p>
            <a:endParaRPr lang="en-US" dirty="0"/>
          </a:p>
        </p:txBody>
      </p:sp>
      <p:sp>
        <p:nvSpPr>
          <p:cNvPr id="8"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62</a:t>
            </a:fld>
            <a:endParaRPr lang="en-US" sz="1200" b="1" dirty="0">
              <a:solidFill>
                <a:srgbClr val="000000"/>
              </a:solidFill>
              <a:latin typeface="Calibri" pitchFamily="34" charset="0"/>
            </a:endParaRPr>
          </a:p>
        </p:txBody>
      </p:sp>
      <p:sp>
        <p:nvSpPr>
          <p:cNvPr id="6" name="Picture Placeholder 5"/>
          <p:cNvSpPr>
            <a:spLocks noGrp="1"/>
          </p:cNvSpPr>
          <p:nvPr>
            <p:ph type="pic" sz="quarter" idx="13"/>
          </p:nvPr>
        </p:nvSpPr>
        <p:spPr/>
      </p:sp>
      <p:pic>
        <p:nvPicPr>
          <p:cNvPr id="9" name="Picture Placeholder 6"/>
          <p:cNvPicPr>
            <a:picLocks noChangeAspect="1"/>
          </p:cNvPicPr>
          <p:nvPr/>
        </p:nvPicPr>
        <p:blipFill>
          <a:blip r:embed="rId3" cstate="print">
            <a:extLst>
              <a:ext uri="{28A0092B-C50C-407E-A947-70E740481C1C}">
                <a14:useLocalDpi xmlns:a14="http://schemas.microsoft.com/office/drawing/2010/main" val="0"/>
              </a:ext>
            </a:extLst>
          </a:blip>
          <a:srcRect t="13640" b="13640"/>
          <a:stretch>
            <a:fillRect/>
          </a:stretch>
        </p:blipFill>
        <p:spPr>
          <a:xfrm>
            <a:off x="922338" y="414338"/>
            <a:ext cx="7535862" cy="3657600"/>
          </a:xfrm>
          <a:prstGeom prst="roundRect">
            <a:avLst>
              <a:gd name="adj" fmla="val 2778"/>
            </a:avLst>
          </a:prstGeom>
        </p:spPr>
      </p:pic>
      <p:sp>
        <p:nvSpPr>
          <p:cNvPr id="10" name="Chord 9"/>
          <p:cNvSpPr/>
          <p:nvPr/>
        </p:nvSpPr>
        <p:spPr>
          <a:xfrm rot="17476505">
            <a:off x="3885426" y="227960"/>
            <a:ext cx="1296000" cy="1296000"/>
          </a:xfrm>
          <a:prstGeom prst="chord">
            <a:avLst>
              <a:gd name="adj1" fmla="val 1459154"/>
              <a:gd name="adj2" fmla="val 17632139"/>
            </a:avLst>
          </a:prstGeom>
          <a:solidFill>
            <a:srgbClr val="F7964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11" name="Picture 2" descr="N:\Image Bank\Transport\Images for Nick\GettyImages-802023990.jpg"/>
          <p:cNvPicPr>
            <a:picLocks noChangeAspect="1" noChangeArrowheads="1"/>
          </p:cNvPicPr>
          <p:nvPr/>
        </p:nvPicPr>
        <p:blipFill rotWithShape="1">
          <a:blip r:embed="rId4"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t="28395" r="86837" b="58395"/>
          <a:stretch/>
        </p:blipFill>
        <p:spPr bwMode="auto">
          <a:xfrm>
            <a:off x="4076946" y="524567"/>
            <a:ext cx="912960" cy="702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98479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GB" sz="2400" dirty="0">
                <a:solidFill>
                  <a:srgbClr val="C00000"/>
                </a:solidFill>
              </a:rPr>
              <a:t>Methodology – fieldwork </a:t>
            </a:r>
            <a:endParaRPr lang="en-US" sz="2400" dirty="0">
              <a:solidFill>
                <a:srgbClr val="C00000"/>
              </a:solidFill>
            </a:endParaRPr>
          </a:p>
        </p:txBody>
      </p:sp>
      <p:sp>
        <p:nvSpPr>
          <p:cNvPr id="34" name="TextBox 33"/>
          <p:cNvSpPr txBox="1"/>
          <p:nvPr/>
        </p:nvSpPr>
        <p:spPr>
          <a:xfrm>
            <a:off x="609600" y="1432140"/>
            <a:ext cx="7953375" cy="1615827"/>
          </a:xfrm>
          <a:prstGeom prst="rect">
            <a:avLst/>
          </a:prstGeom>
          <a:noFill/>
        </p:spPr>
        <p:txBody>
          <a:bodyPr wrap="square" rtlCol="0">
            <a:spAutoFit/>
          </a:bodyPr>
          <a:lstStyle/>
          <a:p>
            <a:r>
              <a:rPr lang="en-GB" sz="1400" u="sng" dirty="0">
                <a:solidFill>
                  <a:srgbClr val="FF0000"/>
                </a:solidFill>
              </a:rPr>
              <a:t>Midland Metro (TPS)</a:t>
            </a:r>
          </a:p>
          <a:p>
            <a:pPr>
              <a:spcBef>
                <a:spcPts val="600"/>
              </a:spcBef>
            </a:pPr>
            <a:r>
              <a:rPr lang="en-GB" sz="1000" dirty="0">
                <a:solidFill>
                  <a:srgbClr val="000000">
                    <a:lumMod val="65000"/>
                    <a:lumOff val="35000"/>
                  </a:srgbClr>
                </a:solidFill>
              </a:rPr>
              <a:t>Fieldwork: </a:t>
            </a:r>
            <a:r>
              <a:rPr lang="en-GB" sz="1000" dirty="0">
                <a:solidFill>
                  <a:schemeClr val="tx1">
                    <a:lumMod val="65000"/>
                    <a:lumOff val="35000"/>
                  </a:schemeClr>
                </a:solidFill>
              </a:rPr>
              <a:t>18 September to 8 December 2016 (with a gap for half term from 23 October to 29 October)</a:t>
            </a:r>
            <a:endParaRPr lang="en-GB" sz="1000" dirty="0">
              <a:solidFill>
                <a:srgbClr val="000000">
                  <a:lumMod val="65000"/>
                  <a:lumOff val="35000"/>
                </a:srgbClr>
              </a:solidFill>
            </a:endParaRPr>
          </a:p>
          <a:p>
            <a:pPr>
              <a:spcBef>
                <a:spcPts val="600"/>
              </a:spcBef>
            </a:pPr>
            <a:r>
              <a:rPr lang="en-GB" sz="1000" dirty="0">
                <a:solidFill>
                  <a:srgbClr val="000000">
                    <a:lumMod val="65000"/>
                    <a:lumOff val="35000"/>
                  </a:srgbClr>
                </a:solidFill>
              </a:rPr>
              <a:t>Interviewer shifts: covered all days of the week and ran from 6am to 10pm. Each interviewer worked a three-hour shift; four hour shifts were conducted in a few cases.</a:t>
            </a:r>
          </a:p>
          <a:p>
            <a:pPr>
              <a:spcBef>
                <a:spcPts val="600"/>
              </a:spcBef>
            </a:pPr>
            <a:r>
              <a:rPr lang="en-GB" sz="1000" dirty="0">
                <a:solidFill>
                  <a:srgbClr val="000000">
                    <a:lumMod val="65000"/>
                    <a:lumOff val="35000"/>
                  </a:srgbClr>
                </a:solidFill>
              </a:rPr>
              <a:t>Method: Choice of paper or online self-completion questionnaire</a:t>
            </a:r>
          </a:p>
          <a:p>
            <a:pPr>
              <a:spcBef>
                <a:spcPts val="600"/>
              </a:spcBef>
            </a:pPr>
            <a:r>
              <a:rPr lang="en-GB" sz="1000" dirty="0">
                <a:solidFill>
                  <a:srgbClr val="000000">
                    <a:lumMod val="65000"/>
                    <a:lumOff val="35000"/>
                  </a:srgbClr>
                </a:solidFill>
              </a:rPr>
              <a:t>Sample size: </a:t>
            </a:r>
            <a:r>
              <a:rPr lang="en-GB" sz="1000" dirty="0">
                <a:solidFill>
                  <a:schemeClr val="tx1">
                    <a:lumMod val="65000"/>
                    <a:lumOff val="35000"/>
                  </a:schemeClr>
                </a:solidFill>
              </a:rPr>
              <a:t>501 interviews (447 paper and 54 online</a:t>
            </a:r>
            <a:r>
              <a:rPr lang="en-GB" sz="1000" dirty="0">
                <a:solidFill>
                  <a:srgbClr val="000000">
                    <a:lumMod val="65000"/>
                    <a:lumOff val="35000"/>
                  </a:srgbClr>
                </a:solidFill>
              </a:rPr>
              <a:t>)</a:t>
            </a:r>
          </a:p>
          <a:p>
            <a:pPr>
              <a:spcBef>
                <a:spcPts val="600"/>
              </a:spcBef>
            </a:pPr>
            <a:r>
              <a:rPr lang="en-GB" sz="1000" dirty="0">
                <a:solidFill>
                  <a:srgbClr val="000000">
                    <a:lumMod val="65000"/>
                    <a:lumOff val="35000"/>
                  </a:srgbClr>
                </a:solidFill>
              </a:rPr>
              <a:t>In 2016 fieldwork took place between 26 September to 4 December 2016 </a:t>
            </a:r>
          </a:p>
        </p:txBody>
      </p:sp>
      <p:sp>
        <p:nvSpPr>
          <p:cNvPr id="35" name="TextBox 34"/>
          <p:cNvSpPr txBox="1"/>
          <p:nvPr/>
        </p:nvSpPr>
        <p:spPr>
          <a:xfrm>
            <a:off x="609600" y="3282286"/>
            <a:ext cx="7953375" cy="1231106"/>
          </a:xfrm>
          <a:prstGeom prst="rect">
            <a:avLst/>
          </a:prstGeom>
          <a:noFill/>
        </p:spPr>
        <p:txBody>
          <a:bodyPr wrap="square" rtlCol="0">
            <a:spAutoFit/>
          </a:bodyPr>
          <a:lstStyle/>
          <a:p>
            <a:r>
              <a:rPr lang="en-GB" sz="1400" u="sng" dirty="0">
                <a:solidFill>
                  <a:srgbClr val="FF0000"/>
                </a:solidFill>
              </a:rPr>
              <a:t>Bus (BPS) data for West Midlands (</a:t>
            </a:r>
            <a:r>
              <a:rPr lang="en-GB" sz="1400" u="sng" dirty="0" err="1">
                <a:solidFill>
                  <a:srgbClr val="FF0000"/>
                </a:solidFill>
              </a:rPr>
              <a:t>TfWM</a:t>
            </a:r>
            <a:r>
              <a:rPr lang="en-GB" sz="1400" u="sng" dirty="0">
                <a:solidFill>
                  <a:srgbClr val="FF0000"/>
                </a:solidFill>
              </a:rPr>
              <a:t>) area</a:t>
            </a:r>
          </a:p>
          <a:p>
            <a:pPr>
              <a:spcBef>
                <a:spcPts val="600"/>
              </a:spcBef>
            </a:pPr>
            <a:r>
              <a:rPr lang="en-GB" sz="1000" dirty="0">
                <a:solidFill>
                  <a:srgbClr val="000000">
                    <a:lumMod val="65000"/>
                    <a:lumOff val="35000"/>
                  </a:srgbClr>
                </a:solidFill>
              </a:rPr>
              <a:t>Fieldwork: </a:t>
            </a:r>
            <a:r>
              <a:rPr lang="en-GB" sz="1000" dirty="0">
                <a:solidFill>
                  <a:schemeClr val="tx1">
                    <a:lumMod val="65000"/>
                    <a:lumOff val="35000"/>
                  </a:schemeClr>
                </a:solidFill>
              </a:rPr>
              <a:t>11 September to 17 December 2017</a:t>
            </a:r>
          </a:p>
          <a:p>
            <a:pPr>
              <a:spcBef>
                <a:spcPts val="600"/>
              </a:spcBef>
            </a:pPr>
            <a:r>
              <a:rPr lang="en-GB" sz="1000" dirty="0">
                <a:solidFill>
                  <a:srgbClr val="000000">
                    <a:lumMod val="65000"/>
                    <a:lumOff val="35000"/>
                  </a:srgbClr>
                </a:solidFill>
              </a:rPr>
              <a:t>Interviewer shifts: covered all days of the week and ran from 6am to 10pm. Each interviewer worked a three-hour shift</a:t>
            </a:r>
          </a:p>
          <a:p>
            <a:pPr>
              <a:spcBef>
                <a:spcPts val="600"/>
              </a:spcBef>
            </a:pPr>
            <a:r>
              <a:rPr lang="en-GB" sz="1000" dirty="0">
                <a:solidFill>
                  <a:srgbClr val="000000">
                    <a:lumMod val="65000"/>
                    <a:lumOff val="35000"/>
                  </a:srgbClr>
                </a:solidFill>
              </a:rPr>
              <a:t>Method: Choice of paper or online self-completion questionnaire</a:t>
            </a:r>
          </a:p>
          <a:p>
            <a:pPr>
              <a:spcBef>
                <a:spcPts val="600"/>
              </a:spcBef>
            </a:pPr>
            <a:r>
              <a:rPr lang="en-GB" sz="1000" dirty="0">
                <a:solidFill>
                  <a:srgbClr val="000000">
                    <a:lumMod val="65000"/>
                    <a:lumOff val="35000"/>
                  </a:srgbClr>
                </a:solidFill>
              </a:rPr>
              <a:t>Sample size: 3198 interviews</a:t>
            </a:r>
          </a:p>
        </p:txBody>
      </p:sp>
      <p:sp>
        <p:nvSpPr>
          <p:cNvPr id="8"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63</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28499035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3"/>
          <p:cNvSpPr>
            <a:spLocks noChangeShapeType="1"/>
          </p:cNvSpPr>
          <p:nvPr/>
        </p:nvSpPr>
        <p:spPr bwMode="auto">
          <a:xfrm>
            <a:off x="0" y="6505551"/>
            <a:ext cx="9144000" cy="0"/>
          </a:xfrm>
          <a:prstGeom prst="line">
            <a:avLst/>
          </a:prstGeom>
          <a:noFill/>
          <a:ln w="6350">
            <a:noFill/>
            <a:round/>
            <a:headEnd/>
            <a:tailEnd/>
          </a:ln>
        </p:spPr>
        <p:txBody>
          <a:bodyPr wrap="none">
            <a:spAutoFit/>
          </a:bodyPr>
          <a:lstStyle/>
          <a:p>
            <a:pPr eaLnBrk="0" fontAlgn="base" hangingPunct="0">
              <a:spcBef>
                <a:spcPct val="0"/>
              </a:spcBef>
              <a:spcAft>
                <a:spcPct val="0"/>
              </a:spcAft>
            </a:pPr>
            <a:endParaRPr lang="en-GB" sz="1100" dirty="0">
              <a:solidFill>
                <a:srgbClr val="667366"/>
              </a:solidFill>
            </a:endParaRPr>
          </a:p>
        </p:txBody>
      </p:sp>
      <p:sp>
        <p:nvSpPr>
          <p:cNvPr id="26628"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64</a:t>
            </a:fld>
            <a:endParaRPr lang="en-US" sz="1200" b="1" dirty="0">
              <a:solidFill>
                <a:srgbClr val="000000"/>
              </a:solidFill>
              <a:latin typeface="Calibri" pitchFamily="34" charset="0"/>
            </a:endParaRPr>
          </a:p>
        </p:txBody>
      </p:sp>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sp>
        <p:nvSpPr>
          <p:cNvPr id="10" name="TextBox 9"/>
          <p:cNvSpPr txBox="1"/>
          <p:nvPr/>
        </p:nvSpPr>
        <p:spPr>
          <a:xfrm>
            <a:off x="560499" y="1445588"/>
            <a:ext cx="7897707" cy="2985433"/>
          </a:xfrm>
          <a:prstGeom prst="rect">
            <a:avLst/>
          </a:prstGeom>
          <a:noFill/>
        </p:spPr>
        <p:txBody>
          <a:bodyPr wrap="square" rtlCol="0">
            <a:spAutoFit/>
          </a:bodyPr>
          <a:lstStyle/>
          <a:p>
            <a:pPr>
              <a:spcBef>
                <a:spcPts val="1200"/>
              </a:spcBef>
            </a:pPr>
            <a:r>
              <a:rPr lang="en-GB" sz="1200" dirty="0">
                <a:solidFill>
                  <a:schemeClr val="tx1">
                    <a:lumMod val="65000"/>
                    <a:lumOff val="35000"/>
                  </a:schemeClr>
                </a:solidFill>
              </a:rPr>
              <a:t>Base definitions:  All charts are based on those who gave an answer to an individual question. Those who either left the question blank or said ‘don’t know’ have been excluded from the base. For this reason the base sizes for those charts based on ‘All passengers’ vary slightly between the different charts in this report.</a:t>
            </a:r>
          </a:p>
          <a:p>
            <a:pPr>
              <a:spcBef>
                <a:spcPts val="1200"/>
              </a:spcBef>
            </a:pPr>
            <a:r>
              <a:rPr lang="en-GB" sz="1200" dirty="0">
                <a:solidFill>
                  <a:srgbClr val="2C2227">
                    <a:lumMod val="65000"/>
                    <a:lumOff val="35000"/>
                  </a:srgbClr>
                </a:solidFill>
              </a:rPr>
              <a:t>Significant changes are shown at the 95% confidence level.     /    /     symbols are used throughout this report to indicate positive or negative significant changes.</a:t>
            </a:r>
          </a:p>
          <a:p>
            <a:pPr>
              <a:spcBef>
                <a:spcPts val="1200"/>
              </a:spcBef>
            </a:pPr>
            <a:r>
              <a:rPr lang="en-GB" sz="1200" dirty="0">
                <a:solidFill>
                  <a:schemeClr val="tx1">
                    <a:lumMod val="65000"/>
                    <a:lumOff val="35000"/>
                  </a:schemeClr>
                </a:solidFill>
              </a:rPr>
              <a:t>Weighting: this was based on passenger count information collected by the interviewer during each interviewer shift. The weighting matrix used the following weighting cells:</a:t>
            </a:r>
          </a:p>
          <a:p>
            <a:pPr marL="285750" indent="-285750">
              <a:buFont typeface="Arial" panose="020B0604020202020204" pitchFamily="34" charset="0"/>
              <a:buChar char="•"/>
            </a:pPr>
            <a:r>
              <a:rPr lang="en-GB" sz="1200" dirty="0">
                <a:solidFill>
                  <a:schemeClr val="tx1">
                    <a:lumMod val="65000"/>
                    <a:lumOff val="35000"/>
                  </a:schemeClr>
                </a:solidFill>
              </a:rPr>
              <a:t>Tram network: (for Manchester </a:t>
            </a:r>
            <a:r>
              <a:rPr lang="en-GB" sz="1200" dirty="0" err="1">
                <a:solidFill>
                  <a:schemeClr val="tx1">
                    <a:lumMod val="65000"/>
                    <a:lumOff val="35000"/>
                  </a:schemeClr>
                </a:solidFill>
              </a:rPr>
              <a:t>Metrolink</a:t>
            </a:r>
            <a:r>
              <a:rPr lang="en-GB" sz="1200" dirty="0">
                <a:solidFill>
                  <a:schemeClr val="tx1">
                    <a:lumMod val="65000"/>
                    <a:lumOff val="35000"/>
                  </a:schemeClr>
                </a:solidFill>
              </a:rPr>
              <a:t>, Nottingham Express Transit and Sheffield </a:t>
            </a:r>
            <a:r>
              <a:rPr lang="en-GB" sz="1200" dirty="0" err="1">
                <a:solidFill>
                  <a:schemeClr val="tx1">
                    <a:lumMod val="65000"/>
                    <a:lumOff val="35000"/>
                  </a:schemeClr>
                </a:solidFill>
              </a:rPr>
              <a:t>Supertram</a:t>
            </a:r>
            <a:r>
              <a:rPr lang="en-GB" sz="1200" dirty="0">
                <a:solidFill>
                  <a:schemeClr val="tx1">
                    <a:lumMod val="65000"/>
                    <a:lumOff val="35000"/>
                  </a:schemeClr>
                </a:solidFill>
              </a:rPr>
              <a:t> this was by line)</a:t>
            </a:r>
          </a:p>
          <a:p>
            <a:pPr marL="285750" indent="-285750">
              <a:buFont typeface="Arial" panose="020B0604020202020204" pitchFamily="34" charset="0"/>
              <a:buChar char="•"/>
            </a:pPr>
            <a:r>
              <a:rPr lang="en-GB" sz="1200" dirty="0">
                <a:solidFill>
                  <a:schemeClr val="tx1">
                    <a:lumMod val="65000"/>
                    <a:lumOff val="35000"/>
                  </a:schemeClr>
                </a:solidFill>
              </a:rPr>
              <a:t>Age: 16-25, 26-59, 60+</a:t>
            </a:r>
          </a:p>
          <a:p>
            <a:pPr marL="285750" indent="-285750">
              <a:buFont typeface="Arial" panose="020B0604020202020204" pitchFamily="34" charset="0"/>
              <a:buChar char="•"/>
            </a:pPr>
            <a:r>
              <a:rPr lang="en-GB" sz="1200" dirty="0">
                <a:solidFill>
                  <a:schemeClr val="tx1">
                    <a:lumMod val="65000"/>
                    <a:lumOff val="35000"/>
                  </a:schemeClr>
                </a:solidFill>
              </a:rPr>
              <a:t>Gender: male, female</a:t>
            </a:r>
          </a:p>
          <a:p>
            <a:pPr marL="285750" indent="-285750">
              <a:buFont typeface="Arial" panose="020B0604020202020204" pitchFamily="34" charset="0"/>
              <a:buChar char="•"/>
            </a:pPr>
            <a:r>
              <a:rPr lang="en-GB" sz="1200" dirty="0">
                <a:solidFill>
                  <a:schemeClr val="tx1">
                    <a:lumMod val="65000"/>
                    <a:lumOff val="35000"/>
                  </a:schemeClr>
                </a:solidFill>
              </a:rPr>
              <a:t>Time/day travelled: weekday peak, weekday off peak and weekend </a:t>
            </a:r>
          </a:p>
          <a:p>
            <a:pPr marL="285750" indent="-285750">
              <a:buFont typeface="Arial" panose="020B0604020202020204" pitchFamily="34" charset="0"/>
              <a:buChar char="•"/>
            </a:pPr>
            <a:endParaRPr lang="en-GB" sz="1200" dirty="0">
              <a:solidFill>
                <a:srgbClr val="2C2227">
                  <a:lumMod val="65000"/>
                  <a:lumOff val="35000"/>
                </a:srgbClr>
              </a:solidFill>
            </a:endParaRPr>
          </a:p>
          <a:p>
            <a:r>
              <a:rPr lang="en-GB" sz="1200" dirty="0">
                <a:solidFill>
                  <a:schemeClr val="tx1">
                    <a:lumMod val="65000"/>
                    <a:lumOff val="35000"/>
                  </a:schemeClr>
                </a:solidFill>
              </a:rPr>
              <a:t>The full details of the weighting matrix can be found in the TPS Autumn 2017 technical report.</a:t>
            </a: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695568" y="2210931"/>
            <a:ext cx="152400" cy="15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22006" y="2210931"/>
            <a:ext cx="152400" cy="1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129394" y="2210931"/>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normAutofit fontScale="90000"/>
          </a:bodyPr>
          <a:lstStyle/>
          <a:p>
            <a:r>
              <a:rPr lang="en-GB" dirty="0"/>
              <a:t>Methodology – data analysis</a:t>
            </a:r>
          </a:p>
        </p:txBody>
      </p:sp>
      <p:sp>
        <p:nvSpPr>
          <p:cNvPr id="16" name="TextBox 15"/>
          <p:cNvSpPr txBox="1"/>
          <p:nvPr/>
        </p:nvSpPr>
        <p:spPr>
          <a:xfrm>
            <a:off x="538538" y="5447913"/>
            <a:ext cx="8038203" cy="923330"/>
          </a:xfrm>
          <a:prstGeom prst="rect">
            <a:avLst/>
          </a:prstGeom>
          <a:noFill/>
        </p:spPr>
        <p:txBody>
          <a:bodyPr wrap="square" rtlCol="0">
            <a:spAutoFit/>
          </a:bodyPr>
          <a:lstStyle/>
          <a:p>
            <a:r>
              <a:rPr lang="en-GB" sz="1000" dirty="0">
                <a:solidFill>
                  <a:srgbClr val="595959"/>
                </a:solidFill>
              </a:rPr>
              <a:t>Waiver </a:t>
            </a:r>
          </a:p>
          <a:p>
            <a:r>
              <a:rPr lang="en-GB" sz="1000" dirty="0">
                <a:solidFill>
                  <a:srgbClr val="595959"/>
                </a:solidFill>
              </a:rPr>
              <a:t>Transport Focus has taken care to ensure that the information contained in TPS is correct. However, no warranty, express or implied, is given as to its accuracy and Transport Focus does not accept any liability for error or omission.</a:t>
            </a:r>
          </a:p>
          <a:p>
            <a:endParaRPr lang="en-GB" sz="400" dirty="0">
              <a:solidFill>
                <a:srgbClr val="595959"/>
              </a:solidFill>
            </a:endParaRPr>
          </a:p>
          <a:p>
            <a:r>
              <a:rPr lang="en-GB" sz="1000" dirty="0">
                <a:solidFill>
                  <a:srgbClr val="595959"/>
                </a:solidFill>
              </a:rPr>
              <a:t>Transport Focus is not responsible for how the information is used, how it is interpreted or what reliance is placed on it. Transport Focus does not guarantee that the information contained in TPS is fit for any particular purpose.</a:t>
            </a:r>
          </a:p>
        </p:txBody>
      </p:sp>
    </p:spTree>
    <p:extLst>
      <p:ext uri="{BB962C8B-B14F-4D97-AF65-F5344CB8AC3E}">
        <p14:creationId xmlns:p14="http://schemas.microsoft.com/office/powerpoint/2010/main" val="35059796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3"/>
          <p:cNvSpPr>
            <a:spLocks noChangeShapeType="1"/>
          </p:cNvSpPr>
          <p:nvPr/>
        </p:nvSpPr>
        <p:spPr bwMode="auto">
          <a:xfrm>
            <a:off x="0" y="6505551"/>
            <a:ext cx="9144000" cy="0"/>
          </a:xfrm>
          <a:prstGeom prst="line">
            <a:avLst/>
          </a:prstGeom>
          <a:noFill/>
          <a:ln w="6350">
            <a:noFill/>
            <a:round/>
            <a:headEnd/>
            <a:tailEnd/>
          </a:ln>
        </p:spPr>
        <p:txBody>
          <a:bodyPr wrap="none">
            <a:spAutoFit/>
          </a:bodyPr>
          <a:lstStyle/>
          <a:p>
            <a:pPr eaLnBrk="0" fontAlgn="base" hangingPunct="0">
              <a:spcBef>
                <a:spcPct val="0"/>
              </a:spcBef>
              <a:spcAft>
                <a:spcPct val="0"/>
              </a:spcAft>
            </a:pPr>
            <a:endParaRPr lang="en-GB" sz="1100" dirty="0">
              <a:solidFill>
                <a:srgbClr val="667366"/>
              </a:solidFill>
            </a:endParaRPr>
          </a:p>
        </p:txBody>
      </p:sp>
      <p:sp>
        <p:nvSpPr>
          <p:cNvPr id="26628"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65</a:t>
            </a:fld>
            <a:endParaRPr lang="en-US" sz="1200" b="1" dirty="0">
              <a:solidFill>
                <a:srgbClr val="000000"/>
              </a:solidFill>
              <a:latin typeface="Calibri" pitchFamily="34" charset="0"/>
            </a:endParaRPr>
          </a:p>
        </p:txBody>
      </p:sp>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sp>
        <p:nvSpPr>
          <p:cNvPr id="4" name="TextBox 3"/>
          <p:cNvSpPr txBox="1"/>
          <p:nvPr/>
        </p:nvSpPr>
        <p:spPr>
          <a:xfrm>
            <a:off x="423333" y="1317797"/>
            <a:ext cx="8288868" cy="861774"/>
          </a:xfrm>
          <a:prstGeom prst="rect">
            <a:avLst/>
          </a:prstGeom>
          <a:noFill/>
        </p:spPr>
        <p:txBody>
          <a:bodyPr wrap="square" rtlCol="0">
            <a:spAutoFit/>
          </a:bodyPr>
          <a:lstStyle/>
          <a:p>
            <a:pPr>
              <a:spcBef>
                <a:spcPts val="1200"/>
              </a:spcBef>
            </a:pPr>
            <a:r>
              <a:rPr lang="en-GB" sz="1000" dirty="0">
                <a:solidFill>
                  <a:srgbClr val="000000">
                    <a:lumMod val="65000"/>
                    <a:lumOff val="35000"/>
                  </a:srgbClr>
                </a:solidFill>
              </a:rPr>
              <a:t>The approach to identifying themes that affect overall passenger satisfaction is split into two stages. At the first stage, we took all 25 individual satisfaction measures from the survey (apart from the overall journey satisfaction) and formed them into themes using a statistical technique known as factor analysis, which groups together those satisfaction measures that are responded to similarly within the data. For instance, where high or low scores are given for measure ‘x’, there tends to be a similar rating for measures ‘y’ and ‘z’, so the ‘factor’ or theme becomes ‘A’. Through this process we identified ten themes, which are shown below, alongside measures that formed each theme:</a:t>
            </a:r>
          </a:p>
        </p:txBody>
      </p:sp>
      <p:graphicFrame>
        <p:nvGraphicFramePr>
          <p:cNvPr id="3" name="Table 2"/>
          <p:cNvGraphicFramePr>
            <a:graphicFrameLocks noGrp="1"/>
          </p:cNvGraphicFramePr>
          <p:nvPr>
            <p:extLst>
              <p:ext uri="{D42A27DB-BD31-4B8C-83A1-F6EECF244321}">
                <p14:modId xmlns:p14="http://schemas.microsoft.com/office/powerpoint/2010/main" val="3730852636"/>
              </p:ext>
            </p:extLst>
          </p:nvPr>
        </p:nvGraphicFramePr>
        <p:xfrm>
          <a:off x="469126" y="2304276"/>
          <a:ext cx="6660000" cy="3992490"/>
        </p:xfrm>
        <a:graphic>
          <a:graphicData uri="http://schemas.openxmlformats.org/drawingml/2006/table">
            <a:tbl>
              <a:tblPr firstRow="1" firstCol="1" bandRow="1">
                <a:tableStyleId>{F5AB1C69-6EDB-4FF4-983F-18BD219EF322}</a:tableStyleId>
              </a:tblPr>
              <a:tblGrid>
                <a:gridCol w="2268000">
                  <a:extLst>
                    <a:ext uri="{9D8B030D-6E8A-4147-A177-3AD203B41FA5}">
                      <a16:colId xmlns:a16="http://schemas.microsoft.com/office/drawing/2014/main" val="20000"/>
                    </a:ext>
                  </a:extLst>
                </a:gridCol>
                <a:gridCol w="4392000">
                  <a:extLst>
                    <a:ext uri="{9D8B030D-6E8A-4147-A177-3AD203B41FA5}">
                      <a16:colId xmlns:a16="http://schemas.microsoft.com/office/drawing/2014/main" val="20001"/>
                    </a:ext>
                  </a:extLst>
                </a:gridCol>
              </a:tblGrid>
              <a:tr h="153005">
                <a:tc>
                  <a:txBody>
                    <a:bodyPr/>
                    <a:lstStyle/>
                    <a:p>
                      <a:pPr>
                        <a:lnSpc>
                          <a:spcPct val="107000"/>
                        </a:lnSpc>
                        <a:spcAft>
                          <a:spcPts val="0"/>
                        </a:spcAft>
                      </a:pPr>
                      <a:r>
                        <a:rPr lang="en-GB" sz="900" dirty="0">
                          <a:solidFill>
                            <a:schemeClr val="tx1"/>
                          </a:solidFill>
                          <a:effectLst/>
                        </a:rPr>
                        <a:t>Theme (factor)</a:t>
                      </a:r>
                      <a:endParaRPr lang="en-GB" sz="900" dirty="0">
                        <a:solidFill>
                          <a:schemeClr val="tx1"/>
                        </a:solidFill>
                        <a:effectLst/>
                        <a:latin typeface="Calibri"/>
                        <a:ea typeface="Calibri"/>
                        <a:cs typeface="Times New Roman"/>
                      </a:endParaRPr>
                    </a:p>
                  </a:txBody>
                  <a:tcPr marL="55082" marR="55082" marT="0" marB="0" anchor="b">
                    <a:noFill/>
                  </a:tcPr>
                </a:tc>
                <a:tc>
                  <a:txBody>
                    <a:bodyPr/>
                    <a:lstStyle/>
                    <a:p>
                      <a:pPr>
                        <a:lnSpc>
                          <a:spcPct val="107000"/>
                        </a:lnSpc>
                        <a:spcAft>
                          <a:spcPts val="0"/>
                        </a:spcAft>
                      </a:pPr>
                      <a:r>
                        <a:rPr lang="en-GB" sz="900" dirty="0">
                          <a:solidFill>
                            <a:schemeClr val="tx1"/>
                          </a:solidFill>
                          <a:effectLst/>
                        </a:rPr>
                        <a:t>Questions</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00"/>
                  </a:ext>
                </a:extLst>
              </a:tr>
              <a:tr h="153005">
                <a:tc rowSpan="5">
                  <a:txBody>
                    <a:bodyPr/>
                    <a:lstStyle/>
                    <a:p>
                      <a:pPr algn="l">
                        <a:lnSpc>
                          <a:spcPct val="107000"/>
                        </a:lnSpc>
                        <a:spcAft>
                          <a:spcPts val="0"/>
                        </a:spcAft>
                      </a:pPr>
                      <a:r>
                        <a:rPr lang="en-GB" sz="900" dirty="0">
                          <a:solidFill>
                            <a:schemeClr val="bg1"/>
                          </a:solidFill>
                          <a:effectLst/>
                        </a:rPr>
                        <a:t>1 On tram environment and comfort</a:t>
                      </a:r>
                      <a:endParaRPr lang="en-GB" sz="900" dirty="0">
                        <a:solidFill>
                          <a:schemeClr val="bg1"/>
                        </a:solidFill>
                        <a:effectLst/>
                        <a:latin typeface="Calibri"/>
                        <a:ea typeface="Calibri"/>
                        <a:cs typeface="Times New Roman"/>
                      </a:endParaRPr>
                    </a:p>
                  </a:txBody>
                  <a:tcPr marL="55082" marR="55082" marT="0" marB="0">
                    <a:solidFill>
                      <a:srgbClr val="ED1C24"/>
                    </a:solidFill>
                  </a:tcPr>
                </a:tc>
                <a:tc>
                  <a:txBody>
                    <a:bodyPr/>
                    <a:lstStyle/>
                    <a:p>
                      <a:pPr marL="171450" indent="-171450">
                        <a:lnSpc>
                          <a:spcPct val="107000"/>
                        </a:lnSpc>
                        <a:spcAft>
                          <a:spcPts val="0"/>
                        </a:spcAft>
                        <a:buClr>
                          <a:srgbClr val="ED1C24"/>
                        </a:buClr>
                        <a:buFont typeface="Arial" pitchFamily="34" charset="0"/>
                        <a:buChar char="•"/>
                      </a:pPr>
                      <a:r>
                        <a:rPr lang="en-GB" sz="900" dirty="0">
                          <a:solidFill>
                            <a:schemeClr val="tx1"/>
                          </a:solidFill>
                          <a:effectLst/>
                        </a:rPr>
                        <a:t>Sufficient room for all the passengers to sit/stand</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01"/>
                  </a:ext>
                </a:extLst>
              </a:tr>
              <a:tr h="153005">
                <a:tc vMerge="1">
                  <a:txBody>
                    <a:bodyPr/>
                    <a:lstStyle/>
                    <a:p>
                      <a:endParaRPr lang="en-GB"/>
                    </a:p>
                  </a:txBody>
                  <a:tcPr/>
                </a:tc>
                <a:tc>
                  <a:txBody>
                    <a:bodyPr/>
                    <a:lstStyle/>
                    <a:p>
                      <a:pPr marL="171450" indent="-171450">
                        <a:lnSpc>
                          <a:spcPct val="107000"/>
                        </a:lnSpc>
                        <a:spcAft>
                          <a:spcPts val="0"/>
                        </a:spcAft>
                        <a:buClr>
                          <a:srgbClr val="ED1C24"/>
                        </a:buClr>
                        <a:buFont typeface="Arial" pitchFamily="34" charset="0"/>
                        <a:buChar char="•"/>
                      </a:pPr>
                      <a:r>
                        <a:rPr lang="en-GB" sz="900" dirty="0">
                          <a:solidFill>
                            <a:schemeClr val="tx1"/>
                          </a:solidFill>
                          <a:effectLst/>
                        </a:rPr>
                        <a:t>The comfort of the seats</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02"/>
                  </a:ext>
                </a:extLst>
              </a:tr>
              <a:tr h="154800">
                <a:tc vMerge="1">
                  <a:txBody>
                    <a:bodyPr/>
                    <a:lstStyle/>
                    <a:p>
                      <a:endParaRPr lang="en-GB"/>
                    </a:p>
                  </a:txBody>
                  <a:tcPr/>
                </a:tc>
                <a:tc>
                  <a:txBody>
                    <a:bodyPr/>
                    <a:lstStyle/>
                    <a:p>
                      <a:pPr marL="171450" indent="-171450">
                        <a:lnSpc>
                          <a:spcPct val="107000"/>
                        </a:lnSpc>
                        <a:spcAft>
                          <a:spcPts val="0"/>
                        </a:spcAft>
                        <a:buClr>
                          <a:srgbClr val="ED1C24"/>
                        </a:buClr>
                        <a:buFont typeface="Arial" pitchFamily="34" charset="0"/>
                        <a:buChar char="•"/>
                      </a:pPr>
                      <a:r>
                        <a:rPr lang="en-GB" sz="900" dirty="0">
                          <a:solidFill>
                            <a:schemeClr val="tx1"/>
                          </a:solidFill>
                          <a:effectLst/>
                        </a:rPr>
                        <a:t>The amount of personal space you had around you</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03"/>
                  </a:ext>
                </a:extLst>
              </a:tr>
              <a:tr h="154800">
                <a:tc vMerge="1">
                  <a:txBody>
                    <a:bodyPr/>
                    <a:lstStyle/>
                    <a:p>
                      <a:endParaRPr lang="en-GB"/>
                    </a:p>
                  </a:txBody>
                  <a:tcPr/>
                </a:tc>
                <a:tc>
                  <a:txBody>
                    <a:bodyPr/>
                    <a:lstStyle/>
                    <a:p>
                      <a:pPr marL="171450" indent="-171450">
                        <a:lnSpc>
                          <a:spcPct val="107000"/>
                        </a:lnSpc>
                        <a:spcAft>
                          <a:spcPts val="0"/>
                        </a:spcAft>
                        <a:buClr>
                          <a:srgbClr val="ED1C24"/>
                        </a:buClr>
                        <a:buFont typeface="Arial" pitchFamily="34" charset="0"/>
                        <a:buChar char="•"/>
                      </a:pPr>
                      <a:r>
                        <a:rPr lang="en-GB" sz="900" dirty="0">
                          <a:solidFill>
                            <a:schemeClr val="tx1"/>
                          </a:solidFill>
                          <a:effectLst/>
                        </a:rPr>
                        <a:t>Provision of grab rails to hold on to when standing/moving about the tram</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04"/>
                  </a:ext>
                </a:extLst>
              </a:tr>
              <a:tr h="153005">
                <a:tc vMerge="1">
                  <a:txBody>
                    <a:bodyPr/>
                    <a:lstStyle/>
                    <a:p>
                      <a:endParaRPr lang="en-GB"/>
                    </a:p>
                  </a:txBody>
                  <a:tcPr/>
                </a:tc>
                <a:tc>
                  <a:txBody>
                    <a:bodyPr/>
                    <a:lstStyle/>
                    <a:p>
                      <a:pPr marL="171450" indent="-171450">
                        <a:lnSpc>
                          <a:spcPct val="107000"/>
                        </a:lnSpc>
                        <a:spcAft>
                          <a:spcPts val="0"/>
                        </a:spcAft>
                        <a:buClr>
                          <a:srgbClr val="ED1C24"/>
                        </a:buClr>
                        <a:buFont typeface="Arial" pitchFamily="34" charset="0"/>
                        <a:buChar char="•"/>
                      </a:pPr>
                      <a:r>
                        <a:rPr lang="en-GB" sz="900" dirty="0">
                          <a:solidFill>
                            <a:schemeClr val="tx1"/>
                          </a:solidFill>
                          <a:effectLst/>
                        </a:rPr>
                        <a:t>The temperature inside the tram</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05"/>
                  </a:ext>
                </a:extLst>
              </a:tr>
              <a:tr h="153005">
                <a:tc rowSpan="3">
                  <a:txBody>
                    <a:bodyPr/>
                    <a:lstStyle/>
                    <a:p>
                      <a:pPr algn="l">
                        <a:lnSpc>
                          <a:spcPct val="107000"/>
                        </a:lnSpc>
                        <a:spcAft>
                          <a:spcPts val="0"/>
                        </a:spcAft>
                      </a:pPr>
                      <a:r>
                        <a:rPr lang="en-GB" sz="900" dirty="0">
                          <a:solidFill>
                            <a:schemeClr val="bg1"/>
                          </a:solidFill>
                          <a:effectLst/>
                        </a:rPr>
                        <a:t>2 Tram stop condition</a:t>
                      </a:r>
                      <a:endParaRPr lang="en-GB" sz="900" dirty="0">
                        <a:solidFill>
                          <a:schemeClr val="bg1"/>
                        </a:solidFill>
                        <a:effectLst/>
                        <a:latin typeface="Calibri"/>
                        <a:ea typeface="Calibri"/>
                        <a:cs typeface="Times New Roman"/>
                      </a:endParaRPr>
                    </a:p>
                  </a:txBody>
                  <a:tcPr marL="55082" marR="55082" marT="0" marB="0">
                    <a:solidFill>
                      <a:schemeClr val="tx1"/>
                    </a:solidFill>
                  </a:tcPr>
                </a:tc>
                <a:tc>
                  <a:txBody>
                    <a:bodyPr/>
                    <a:lstStyle/>
                    <a:p>
                      <a:pPr marL="171450" indent="-171450">
                        <a:lnSpc>
                          <a:spcPct val="107000"/>
                        </a:lnSpc>
                        <a:spcAft>
                          <a:spcPts val="0"/>
                        </a:spcAft>
                        <a:buFont typeface="Arial" pitchFamily="34" charset="0"/>
                        <a:buChar char="•"/>
                      </a:pPr>
                      <a:r>
                        <a:rPr lang="en-GB" sz="900" dirty="0">
                          <a:solidFill>
                            <a:schemeClr val="tx1"/>
                          </a:solidFill>
                          <a:effectLst/>
                        </a:rPr>
                        <a:t>Its general condition/standard of maintenance</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06"/>
                  </a:ext>
                </a:extLst>
              </a:tr>
              <a:tr h="153005">
                <a:tc vMerge="1">
                  <a:txBody>
                    <a:bodyPr/>
                    <a:lstStyle/>
                    <a:p>
                      <a:endParaRPr lang="en-GB"/>
                    </a:p>
                  </a:txBody>
                  <a:tcPr/>
                </a:tc>
                <a:tc>
                  <a:txBody>
                    <a:bodyPr/>
                    <a:lstStyle/>
                    <a:p>
                      <a:pPr marL="171450" indent="-171450">
                        <a:lnSpc>
                          <a:spcPct val="107000"/>
                        </a:lnSpc>
                        <a:spcAft>
                          <a:spcPts val="0"/>
                        </a:spcAft>
                        <a:buFont typeface="Arial" pitchFamily="34" charset="0"/>
                        <a:buChar char="•"/>
                      </a:pPr>
                      <a:r>
                        <a:rPr lang="en-GB" sz="900" dirty="0">
                          <a:solidFill>
                            <a:schemeClr val="tx1"/>
                          </a:solidFill>
                          <a:effectLst/>
                        </a:rPr>
                        <a:t>Its freedom from graffiti/vandalism</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07"/>
                  </a:ext>
                </a:extLst>
              </a:tr>
              <a:tr h="153005">
                <a:tc vMerge="1">
                  <a:txBody>
                    <a:bodyPr/>
                    <a:lstStyle/>
                    <a:p>
                      <a:endParaRPr lang="en-GB"/>
                    </a:p>
                  </a:txBody>
                  <a:tcPr/>
                </a:tc>
                <a:tc>
                  <a:txBody>
                    <a:bodyPr/>
                    <a:lstStyle/>
                    <a:p>
                      <a:pPr marL="171450" indent="-171450">
                        <a:lnSpc>
                          <a:spcPct val="107000"/>
                        </a:lnSpc>
                        <a:spcAft>
                          <a:spcPts val="0"/>
                        </a:spcAft>
                        <a:buFont typeface="Arial" pitchFamily="34" charset="0"/>
                        <a:buChar char="•"/>
                      </a:pPr>
                      <a:r>
                        <a:rPr lang="en-GB" sz="900" dirty="0">
                          <a:solidFill>
                            <a:schemeClr val="tx1"/>
                          </a:solidFill>
                          <a:effectLst/>
                        </a:rPr>
                        <a:t>Its freedom from litter</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08"/>
                  </a:ext>
                </a:extLst>
              </a:tr>
              <a:tr h="153005">
                <a:tc rowSpan="2">
                  <a:txBody>
                    <a:bodyPr/>
                    <a:lstStyle/>
                    <a:p>
                      <a:pPr algn="l">
                        <a:lnSpc>
                          <a:spcPct val="107000"/>
                        </a:lnSpc>
                        <a:spcAft>
                          <a:spcPts val="0"/>
                        </a:spcAft>
                      </a:pPr>
                      <a:r>
                        <a:rPr lang="en-GB" sz="900" dirty="0">
                          <a:solidFill>
                            <a:schemeClr val="bg1"/>
                          </a:solidFill>
                          <a:effectLst/>
                        </a:rPr>
                        <a:t>3 Boarding the tram</a:t>
                      </a:r>
                      <a:endParaRPr lang="en-GB" sz="900" dirty="0">
                        <a:solidFill>
                          <a:schemeClr val="bg1"/>
                        </a:solidFill>
                        <a:effectLst/>
                        <a:latin typeface="Calibri"/>
                        <a:ea typeface="Calibri"/>
                        <a:cs typeface="Times New Roman"/>
                      </a:endParaRPr>
                    </a:p>
                  </a:txBody>
                  <a:tcPr marL="55082" marR="55082" marT="0" marB="0">
                    <a:solidFill>
                      <a:srgbClr val="F5831F"/>
                    </a:solidFill>
                  </a:tcPr>
                </a:tc>
                <a:tc>
                  <a:txBody>
                    <a:bodyPr/>
                    <a:lstStyle/>
                    <a:p>
                      <a:pPr marL="171450" indent="-171450">
                        <a:lnSpc>
                          <a:spcPct val="107000"/>
                        </a:lnSpc>
                        <a:spcAft>
                          <a:spcPts val="0"/>
                        </a:spcAft>
                        <a:buClr>
                          <a:srgbClr val="F5831F"/>
                        </a:buClr>
                        <a:buFont typeface="Arial" pitchFamily="34" charset="0"/>
                        <a:buChar char="•"/>
                      </a:pPr>
                      <a:r>
                        <a:rPr lang="en-GB" sz="900" dirty="0">
                          <a:solidFill>
                            <a:schemeClr val="tx1"/>
                          </a:solidFill>
                          <a:effectLst/>
                        </a:rPr>
                        <a:t>The ease of getting on to and off of the tram</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09"/>
                  </a:ext>
                </a:extLst>
              </a:tr>
              <a:tr h="153005">
                <a:tc vMerge="1">
                  <a:txBody>
                    <a:bodyPr/>
                    <a:lstStyle/>
                    <a:p>
                      <a:endParaRPr lang="en-GB"/>
                    </a:p>
                  </a:txBody>
                  <a:tcPr/>
                </a:tc>
                <a:tc>
                  <a:txBody>
                    <a:bodyPr/>
                    <a:lstStyle/>
                    <a:p>
                      <a:pPr marL="171450" indent="-171450">
                        <a:lnSpc>
                          <a:spcPct val="107000"/>
                        </a:lnSpc>
                        <a:spcAft>
                          <a:spcPts val="0"/>
                        </a:spcAft>
                        <a:buClr>
                          <a:srgbClr val="F5831F"/>
                        </a:buClr>
                        <a:buFont typeface="Arial" pitchFamily="34" charset="0"/>
                        <a:buChar char="•"/>
                      </a:pPr>
                      <a:r>
                        <a:rPr lang="en-GB" sz="900" dirty="0">
                          <a:solidFill>
                            <a:schemeClr val="tx1"/>
                          </a:solidFill>
                          <a:effectLst/>
                        </a:rPr>
                        <a:t>The length of time it took to board the tram</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10"/>
                  </a:ext>
                </a:extLst>
              </a:tr>
              <a:tr h="153005">
                <a:tc rowSpan="2">
                  <a:txBody>
                    <a:bodyPr/>
                    <a:lstStyle/>
                    <a:p>
                      <a:pPr algn="l">
                        <a:lnSpc>
                          <a:spcPct val="107000"/>
                        </a:lnSpc>
                        <a:spcAft>
                          <a:spcPts val="0"/>
                        </a:spcAft>
                      </a:pPr>
                      <a:r>
                        <a:rPr lang="en-GB" sz="900" dirty="0">
                          <a:solidFill>
                            <a:schemeClr val="bg1"/>
                          </a:solidFill>
                          <a:effectLst/>
                        </a:rPr>
                        <a:t>4 Timeliness</a:t>
                      </a:r>
                      <a:endParaRPr lang="en-GB" sz="900" dirty="0">
                        <a:solidFill>
                          <a:schemeClr val="bg1"/>
                        </a:solidFill>
                        <a:effectLst/>
                        <a:latin typeface="Calibri"/>
                        <a:ea typeface="Calibri"/>
                        <a:cs typeface="Times New Roman"/>
                      </a:endParaRPr>
                    </a:p>
                  </a:txBody>
                  <a:tcPr marL="55082" marR="55082" marT="0" marB="0">
                    <a:solidFill>
                      <a:srgbClr val="A4C660"/>
                    </a:solidFill>
                  </a:tcPr>
                </a:tc>
                <a:tc>
                  <a:txBody>
                    <a:bodyPr/>
                    <a:lstStyle/>
                    <a:p>
                      <a:pPr marL="171450" indent="-171450">
                        <a:lnSpc>
                          <a:spcPct val="107000"/>
                        </a:lnSpc>
                        <a:spcAft>
                          <a:spcPts val="0"/>
                        </a:spcAft>
                        <a:buClr>
                          <a:srgbClr val="A4C660"/>
                        </a:buClr>
                        <a:buFont typeface="Arial" pitchFamily="34" charset="0"/>
                        <a:buChar char="•"/>
                      </a:pPr>
                      <a:r>
                        <a:rPr lang="en-GB" sz="900" dirty="0">
                          <a:solidFill>
                            <a:schemeClr val="tx1"/>
                          </a:solidFill>
                          <a:effectLst/>
                        </a:rPr>
                        <a:t>The length of time you had to wait for the tram</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11"/>
                  </a:ext>
                </a:extLst>
              </a:tr>
              <a:tr h="153005">
                <a:tc vMerge="1">
                  <a:txBody>
                    <a:bodyPr/>
                    <a:lstStyle/>
                    <a:p>
                      <a:endParaRPr lang="en-GB"/>
                    </a:p>
                  </a:txBody>
                  <a:tcPr/>
                </a:tc>
                <a:tc>
                  <a:txBody>
                    <a:bodyPr/>
                    <a:lstStyle/>
                    <a:p>
                      <a:pPr marL="171450" indent="-171450">
                        <a:lnSpc>
                          <a:spcPct val="107000"/>
                        </a:lnSpc>
                        <a:spcAft>
                          <a:spcPts val="0"/>
                        </a:spcAft>
                        <a:buClr>
                          <a:srgbClr val="A4C660"/>
                        </a:buClr>
                        <a:buFont typeface="Arial" pitchFamily="34" charset="0"/>
                        <a:buChar char="•"/>
                      </a:pPr>
                      <a:r>
                        <a:rPr lang="en-GB" sz="900" dirty="0">
                          <a:solidFill>
                            <a:schemeClr val="tx1"/>
                          </a:solidFill>
                          <a:effectLst/>
                        </a:rPr>
                        <a:t>The punctuality of the tram</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12"/>
                  </a:ext>
                </a:extLst>
              </a:tr>
              <a:tr h="154800">
                <a:tc rowSpan="2">
                  <a:txBody>
                    <a:bodyPr/>
                    <a:lstStyle/>
                    <a:p>
                      <a:pPr algn="l">
                        <a:lnSpc>
                          <a:spcPct val="107000"/>
                        </a:lnSpc>
                        <a:spcAft>
                          <a:spcPts val="0"/>
                        </a:spcAft>
                      </a:pPr>
                      <a:r>
                        <a:rPr lang="en-GB" sz="900" dirty="0">
                          <a:solidFill>
                            <a:schemeClr val="bg1"/>
                          </a:solidFill>
                          <a:effectLst/>
                        </a:rPr>
                        <a:t>5 Access to the tram stop</a:t>
                      </a:r>
                      <a:endParaRPr lang="en-GB" sz="900" dirty="0">
                        <a:solidFill>
                          <a:schemeClr val="bg1"/>
                        </a:solidFill>
                        <a:effectLst/>
                        <a:latin typeface="Calibri"/>
                        <a:ea typeface="Calibri"/>
                        <a:cs typeface="Times New Roman"/>
                      </a:endParaRPr>
                    </a:p>
                  </a:txBody>
                  <a:tcPr marL="55082" marR="55082" marT="0" marB="0">
                    <a:solidFill>
                      <a:srgbClr val="00A0E4"/>
                    </a:solidFill>
                  </a:tcPr>
                </a:tc>
                <a:tc>
                  <a:txBody>
                    <a:bodyPr/>
                    <a:lstStyle/>
                    <a:p>
                      <a:pPr marL="171450" indent="-171450">
                        <a:lnSpc>
                          <a:spcPct val="107000"/>
                        </a:lnSpc>
                        <a:spcAft>
                          <a:spcPts val="0"/>
                        </a:spcAft>
                        <a:buClr>
                          <a:srgbClr val="00A0E4"/>
                        </a:buClr>
                        <a:buFont typeface="Arial" pitchFamily="34" charset="0"/>
                        <a:buChar char="•"/>
                      </a:pPr>
                      <a:r>
                        <a:rPr lang="en-GB" sz="900" dirty="0">
                          <a:solidFill>
                            <a:schemeClr val="tx1"/>
                          </a:solidFill>
                          <a:effectLst/>
                        </a:rPr>
                        <a:t>Its distance from your journey start e.g. home, shops</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13"/>
                  </a:ext>
                </a:extLst>
              </a:tr>
              <a:tr h="153005">
                <a:tc vMerge="1">
                  <a:txBody>
                    <a:bodyPr/>
                    <a:lstStyle/>
                    <a:p>
                      <a:endParaRPr lang="en-GB"/>
                    </a:p>
                  </a:txBody>
                  <a:tcPr/>
                </a:tc>
                <a:tc>
                  <a:txBody>
                    <a:bodyPr/>
                    <a:lstStyle/>
                    <a:p>
                      <a:pPr marL="171450" indent="-171450">
                        <a:lnSpc>
                          <a:spcPct val="107000"/>
                        </a:lnSpc>
                        <a:spcAft>
                          <a:spcPts val="0"/>
                        </a:spcAft>
                        <a:buClr>
                          <a:srgbClr val="00A0E4"/>
                        </a:buClr>
                        <a:buFont typeface="Arial" pitchFamily="34" charset="0"/>
                        <a:buChar char="•"/>
                      </a:pPr>
                      <a:r>
                        <a:rPr lang="en-GB" sz="900" dirty="0">
                          <a:solidFill>
                            <a:schemeClr val="tx1"/>
                          </a:solidFill>
                          <a:effectLst/>
                        </a:rPr>
                        <a:t>The convenience/accessibility of its location</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14"/>
                  </a:ext>
                </a:extLst>
              </a:tr>
              <a:tr h="153005">
                <a:tc rowSpan="3">
                  <a:txBody>
                    <a:bodyPr/>
                    <a:lstStyle/>
                    <a:p>
                      <a:pPr algn="l">
                        <a:lnSpc>
                          <a:spcPct val="107000"/>
                        </a:lnSpc>
                        <a:spcAft>
                          <a:spcPts val="0"/>
                        </a:spcAft>
                      </a:pPr>
                      <a:r>
                        <a:rPr lang="en-GB" sz="900" dirty="0">
                          <a:solidFill>
                            <a:schemeClr val="bg1"/>
                          </a:solidFill>
                          <a:effectLst/>
                        </a:rPr>
                        <a:t>6 Personal safety throughout journey</a:t>
                      </a:r>
                      <a:endParaRPr lang="en-GB" sz="900" dirty="0">
                        <a:solidFill>
                          <a:schemeClr val="bg1"/>
                        </a:solidFill>
                        <a:effectLst/>
                        <a:latin typeface="Calibri"/>
                        <a:ea typeface="Calibri"/>
                        <a:cs typeface="Times New Roman"/>
                      </a:endParaRPr>
                    </a:p>
                  </a:txBody>
                  <a:tcPr marL="55082" marR="55082" marT="0" marB="0">
                    <a:solidFill>
                      <a:srgbClr val="58595B"/>
                    </a:solidFill>
                  </a:tcPr>
                </a:tc>
                <a:tc>
                  <a:txBody>
                    <a:bodyPr/>
                    <a:lstStyle/>
                    <a:p>
                      <a:pPr marL="171450" indent="-171450">
                        <a:lnSpc>
                          <a:spcPct val="107000"/>
                        </a:lnSpc>
                        <a:spcAft>
                          <a:spcPts val="0"/>
                        </a:spcAft>
                        <a:buClr>
                          <a:srgbClr val="58595B"/>
                        </a:buClr>
                        <a:buFont typeface="Arial" pitchFamily="34" charset="0"/>
                        <a:buChar char="•"/>
                      </a:pPr>
                      <a:r>
                        <a:rPr lang="en-GB" sz="900" dirty="0">
                          <a:solidFill>
                            <a:schemeClr val="tx1"/>
                          </a:solidFill>
                          <a:effectLst/>
                        </a:rPr>
                        <a:t>Behaviour of fellow passengers waiting at the stop</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15"/>
                  </a:ext>
                </a:extLst>
              </a:tr>
              <a:tr h="153005">
                <a:tc vMerge="1">
                  <a:txBody>
                    <a:bodyPr/>
                    <a:lstStyle/>
                    <a:p>
                      <a:endParaRPr lang="en-GB"/>
                    </a:p>
                  </a:txBody>
                  <a:tcPr/>
                </a:tc>
                <a:tc>
                  <a:txBody>
                    <a:bodyPr/>
                    <a:lstStyle/>
                    <a:p>
                      <a:pPr marL="171450" indent="-171450">
                        <a:lnSpc>
                          <a:spcPct val="107000"/>
                        </a:lnSpc>
                        <a:spcAft>
                          <a:spcPts val="0"/>
                        </a:spcAft>
                        <a:buClr>
                          <a:srgbClr val="58595B"/>
                        </a:buClr>
                        <a:buFont typeface="Arial" pitchFamily="34" charset="0"/>
                        <a:buChar char="•"/>
                      </a:pPr>
                      <a:r>
                        <a:rPr lang="en-GB" sz="900" dirty="0">
                          <a:solidFill>
                            <a:schemeClr val="tx1"/>
                          </a:solidFill>
                          <a:effectLst/>
                        </a:rPr>
                        <a:t>Your personal safety whilst at the tram stop</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16"/>
                  </a:ext>
                </a:extLst>
              </a:tr>
              <a:tr h="153005">
                <a:tc vMerge="1">
                  <a:txBody>
                    <a:bodyPr/>
                    <a:lstStyle/>
                    <a:p>
                      <a:endParaRPr lang="en-GB"/>
                    </a:p>
                  </a:txBody>
                  <a:tcPr/>
                </a:tc>
                <a:tc>
                  <a:txBody>
                    <a:bodyPr/>
                    <a:lstStyle/>
                    <a:p>
                      <a:pPr marL="171450" indent="-171450">
                        <a:lnSpc>
                          <a:spcPct val="107000"/>
                        </a:lnSpc>
                        <a:spcAft>
                          <a:spcPts val="0"/>
                        </a:spcAft>
                        <a:buClr>
                          <a:srgbClr val="58595B"/>
                        </a:buClr>
                        <a:buFont typeface="Arial" pitchFamily="34" charset="0"/>
                        <a:buChar char="•"/>
                      </a:pPr>
                      <a:r>
                        <a:rPr lang="en-GB" sz="900" dirty="0">
                          <a:solidFill>
                            <a:schemeClr val="tx1"/>
                          </a:solidFill>
                          <a:effectLst/>
                        </a:rPr>
                        <a:t>Your personal security whilst on the tram</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17"/>
                  </a:ext>
                </a:extLst>
              </a:tr>
              <a:tr h="154800">
                <a:tc rowSpan="2">
                  <a:txBody>
                    <a:bodyPr/>
                    <a:lstStyle/>
                    <a:p>
                      <a:pPr algn="l">
                        <a:lnSpc>
                          <a:spcPct val="107000"/>
                        </a:lnSpc>
                        <a:spcAft>
                          <a:spcPts val="0"/>
                        </a:spcAft>
                      </a:pPr>
                      <a:r>
                        <a:rPr lang="en-GB" sz="900" dirty="0">
                          <a:solidFill>
                            <a:schemeClr val="bg1"/>
                          </a:solidFill>
                          <a:effectLst/>
                        </a:rPr>
                        <a:t>7 Cleanliness and condition of the tram</a:t>
                      </a:r>
                      <a:endParaRPr lang="en-GB" sz="900" dirty="0">
                        <a:solidFill>
                          <a:schemeClr val="bg1"/>
                        </a:solidFill>
                        <a:effectLst/>
                        <a:latin typeface="Calibri"/>
                        <a:ea typeface="Calibri"/>
                        <a:cs typeface="Times New Roman"/>
                      </a:endParaRPr>
                    </a:p>
                  </a:txBody>
                  <a:tcPr marL="55082" marR="55082" marT="0" marB="0">
                    <a:solidFill>
                      <a:srgbClr val="AC9E95"/>
                    </a:solidFill>
                  </a:tcPr>
                </a:tc>
                <a:tc>
                  <a:txBody>
                    <a:bodyPr/>
                    <a:lstStyle/>
                    <a:p>
                      <a:pPr marL="171450" indent="-171450">
                        <a:lnSpc>
                          <a:spcPct val="107000"/>
                        </a:lnSpc>
                        <a:spcAft>
                          <a:spcPts val="0"/>
                        </a:spcAft>
                        <a:buClr>
                          <a:srgbClr val="AC9E95"/>
                        </a:buClr>
                        <a:buFont typeface="Arial" pitchFamily="34" charset="0"/>
                        <a:buChar char="•"/>
                      </a:pPr>
                      <a:r>
                        <a:rPr lang="en-GB" sz="900" dirty="0">
                          <a:solidFill>
                            <a:schemeClr val="tx1"/>
                          </a:solidFill>
                          <a:effectLst/>
                        </a:rPr>
                        <a:t>The cleanliness and condition of the outside of the tram</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18"/>
                  </a:ext>
                </a:extLst>
              </a:tr>
              <a:tr h="154800">
                <a:tc vMerge="1">
                  <a:txBody>
                    <a:bodyPr/>
                    <a:lstStyle/>
                    <a:p>
                      <a:endParaRPr lang="en-GB"/>
                    </a:p>
                  </a:txBody>
                  <a:tcPr/>
                </a:tc>
                <a:tc>
                  <a:txBody>
                    <a:bodyPr/>
                    <a:lstStyle/>
                    <a:p>
                      <a:pPr marL="171450" indent="-171450">
                        <a:lnSpc>
                          <a:spcPct val="107000"/>
                        </a:lnSpc>
                        <a:spcAft>
                          <a:spcPts val="0"/>
                        </a:spcAft>
                        <a:buClr>
                          <a:srgbClr val="AC9E95"/>
                        </a:buClr>
                        <a:buFont typeface="Arial" pitchFamily="34" charset="0"/>
                        <a:buChar char="•"/>
                      </a:pPr>
                      <a:r>
                        <a:rPr lang="en-GB" sz="900" dirty="0">
                          <a:solidFill>
                            <a:schemeClr val="tx1"/>
                          </a:solidFill>
                          <a:effectLst/>
                        </a:rPr>
                        <a:t>The cleanliness and condition of the inside of the tram</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19"/>
                  </a:ext>
                </a:extLst>
              </a:tr>
              <a:tr h="153005">
                <a:tc rowSpan="2">
                  <a:txBody>
                    <a:bodyPr/>
                    <a:lstStyle/>
                    <a:p>
                      <a:pPr algn="l">
                        <a:lnSpc>
                          <a:spcPct val="107000"/>
                        </a:lnSpc>
                        <a:spcAft>
                          <a:spcPts val="0"/>
                        </a:spcAft>
                      </a:pPr>
                      <a:r>
                        <a:rPr lang="en-GB" sz="900" dirty="0">
                          <a:solidFill>
                            <a:schemeClr val="bg1"/>
                          </a:solidFill>
                          <a:effectLst/>
                        </a:rPr>
                        <a:t>8 Smoothness/speed of tram</a:t>
                      </a:r>
                      <a:endParaRPr lang="en-GB" sz="900" dirty="0">
                        <a:solidFill>
                          <a:schemeClr val="bg1"/>
                        </a:solidFill>
                        <a:effectLst/>
                        <a:latin typeface="Calibri"/>
                        <a:ea typeface="Calibri"/>
                        <a:cs typeface="Times New Roman"/>
                      </a:endParaRPr>
                    </a:p>
                  </a:txBody>
                  <a:tcPr marL="55082" marR="55082" marT="0" marB="0">
                    <a:solidFill>
                      <a:srgbClr val="F0CB69"/>
                    </a:solidFill>
                  </a:tcPr>
                </a:tc>
                <a:tc>
                  <a:txBody>
                    <a:bodyPr/>
                    <a:lstStyle/>
                    <a:p>
                      <a:pPr marL="171450" indent="-171450">
                        <a:lnSpc>
                          <a:spcPct val="107000"/>
                        </a:lnSpc>
                        <a:spcAft>
                          <a:spcPts val="0"/>
                        </a:spcAft>
                        <a:buClr>
                          <a:srgbClr val="F0CB69"/>
                        </a:buClr>
                        <a:buFont typeface="Arial" pitchFamily="34" charset="0"/>
                        <a:buChar char="•"/>
                      </a:pPr>
                      <a:r>
                        <a:rPr lang="en-GB" sz="900" dirty="0">
                          <a:solidFill>
                            <a:schemeClr val="tx1"/>
                          </a:solidFill>
                          <a:effectLst/>
                        </a:rPr>
                        <a:t>The amount of time the journey took</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20"/>
                  </a:ext>
                </a:extLst>
              </a:tr>
              <a:tr h="154800">
                <a:tc vMerge="1">
                  <a:txBody>
                    <a:bodyPr/>
                    <a:lstStyle/>
                    <a:p>
                      <a:endParaRPr lang="en-GB"/>
                    </a:p>
                  </a:txBody>
                  <a:tcPr/>
                </a:tc>
                <a:tc>
                  <a:txBody>
                    <a:bodyPr/>
                    <a:lstStyle/>
                    <a:p>
                      <a:pPr marL="171450" indent="-171450">
                        <a:lnSpc>
                          <a:spcPct val="107000"/>
                        </a:lnSpc>
                        <a:spcAft>
                          <a:spcPts val="0"/>
                        </a:spcAft>
                        <a:buClr>
                          <a:srgbClr val="F0CB69"/>
                        </a:buClr>
                        <a:buFont typeface="Arial" pitchFamily="34" charset="0"/>
                        <a:buChar char="•"/>
                      </a:pPr>
                      <a:r>
                        <a:rPr lang="en-GB" sz="900" dirty="0">
                          <a:solidFill>
                            <a:schemeClr val="tx1"/>
                          </a:solidFill>
                          <a:effectLst/>
                        </a:rPr>
                        <a:t>Smoothness/freedom from jolting during the journey</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21"/>
                  </a:ext>
                </a:extLst>
              </a:tr>
              <a:tr h="153005">
                <a:tc rowSpan="3">
                  <a:txBody>
                    <a:bodyPr/>
                    <a:lstStyle/>
                    <a:p>
                      <a:pPr algn="l">
                        <a:lnSpc>
                          <a:spcPct val="107000"/>
                        </a:lnSpc>
                        <a:spcAft>
                          <a:spcPts val="0"/>
                        </a:spcAft>
                      </a:pPr>
                      <a:r>
                        <a:rPr lang="en-GB" sz="900" dirty="0">
                          <a:solidFill>
                            <a:schemeClr val="bg1"/>
                          </a:solidFill>
                          <a:effectLst/>
                        </a:rPr>
                        <a:t>9 Information throughout journey</a:t>
                      </a:r>
                      <a:endParaRPr lang="en-GB" sz="900" dirty="0">
                        <a:solidFill>
                          <a:schemeClr val="bg1"/>
                        </a:solidFill>
                        <a:effectLst/>
                        <a:latin typeface="Calibri"/>
                        <a:ea typeface="Calibri"/>
                        <a:cs typeface="Times New Roman"/>
                      </a:endParaRPr>
                    </a:p>
                  </a:txBody>
                  <a:tcPr marL="55082" marR="55082" marT="0" marB="0">
                    <a:solidFill>
                      <a:srgbClr val="6D53DC"/>
                    </a:solidFill>
                  </a:tcPr>
                </a:tc>
                <a:tc>
                  <a:txBody>
                    <a:bodyPr/>
                    <a:lstStyle/>
                    <a:p>
                      <a:pPr marL="171450" indent="-171450">
                        <a:lnSpc>
                          <a:spcPct val="107000"/>
                        </a:lnSpc>
                        <a:spcAft>
                          <a:spcPts val="0"/>
                        </a:spcAft>
                        <a:buClr>
                          <a:srgbClr val="6D53DC"/>
                        </a:buClr>
                        <a:buFont typeface="Arial" pitchFamily="34" charset="0"/>
                        <a:buChar char="•"/>
                      </a:pPr>
                      <a:r>
                        <a:rPr lang="en-GB" sz="900" dirty="0">
                          <a:solidFill>
                            <a:schemeClr val="tx1"/>
                          </a:solidFill>
                          <a:effectLst/>
                        </a:rPr>
                        <a:t>The information provided at the tram stop</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22"/>
                  </a:ext>
                </a:extLst>
              </a:tr>
              <a:tr h="154800">
                <a:tc vMerge="1">
                  <a:txBody>
                    <a:bodyPr/>
                    <a:lstStyle/>
                    <a:p>
                      <a:endParaRPr lang="en-GB"/>
                    </a:p>
                  </a:txBody>
                  <a:tcPr/>
                </a:tc>
                <a:tc>
                  <a:txBody>
                    <a:bodyPr/>
                    <a:lstStyle/>
                    <a:p>
                      <a:pPr marL="171450" indent="-171450">
                        <a:lnSpc>
                          <a:spcPct val="107000"/>
                        </a:lnSpc>
                        <a:spcAft>
                          <a:spcPts val="0"/>
                        </a:spcAft>
                        <a:buClr>
                          <a:srgbClr val="6D53DC"/>
                        </a:buClr>
                        <a:buFont typeface="Arial" pitchFamily="34" charset="0"/>
                        <a:buChar char="•"/>
                      </a:pPr>
                      <a:r>
                        <a:rPr lang="en-GB" sz="900" dirty="0">
                          <a:solidFill>
                            <a:schemeClr val="tx1"/>
                          </a:solidFill>
                          <a:effectLst/>
                        </a:rPr>
                        <a:t>Route/destination information on the outside of the tram</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23"/>
                  </a:ext>
                </a:extLst>
              </a:tr>
              <a:tr h="153005">
                <a:tc vMerge="1">
                  <a:txBody>
                    <a:bodyPr/>
                    <a:lstStyle/>
                    <a:p>
                      <a:endParaRPr lang="en-GB"/>
                    </a:p>
                  </a:txBody>
                  <a:tcPr/>
                </a:tc>
                <a:tc>
                  <a:txBody>
                    <a:bodyPr/>
                    <a:lstStyle/>
                    <a:p>
                      <a:pPr marL="171450" indent="-171450">
                        <a:lnSpc>
                          <a:spcPct val="107000"/>
                        </a:lnSpc>
                        <a:spcAft>
                          <a:spcPts val="0"/>
                        </a:spcAft>
                        <a:buClr>
                          <a:srgbClr val="6D53DC"/>
                        </a:buClr>
                        <a:buFont typeface="Arial" pitchFamily="34" charset="0"/>
                        <a:buChar char="•"/>
                      </a:pPr>
                      <a:r>
                        <a:rPr lang="en-GB" sz="900" dirty="0">
                          <a:solidFill>
                            <a:schemeClr val="tx1"/>
                          </a:solidFill>
                          <a:effectLst/>
                        </a:rPr>
                        <a:t>The information provided inside the tram</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24"/>
                  </a:ext>
                </a:extLst>
              </a:tr>
              <a:tr h="154800">
                <a:tc>
                  <a:txBody>
                    <a:bodyPr/>
                    <a:lstStyle/>
                    <a:p>
                      <a:pPr algn="l">
                        <a:lnSpc>
                          <a:spcPct val="107000"/>
                        </a:lnSpc>
                        <a:spcAft>
                          <a:spcPts val="0"/>
                        </a:spcAft>
                      </a:pPr>
                      <a:r>
                        <a:rPr lang="en-GB" sz="900" dirty="0">
                          <a:solidFill>
                            <a:schemeClr val="bg1"/>
                          </a:solidFill>
                          <a:effectLst/>
                        </a:rPr>
                        <a:t>10 Value for money</a:t>
                      </a:r>
                      <a:endParaRPr lang="en-GB" sz="900" dirty="0">
                        <a:solidFill>
                          <a:schemeClr val="bg1"/>
                        </a:solidFill>
                        <a:effectLst/>
                        <a:latin typeface="Calibri"/>
                        <a:ea typeface="Calibri"/>
                        <a:cs typeface="Times New Roman"/>
                      </a:endParaRPr>
                    </a:p>
                  </a:txBody>
                  <a:tcPr marL="55082" marR="55082" marT="0" marB="0">
                    <a:solidFill>
                      <a:srgbClr val="807E84"/>
                    </a:solidFill>
                  </a:tcPr>
                </a:tc>
                <a:tc>
                  <a:txBody>
                    <a:bodyPr/>
                    <a:lstStyle/>
                    <a:p>
                      <a:pPr marL="171450" indent="-171450">
                        <a:lnSpc>
                          <a:spcPct val="107000"/>
                        </a:lnSpc>
                        <a:spcAft>
                          <a:spcPts val="0"/>
                        </a:spcAft>
                        <a:buClr>
                          <a:srgbClr val="807E84"/>
                        </a:buClr>
                        <a:buFont typeface="Arial" pitchFamily="34" charset="0"/>
                        <a:buChar char="•"/>
                      </a:pPr>
                      <a:r>
                        <a:rPr lang="en-GB" sz="900" dirty="0">
                          <a:solidFill>
                            <a:schemeClr val="tx1"/>
                          </a:solidFill>
                          <a:effectLst/>
                        </a:rPr>
                        <a:t>How satisfied were you with the value for money of your tram journey?</a:t>
                      </a:r>
                      <a:endParaRPr lang="en-GB" sz="900" dirty="0">
                        <a:solidFill>
                          <a:schemeClr val="tx1"/>
                        </a:solidFill>
                        <a:effectLst/>
                        <a:latin typeface="Calibri"/>
                        <a:ea typeface="Calibri"/>
                        <a:cs typeface="Times New Roman"/>
                      </a:endParaRPr>
                    </a:p>
                  </a:txBody>
                  <a:tcPr marL="55082" marR="55082" marT="0" marB="0" anchor="b">
                    <a:noFill/>
                  </a:tcPr>
                </a:tc>
                <a:extLst>
                  <a:ext uri="{0D108BD9-81ED-4DB2-BD59-A6C34878D82A}">
                    <a16:rowId xmlns:a16="http://schemas.microsoft.com/office/drawing/2014/main" val="10025"/>
                  </a:ext>
                </a:extLst>
              </a:tr>
            </a:tbl>
          </a:graphicData>
        </a:graphic>
      </p:graphicFrame>
      <p:sp>
        <p:nvSpPr>
          <p:cNvPr id="5" name="Title 4"/>
          <p:cNvSpPr>
            <a:spLocks noGrp="1"/>
          </p:cNvSpPr>
          <p:nvPr>
            <p:ph type="title"/>
          </p:nvPr>
        </p:nvSpPr>
        <p:spPr/>
        <p:txBody>
          <a:bodyPr>
            <a:noAutofit/>
          </a:bodyPr>
          <a:lstStyle/>
          <a:p>
            <a:r>
              <a:rPr lang="en-GB" sz="1600" dirty="0"/>
              <a:t>Methodology – themes that are affecting overall passenger satisfaction charts (1)</a:t>
            </a:r>
          </a:p>
        </p:txBody>
      </p:sp>
    </p:spTree>
    <p:extLst>
      <p:ext uri="{BB962C8B-B14F-4D97-AF65-F5344CB8AC3E}">
        <p14:creationId xmlns:p14="http://schemas.microsoft.com/office/powerpoint/2010/main" val="10497334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3"/>
          <p:cNvSpPr>
            <a:spLocks noChangeShapeType="1"/>
          </p:cNvSpPr>
          <p:nvPr/>
        </p:nvSpPr>
        <p:spPr bwMode="auto">
          <a:xfrm>
            <a:off x="0" y="6505551"/>
            <a:ext cx="9144000" cy="0"/>
          </a:xfrm>
          <a:prstGeom prst="line">
            <a:avLst/>
          </a:prstGeom>
          <a:noFill/>
          <a:ln w="6350">
            <a:noFill/>
            <a:round/>
            <a:headEnd/>
            <a:tailEnd/>
          </a:ln>
        </p:spPr>
        <p:txBody>
          <a:bodyPr wrap="none">
            <a:spAutoFit/>
          </a:bodyPr>
          <a:lstStyle/>
          <a:p>
            <a:pPr eaLnBrk="0" fontAlgn="base" hangingPunct="0">
              <a:spcBef>
                <a:spcPct val="0"/>
              </a:spcBef>
              <a:spcAft>
                <a:spcPct val="0"/>
              </a:spcAft>
            </a:pPr>
            <a:endParaRPr lang="en-GB" sz="1100" dirty="0">
              <a:solidFill>
                <a:srgbClr val="667366"/>
              </a:solidFill>
            </a:endParaRPr>
          </a:p>
        </p:txBody>
      </p:sp>
      <p:sp>
        <p:nvSpPr>
          <p:cNvPr id="26628"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66</a:t>
            </a:fld>
            <a:endParaRPr lang="en-US" sz="1200" b="1" dirty="0">
              <a:solidFill>
                <a:srgbClr val="000000"/>
              </a:solidFill>
              <a:latin typeface="Calibri" pitchFamily="34" charset="0"/>
            </a:endParaRPr>
          </a:p>
        </p:txBody>
      </p:sp>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sp>
        <p:nvSpPr>
          <p:cNvPr id="4" name="TextBox 3"/>
          <p:cNvSpPr txBox="1"/>
          <p:nvPr/>
        </p:nvSpPr>
        <p:spPr>
          <a:xfrm>
            <a:off x="360890" y="1441622"/>
            <a:ext cx="8439472" cy="1538883"/>
          </a:xfrm>
          <a:prstGeom prst="rect">
            <a:avLst/>
          </a:prstGeom>
          <a:noFill/>
        </p:spPr>
        <p:txBody>
          <a:bodyPr wrap="square" rtlCol="0">
            <a:spAutoFit/>
          </a:bodyPr>
          <a:lstStyle/>
          <a:p>
            <a:pPr>
              <a:spcBef>
                <a:spcPts val="1200"/>
              </a:spcBef>
            </a:pPr>
            <a:r>
              <a:rPr lang="en-GB" sz="1200" dirty="0">
                <a:solidFill>
                  <a:srgbClr val="000000">
                    <a:lumMod val="65000"/>
                    <a:lumOff val="35000"/>
                  </a:srgbClr>
                </a:solidFill>
              </a:rPr>
              <a:t>For the second stage, these themes were then used to identify how much effect each one has on passengers’ rating for overall journey satisfaction, by means of a key driver analysis.</a:t>
            </a:r>
          </a:p>
          <a:p>
            <a:pPr>
              <a:spcBef>
                <a:spcPts val="1200"/>
              </a:spcBef>
            </a:pPr>
            <a:r>
              <a:rPr lang="en-GB" sz="1200" dirty="0">
                <a:solidFill>
                  <a:srgbClr val="000000">
                    <a:lumMod val="65000"/>
                    <a:lumOff val="35000"/>
                  </a:srgbClr>
                </a:solidFill>
              </a:rPr>
              <a:t>The square diagrams show the proportional influence that each theme has on satisfaction for that area/operator. They should be read like a pie chart where the slices or portions are relative to each other and together add up to 100%. So in the example below, the theme of ‘on tram environment and comfort’ which is shaded red, has the greatest influence on satisfaction, followed by ‘smoothness/speed of tram’, while themes such as ‘boarding the tram’ and ‘information throughout journey’ have relatively less influence here. </a:t>
            </a:r>
          </a:p>
        </p:txBody>
      </p:sp>
      <p:sp>
        <p:nvSpPr>
          <p:cNvPr id="11" name="TextBox 10"/>
          <p:cNvSpPr txBox="1"/>
          <p:nvPr/>
        </p:nvSpPr>
        <p:spPr>
          <a:xfrm>
            <a:off x="4217882" y="3008001"/>
            <a:ext cx="4485851" cy="2939266"/>
          </a:xfrm>
          <a:prstGeom prst="rect">
            <a:avLst/>
          </a:prstGeom>
          <a:noFill/>
        </p:spPr>
        <p:txBody>
          <a:bodyPr wrap="square" rtlCol="0">
            <a:spAutoFit/>
          </a:bodyPr>
          <a:lstStyle/>
          <a:p>
            <a:pPr>
              <a:spcBef>
                <a:spcPts val="1200"/>
              </a:spcBef>
            </a:pPr>
            <a:r>
              <a:rPr lang="en-GB" sz="1100" dirty="0">
                <a:solidFill>
                  <a:srgbClr val="000000">
                    <a:lumMod val="65000"/>
                    <a:lumOff val="35000"/>
                  </a:srgbClr>
                </a:solidFill>
              </a:rPr>
              <a:t>This analysis was conducted on fare-paying passengers only, so that the influence of value for money could be included. It also combines data from 2016 and 2017 surveys to increase robustness. The analysis excludes satisfaction measures relating to tram staff; due to differences in staff availability across the networks not all TPS questionnaires feature questions about tram staff. In order to run the analysis in a consistent and practical manner all staff measures have been excluded.</a:t>
            </a:r>
          </a:p>
          <a:p>
            <a:pPr>
              <a:spcBef>
                <a:spcPts val="1200"/>
              </a:spcBef>
            </a:pPr>
            <a:r>
              <a:rPr lang="en-GB" sz="1100" dirty="0">
                <a:solidFill>
                  <a:srgbClr val="000000">
                    <a:lumMod val="65000"/>
                    <a:lumOff val="35000"/>
                  </a:srgbClr>
                </a:solidFill>
              </a:rPr>
              <a:t>There are noticeable and interesting differences in the impact of different themes between the various tram networks.</a:t>
            </a:r>
          </a:p>
          <a:p>
            <a:pPr>
              <a:spcBef>
                <a:spcPts val="1200"/>
              </a:spcBef>
            </a:pPr>
            <a:r>
              <a:rPr lang="en-GB" sz="1100" dirty="0">
                <a:solidFill>
                  <a:srgbClr val="000000">
                    <a:lumMod val="65000"/>
                    <a:lumOff val="35000"/>
                  </a:srgbClr>
                </a:solidFill>
              </a:rPr>
              <a:t>The process used for Glasgow differs slightly, in that only 24 out of 25 individual satisfaction measures are included in the Glasgow questionnaire. The first stage of the analysis was therefore conducted in isolation from the other networks and produces slightly different themes. A full description is included in the technical report.</a:t>
            </a:r>
          </a:p>
        </p:txBody>
      </p:sp>
      <p:grpSp>
        <p:nvGrpSpPr>
          <p:cNvPr id="6" name="Group 5"/>
          <p:cNvGrpSpPr/>
          <p:nvPr/>
        </p:nvGrpSpPr>
        <p:grpSpPr>
          <a:xfrm>
            <a:off x="438150" y="2990749"/>
            <a:ext cx="3779732" cy="3096000"/>
            <a:chOff x="438150" y="2800977"/>
            <a:chExt cx="3779732" cy="3096000"/>
          </a:xfrm>
        </p:grpSpPr>
        <p:pic>
          <p:nvPicPr>
            <p:cNvPr id="10" name="Picture 9"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 y="2800977"/>
              <a:ext cx="3779732" cy="3096000"/>
            </a:xfrm>
            <a:prstGeom prst="rect">
              <a:avLst/>
            </a:prstGeom>
          </p:spPr>
        </p:pic>
        <p:sp>
          <p:nvSpPr>
            <p:cNvPr id="5" name="Rectangle 4"/>
            <p:cNvSpPr/>
            <p:nvPr/>
          </p:nvSpPr>
          <p:spPr bwMode="auto">
            <a:xfrm>
              <a:off x="476250" y="3230191"/>
              <a:ext cx="590550" cy="348477"/>
            </a:xfrm>
            <a:prstGeom prst="rect">
              <a:avLst/>
            </a:prstGeom>
            <a:solidFill>
              <a:srgbClr val="ED1C2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100" b="0" i="0" u="none" strike="noStrike" cap="none" normalizeH="0" baseline="0">
                <a:ln>
                  <a:noFill/>
                </a:ln>
                <a:solidFill>
                  <a:srgbClr val="667366"/>
                </a:solidFill>
                <a:effectLst/>
                <a:latin typeface="Arial" charset="0"/>
              </a:endParaRPr>
            </a:p>
          </p:txBody>
        </p:sp>
        <p:sp>
          <p:nvSpPr>
            <p:cNvPr id="13" name="Rectangle 12"/>
            <p:cNvSpPr/>
            <p:nvPr/>
          </p:nvSpPr>
          <p:spPr bwMode="auto">
            <a:xfrm>
              <a:off x="2638425" y="3230192"/>
              <a:ext cx="428625" cy="174238"/>
            </a:xfrm>
            <a:prstGeom prst="rect">
              <a:avLst/>
            </a:prstGeom>
            <a:solidFill>
              <a:srgbClr val="807E8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100" b="0" i="0" u="none" strike="noStrike" cap="none" normalizeH="0" baseline="0">
                <a:ln>
                  <a:noFill/>
                </a:ln>
                <a:solidFill>
                  <a:srgbClr val="667366"/>
                </a:solidFill>
                <a:effectLst/>
                <a:latin typeface="Arial" charset="0"/>
              </a:endParaRPr>
            </a:p>
          </p:txBody>
        </p:sp>
        <p:sp>
          <p:nvSpPr>
            <p:cNvPr id="14" name="Rectangle 13"/>
            <p:cNvSpPr/>
            <p:nvPr/>
          </p:nvSpPr>
          <p:spPr bwMode="auto">
            <a:xfrm>
              <a:off x="3486150" y="3445141"/>
              <a:ext cx="428625" cy="174238"/>
            </a:xfrm>
            <a:prstGeom prst="rect">
              <a:avLst/>
            </a:prstGeom>
            <a:solidFill>
              <a:srgbClr val="AC9E9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100" b="0" i="0" u="none" strike="noStrike" cap="none" normalizeH="0" baseline="0">
                <a:ln>
                  <a:noFill/>
                </a:ln>
                <a:solidFill>
                  <a:srgbClr val="667366"/>
                </a:solidFill>
                <a:effectLst/>
                <a:latin typeface="Arial" charset="0"/>
              </a:endParaRPr>
            </a:p>
          </p:txBody>
        </p:sp>
        <p:sp>
          <p:nvSpPr>
            <p:cNvPr id="15" name="Rectangle 14"/>
            <p:cNvSpPr/>
            <p:nvPr/>
          </p:nvSpPr>
          <p:spPr bwMode="auto">
            <a:xfrm>
              <a:off x="481012" y="4692916"/>
              <a:ext cx="428625" cy="174238"/>
            </a:xfrm>
            <a:prstGeom prst="rect">
              <a:avLst/>
            </a:prstGeom>
            <a:solidFill>
              <a:srgbClr val="F0CB6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100" b="0" i="0" u="none" strike="noStrike" cap="none" normalizeH="0" baseline="0">
                <a:ln>
                  <a:noFill/>
                </a:ln>
                <a:solidFill>
                  <a:srgbClr val="667366"/>
                </a:solidFill>
                <a:effectLst/>
                <a:latin typeface="Arial" charset="0"/>
              </a:endParaRPr>
            </a:p>
          </p:txBody>
        </p:sp>
        <p:sp>
          <p:nvSpPr>
            <p:cNvPr id="16" name="Rectangle 15"/>
            <p:cNvSpPr/>
            <p:nvPr/>
          </p:nvSpPr>
          <p:spPr bwMode="auto">
            <a:xfrm>
              <a:off x="490537" y="5416816"/>
              <a:ext cx="428625" cy="174238"/>
            </a:xfrm>
            <a:prstGeom prst="rect">
              <a:avLst/>
            </a:prstGeom>
            <a:solidFill>
              <a:srgbClr val="A4C66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100" b="0" i="0" u="none" strike="noStrike" cap="none" normalizeH="0" baseline="0">
                <a:ln>
                  <a:noFill/>
                </a:ln>
                <a:solidFill>
                  <a:srgbClr val="667366"/>
                </a:solidFill>
                <a:effectLst/>
                <a:latin typeface="Arial" charset="0"/>
              </a:endParaRPr>
            </a:p>
          </p:txBody>
        </p:sp>
        <p:sp>
          <p:nvSpPr>
            <p:cNvPr id="17" name="Rectangle 16"/>
            <p:cNvSpPr/>
            <p:nvPr/>
          </p:nvSpPr>
          <p:spPr bwMode="auto">
            <a:xfrm>
              <a:off x="2643187" y="4605797"/>
              <a:ext cx="428625" cy="174238"/>
            </a:xfrm>
            <a:prstGeom prst="rect">
              <a:avLst/>
            </a:prstGeom>
            <a:solidFill>
              <a:srgbClr val="58595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100" b="0" i="0" u="none" strike="noStrike" cap="none" normalizeH="0" baseline="0">
                <a:ln>
                  <a:noFill/>
                </a:ln>
                <a:solidFill>
                  <a:srgbClr val="667366"/>
                </a:solidFill>
                <a:effectLst/>
                <a:latin typeface="Arial" charset="0"/>
              </a:endParaRPr>
            </a:p>
          </p:txBody>
        </p:sp>
        <p:sp>
          <p:nvSpPr>
            <p:cNvPr id="18" name="Rectangle 17"/>
            <p:cNvSpPr/>
            <p:nvPr/>
          </p:nvSpPr>
          <p:spPr bwMode="auto">
            <a:xfrm>
              <a:off x="3448050" y="4499628"/>
              <a:ext cx="428625" cy="174238"/>
            </a:xfrm>
            <a:prstGeom prst="rect">
              <a:avLst/>
            </a:prstGeom>
            <a:solidFill>
              <a:srgbClr val="00A0E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100" b="0" i="0" u="none" strike="noStrike" cap="none" normalizeH="0" baseline="0">
                <a:ln>
                  <a:noFill/>
                </a:ln>
                <a:solidFill>
                  <a:srgbClr val="667366"/>
                </a:solidFill>
                <a:effectLst/>
                <a:latin typeface="Arial" charset="0"/>
              </a:endParaRPr>
            </a:p>
          </p:txBody>
        </p:sp>
        <p:sp>
          <p:nvSpPr>
            <p:cNvPr id="19" name="Rectangle 18"/>
            <p:cNvSpPr/>
            <p:nvPr/>
          </p:nvSpPr>
          <p:spPr bwMode="auto">
            <a:xfrm>
              <a:off x="2643187" y="5307738"/>
              <a:ext cx="428625" cy="17423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100" b="0" i="0" u="none" strike="noStrike" cap="none" normalizeH="0" baseline="0">
                <a:ln>
                  <a:noFill/>
                </a:ln>
                <a:solidFill>
                  <a:srgbClr val="667366"/>
                </a:solidFill>
                <a:effectLst/>
                <a:latin typeface="Arial" charset="0"/>
              </a:endParaRPr>
            </a:p>
          </p:txBody>
        </p:sp>
        <p:sp>
          <p:nvSpPr>
            <p:cNvPr id="20" name="Rectangle 19"/>
            <p:cNvSpPr/>
            <p:nvPr/>
          </p:nvSpPr>
          <p:spPr bwMode="auto">
            <a:xfrm>
              <a:off x="3448050" y="5396251"/>
              <a:ext cx="428625" cy="174238"/>
            </a:xfrm>
            <a:prstGeom prst="rect">
              <a:avLst/>
            </a:prstGeom>
            <a:solidFill>
              <a:srgbClr val="6D53D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100" b="0" i="0" u="none" strike="noStrike" cap="none" normalizeH="0" baseline="0">
                <a:ln>
                  <a:noFill/>
                </a:ln>
                <a:solidFill>
                  <a:srgbClr val="667366"/>
                </a:solidFill>
                <a:effectLst/>
                <a:latin typeface="Arial" charset="0"/>
              </a:endParaRPr>
            </a:p>
          </p:txBody>
        </p:sp>
        <p:sp>
          <p:nvSpPr>
            <p:cNvPr id="21" name="Rectangle 20"/>
            <p:cNvSpPr/>
            <p:nvPr/>
          </p:nvSpPr>
          <p:spPr bwMode="auto">
            <a:xfrm>
              <a:off x="3448050" y="5757959"/>
              <a:ext cx="428625" cy="108000"/>
            </a:xfrm>
            <a:prstGeom prst="rect">
              <a:avLst/>
            </a:prstGeom>
            <a:solidFill>
              <a:srgbClr val="F5831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100" b="0" i="0" u="none" strike="noStrike" cap="none" normalizeH="0" baseline="0">
                <a:ln>
                  <a:noFill/>
                </a:ln>
                <a:solidFill>
                  <a:srgbClr val="667366"/>
                </a:solidFill>
                <a:effectLst/>
                <a:latin typeface="Arial" charset="0"/>
              </a:endParaRPr>
            </a:p>
          </p:txBody>
        </p:sp>
      </p:grpSp>
      <p:sp>
        <p:nvSpPr>
          <p:cNvPr id="3" name="Title 2"/>
          <p:cNvSpPr>
            <a:spLocks noGrp="1"/>
          </p:cNvSpPr>
          <p:nvPr>
            <p:ph type="title"/>
          </p:nvPr>
        </p:nvSpPr>
        <p:spPr/>
        <p:txBody>
          <a:bodyPr>
            <a:noAutofit/>
          </a:bodyPr>
          <a:lstStyle/>
          <a:p>
            <a:r>
              <a:rPr lang="en-GB" sz="1600" dirty="0"/>
              <a:t>Methodology – themes that are affecting overall passenger satisfaction charts (2)</a:t>
            </a:r>
          </a:p>
        </p:txBody>
      </p:sp>
    </p:spTree>
    <p:extLst>
      <p:ext uri="{BB962C8B-B14F-4D97-AF65-F5344CB8AC3E}">
        <p14:creationId xmlns:p14="http://schemas.microsoft.com/office/powerpoint/2010/main" val="42084339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3"/>
          <p:cNvSpPr>
            <a:spLocks noChangeShapeType="1"/>
          </p:cNvSpPr>
          <p:nvPr/>
        </p:nvSpPr>
        <p:spPr bwMode="auto">
          <a:xfrm>
            <a:off x="0" y="6505551"/>
            <a:ext cx="9144000" cy="0"/>
          </a:xfrm>
          <a:prstGeom prst="line">
            <a:avLst/>
          </a:prstGeom>
          <a:noFill/>
          <a:ln w="6350">
            <a:noFill/>
            <a:round/>
            <a:headEnd/>
            <a:tailEnd/>
          </a:ln>
        </p:spPr>
        <p:txBody>
          <a:bodyPr wrap="none">
            <a:spAutoFit/>
          </a:bodyPr>
          <a:lstStyle/>
          <a:p>
            <a:pPr eaLnBrk="0" fontAlgn="base" hangingPunct="0">
              <a:spcBef>
                <a:spcPct val="0"/>
              </a:spcBef>
              <a:spcAft>
                <a:spcPct val="0"/>
              </a:spcAft>
            </a:pPr>
            <a:endParaRPr lang="en-GB" sz="1100" dirty="0">
              <a:solidFill>
                <a:srgbClr val="667366"/>
              </a:solidFill>
            </a:endParaRPr>
          </a:p>
        </p:txBody>
      </p:sp>
      <p:sp>
        <p:nvSpPr>
          <p:cNvPr id="26628"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67</a:t>
            </a:fld>
            <a:endParaRPr lang="en-US" sz="1200" b="1" dirty="0">
              <a:solidFill>
                <a:srgbClr val="000000"/>
              </a:solidFill>
              <a:latin typeface="Calibri" pitchFamily="34" charset="0"/>
            </a:endParaRPr>
          </a:p>
        </p:txBody>
      </p:sp>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sp>
        <p:nvSpPr>
          <p:cNvPr id="5" name="Title 4"/>
          <p:cNvSpPr>
            <a:spLocks noGrp="1"/>
          </p:cNvSpPr>
          <p:nvPr>
            <p:ph type="title"/>
          </p:nvPr>
        </p:nvSpPr>
        <p:spPr/>
        <p:txBody>
          <a:bodyPr>
            <a:noAutofit/>
          </a:bodyPr>
          <a:lstStyle/>
          <a:p>
            <a:r>
              <a:rPr lang="en-GB" sz="2000" dirty="0"/>
              <a:t>The Midland Metro route map</a:t>
            </a:r>
          </a:p>
        </p:txBody>
      </p:sp>
      <p:cxnSp>
        <p:nvCxnSpPr>
          <p:cNvPr id="6" name="Straight Connector 5"/>
          <p:cNvCxnSpPr/>
          <p:nvPr/>
        </p:nvCxnSpPr>
        <p:spPr>
          <a:xfrm>
            <a:off x="926095" y="4829175"/>
            <a:ext cx="0" cy="180000"/>
          </a:xfrm>
          <a:prstGeom prst="line">
            <a:avLst/>
          </a:prstGeom>
          <a:ln>
            <a:solidFill>
              <a:srgbClr val="C6009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583695" y="2666951"/>
            <a:ext cx="0" cy="2340000"/>
          </a:xfrm>
          <a:prstGeom prst="line">
            <a:avLst/>
          </a:prstGeom>
          <a:ln>
            <a:solidFill>
              <a:srgbClr val="C60094"/>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040895" y="2676477"/>
            <a:ext cx="0" cy="108000"/>
          </a:xfrm>
          <a:prstGeom prst="line">
            <a:avLst/>
          </a:prstGeom>
          <a:ln>
            <a:solidFill>
              <a:srgbClr val="C60094"/>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6200000">
            <a:off x="2755645" y="3162002"/>
            <a:ext cx="0" cy="3672000"/>
          </a:xfrm>
          <a:prstGeom prst="line">
            <a:avLst/>
          </a:prstGeom>
          <a:ln>
            <a:solidFill>
              <a:srgbClr val="C60094"/>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6200000">
            <a:off x="4811770" y="2426728"/>
            <a:ext cx="0" cy="475200"/>
          </a:xfrm>
          <a:prstGeom prst="line">
            <a:avLst/>
          </a:prstGeom>
          <a:ln>
            <a:solidFill>
              <a:srgbClr val="C60094"/>
            </a:solidFill>
          </a:ln>
          <a:effectLst/>
        </p:spPr>
        <p:style>
          <a:lnRef idx="2">
            <a:schemeClr val="accent1"/>
          </a:lnRef>
          <a:fillRef idx="0">
            <a:schemeClr val="accent1"/>
          </a:fillRef>
          <a:effectRef idx="1">
            <a:schemeClr val="accent1"/>
          </a:effectRef>
          <a:fontRef idx="minor">
            <a:schemeClr val="tx1"/>
          </a:fontRef>
        </p:style>
      </p:cxnSp>
      <p:pic>
        <p:nvPicPr>
          <p:cNvPr id="1026" name="Picture 3" descr="image002"/>
          <p:cNvPicPr>
            <a:picLocks noChangeAspect="1" noChangeArrowheads="1"/>
          </p:cNvPicPr>
          <p:nvPr/>
        </p:nvPicPr>
        <p:blipFill rotWithShape="1">
          <a:blip r:embed="rId2">
            <a:extLst>
              <a:ext uri="{28A0092B-C50C-407E-A947-70E740481C1C}">
                <a14:useLocalDpi xmlns:a14="http://schemas.microsoft.com/office/drawing/2010/main" val="0"/>
              </a:ext>
            </a:extLst>
          </a:blip>
          <a:srcRect b="51723"/>
          <a:stretch/>
        </p:blipFill>
        <p:spPr bwMode="auto">
          <a:xfrm>
            <a:off x="743360" y="2091142"/>
            <a:ext cx="3190875" cy="2726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descr="image002"/>
          <p:cNvPicPr>
            <a:picLocks noChangeAspect="1" noChangeArrowheads="1"/>
          </p:cNvPicPr>
          <p:nvPr/>
        </p:nvPicPr>
        <p:blipFill rotWithShape="1">
          <a:blip r:embed="rId2">
            <a:extLst>
              <a:ext uri="{28A0092B-C50C-407E-A947-70E740481C1C}">
                <a14:useLocalDpi xmlns:a14="http://schemas.microsoft.com/office/drawing/2010/main" val="0"/>
              </a:ext>
            </a:extLst>
          </a:blip>
          <a:srcRect t="48256" b="2064"/>
          <a:stretch/>
        </p:blipFill>
        <p:spPr bwMode="auto">
          <a:xfrm>
            <a:off x="4859732" y="2784477"/>
            <a:ext cx="3190875" cy="280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0174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000" dirty="0"/>
              <a:t>Tram Passenger Survey (TPS) </a:t>
            </a:r>
          </a:p>
        </p:txBody>
      </p:sp>
      <p:sp>
        <p:nvSpPr>
          <p:cNvPr id="3" name="Subtitle 2"/>
          <p:cNvSpPr>
            <a:spLocks noGrp="1"/>
          </p:cNvSpPr>
          <p:nvPr>
            <p:ph type="subTitle" idx="1"/>
          </p:nvPr>
        </p:nvSpPr>
        <p:spPr/>
        <p:txBody>
          <a:bodyPr/>
          <a:lstStyle/>
          <a:p>
            <a:r>
              <a:rPr lang="en-US" dirty="0"/>
              <a:t>Appendix 3 – Example of standard questionnaire </a:t>
            </a:r>
          </a:p>
        </p:txBody>
      </p:sp>
      <p:sp>
        <p:nvSpPr>
          <p:cNvPr id="5" name="Text Placeholder 4"/>
          <p:cNvSpPr>
            <a:spLocks noGrp="1"/>
          </p:cNvSpPr>
          <p:nvPr>
            <p:ph type="body" sz="quarter" idx="12"/>
          </p:nvPr>
        </p:nvSpPr>
        <p:spPr>
          <a:xfrm>
            <a:off x="922338" y="5361597"/>
            <a:ext cx="7535862" cy="405224"/>
          </a:xfrm>
        </p:spPr>
        <p:txBody>
          <a:bodyPr>
            <a:normAutofit fontScale="62500" lnSpcReduction="20000"/>
          </a:bodyPr>
          <a:lstStyle/>
          <a:p>
            <a:r>
              <a:rPr lang="en-US" dirty="0"/>
              <a:t>Individual network questionnaires differed slightly to reflect local geography, presence of conductors and/or ticket machines, ticket types available, </a:t>
            </a:r>
            <a:r>
              <a:rPr lang="en-US" dirty="0" err="1"/>
              <a:t>etc</a:t>
            </a:r>
            <a:endParaRPr lang="en-US" dirty="0"/>
          </a:p>
          <a:p>
            <a:endParaRPr lang="en-US" dirty="0"/>
          </a:p>
        </p:txBody>
      </p:sp>
      <p:pic>
        <p:nvPicPr>
          <p:cNvPr id="8" name="Picture Placeholder 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3598" b="13598"/>
          <a:stretch>
            <a:fillRect/>
          </a:stretch>
        </p:blipFill>
        <p:spPr/>
      </p:pic>
      <p:sp>
        <p:nvSpPr>
          <p:cNvPr id="6"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68</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45553471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816"/>
            <a:ext cx="9144000" cy="6450368"/>
          </a:xfrm>
          <a:prstGeom prst="rect">
            <a:avLst/>
          </a:prstGeom>
        </p:spPr>
      </p:pic>
      <p:sp>
        <p:nvSpPr>
          <p:cNvPr id="7"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69</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3817796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Current Jobs\Transport\Jobs\Transport Focus (non NPS)\2017\23449 TPS 2017\Deliverables\Infographics\V5\Midland - Infographic Design - Page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6417"/>
            <a:ext cx="9144000" cy="6465165"/>
          </a:xfrm>
          <a:prstGeom prst="rect">
            <a:avLst/>
          </a:prstGeom>
          <a:noFill/>
          <a:extLst>
            <a:ext uri="{909E8E84-426E-40DD-AFC4-6F175D3DCCD1}">
              <a14:hiddenFill xmlns:a14="http://schemas.microsoft.com/office/drawing/2010/main">
                <a:solidFill>
                  <a:srgbClr val="FFFFFF"/>
                </a:solidFill>
              </a14:hiddenFill>
            </a:ext>
          </a:extLst>
        </p:spPr>
      </p:pic>
      <p:sp>
        <p:nvSpPr>
          <p:cNvPr id="4"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7</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18132687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816"/>
            <a:ext cx="9144000" cy="6450368"/>
          </a:xfrm>
          <a:prstGeom prst="rect">
            <a:avLst/>
          </a:prstGeom>
        </p:spPr>
      </p:pic>
      <p:sp>
        <p:nvSpPr>
          <p:cNvPr id="5"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70</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30173968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816"/>
            <a:ext cx="9144000" cy="6450368"/>
          </a:xfrm>
          <a:prstGeom prst="rect">
            <a:avLst/>
          </a:prstGeom>
        </p:spPr>
      </p:pic>
      <p:sp>
        <p:nvSpPr>
          <p:cNvPr id="5"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71</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14909001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816"/>
            <a:ext cx="9144000" cy="6450368"/>
          </a:xfrm>
          <a:prstGeom prst="rect">
            <a:avLst/>
          </a:prstGeom>
        </p:spPr>
      </p:pic>
      <p:sp>
        <p:nvSpPr>
          <p:cNvPr id="5"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72</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34234195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2800" dirty="0">
                <a:solidFill>
                  <a:srgbClr val="000000"/>
                </a:solidFill>
              </a:rPr>
              <a:t>Tram Passenger Survey (TPS) </a:t>
            </a:r>
            <a:r>
              <a:rPr lang="en-US" sz="2800" dirty="0">
                <a:solidFill>
                  <a:srgbClr val="D61C2E"/>
                </a:solidFill>
              </a:rPr>
              <a:t>– Midland Metro</a:t>
            </a:r>
            <a:endParaRPr lang="en-US" sz="1400" dirty="0"/>
          </a:p>
        </p:txBody>
      </p:sp>
      <p:sp>
        <p:nvSpPr>
          <p:cNvPr id="3" name="Subtitle 2"/>
          <p:cNvSpPr>
            <a:spLocks noGrp="1"/>
          </p:cNvSpPr>
          <p:nvPr>
            <p:ph type="subTitle" idx="1"/>
          </p:nvPr>
        </p:nvSpPr>
        <p:spPr/>
        <p:txBody>
          <a:bodyPr/>
          <a:lstStyle/>
          <a:p>
            <a:r>
              <a:rPr lang="en-US" dirty="0"/>
              <a:t>Autumn 2017 results</a:t>
            </a:r>
          </a:p>
          <a:p>
            <a:endParaRPr lang="en-US" dirty="0"/>
          </a:p>
        </p:txBody>
      </p:sp>
      <p:sp>
        <p:nvSpPr>
          <p:cNvPr id="4" name="Text Placeholder 3"/>
          <p:cNvSpPr>
            <a:spLocks noGrp="1"/>
          </p:cNvSpPr>
          <p:nvPr>
            <p:ph type="body" sz="quarter" idx="12"/>
          </p:nvPr>
        </p:nvSpPr>
        <p:spPr/>
        <p:txBody>
          <a:bodyPr/>
          <a:lstStyle/>
          <a:p>
            <a:r>
              <a:rPr lang="en-US" dirty="0"/>
              <a:t>March 2018</a:t>
            </a:r>
          </a:p>
        </p:txBody>
      </p:sp>
      <p:sp>
        <p:nvSpPr>
          <p:cNvPr id="9" name="Rectangle 41"/>
          <p:cNvSpPr>
            <a:spLocks noChangeArrowheads="1"/>
          </p:cNvSpPr>
          <p:nvPr/>
        </p:nvSpPr>
        <p:spPr bwMode="auto">
          <a:xfrm>
            <a:off x="685800" y="5311105"/>
            <a:ext cx="5284912" cy="1508795"/>
          </a:xfrm>
          <a:prstGeom prst="rect">
            <a:avLst/>
          </a:prstGeom>
          <a:noFill/>
          <a:ln w="9525">
            <a:noFill/>
            <a:miter lim="800000"/>
            <a:headEnd/>
            <a:tailEnd/>
          </a:ln>
        </p:spPr>
        <p:txBody>
          <a:bodyPr/>
          <a:lstStyle/>
          <a:p>
            <a:pPr defTabSz="901700" eaLnBrk="0" fontAlgn="base" hangingPunct="0">
              <a:lnSpc>
                <a:spcPct val="75000"/>
              </a:lnSpc>
              <a:spcBef>
                <a:spcPct val="20000"/>
              </a:spcBef>
              <a:spcAft>
                <a:spcPct val="0"/>
              </a:spcAft>
            </a:pPr>
            <a:r>
              <a:rPr lang="en-US" sz="1100" dirty="0">
                <a:solidFill>
                  <a:srgbClr val="808080"/>
                </a:solidFill>
                <a:latin typeface="Calibri" pitchFamily="34" charset="0"/>
              </a:rPr>
              <a:t>Rosie Giles</a:t>
            </a:r>
          </a:p>
          <a:p>
            <a:pPr defTabSz="901700" eaLnBrk="0" fontAlgn="base" hangingPunct="0">
              <a:lnSpc>
                <a:spcPct val="75000"/>
              </a:lnSpc>
              <a:spcBef>
                <a:spcPct val="20000"/>
              </a:spcBef>
              <a:spcAft>
                <a:spcPct val="0"/>
              </a:spcAft>
            </a:pPr>
            <a:r>
              <a:rPr lang="en-US" sz="1100" dirty="0">
                <a:solidFill>
                  <a:srgbClr val="808080"/>
                </a:solidFill>
                <a:latin typeface="Calibri" pitchFamily="34" charset="0"/>
              </a:rPr>
              <a:t>Tel: 0300 123 0842 Email: Rosie.Giles@transportfocus.org.uk</a:t>
            </a:r>
          </a:p>
          <a:p>
            <a:pPr defTabSz="901700" eaLnBrk="0" fontAlgn="base" hangingPunct="0">
              <a:lnSpc>
                <a:spcPct val="75000"/>
              </a:lnSpc>
              <a:spcBef>
                <a:spcPct val="20000"/>
              </a:spcBef>
              <a:spcAft>
                <a:spcPct val="0"/>
              </a:spcAft>
            </a:pPr>
            <a:endParaRPr lang="en-US" sz="1100" dirty="0">
              <a:solidFill>
                <a:srgbClr val="808080"/>
              </a:solidFill>
              <a:latin typeface="Calibri" pitchFamily="34" charset="0"/>
            </a:endParaRPr>
          </a:p>
          <a:p>
            <a:pPr defTabSz="901700" eaLnBrk="0" fontAlgn="base" hangingPunct="0">
              <a:lnSpc>
                <a:spcPct val="75000"/>
              </a:lnSpc>
              <a:spcBef>
                <a:spcPct val="20000"/>
              </a:spcBef>
              <a:spcAft>
                <a:spcPct val="0"/>
              </a:spcAft>
            </a:pPr>
            <a:r>
              <a:rPr lang="en-US" sz="1100" dirty="0">
                <a:solidFill>
                  <a:srgbClr val="808080"/>
                </a:solidFill>
                <a:latin typeface="Calibri" pitchFamily="34" charset="0"/>
              </a:rPr>
              <a:t>Insight Team, Transport Focus, </a:t>
            </a:r>
            <a:r>
              <a:rPr lang="en-GB" sz="1100" dirty="0" err="1">
                <a:solidFill>
                  <a:srgbClr val="808080"/>
                </a:solidFill>
                <a:latin typeface="Calibri" pitchFamily="34" charset="0"/>
              </a:rPr>
              <a:t>Fleetbank</a:t>
            </a:r>
            <a:r>
              <a:rPr lang="en-GB" sz="1100" dirty="0">
                <a:solidFill>
                  <a:srgbClr val="808080"/>
                </a:solidFill>
                <a:latin typeface="Calibri" pitchFamily="34" charset="0"/>
              </a:rPr>
              <a:t> House, 2-6 Salisbury Square, London, EC4Y 8JX</a:t>
            </a:r>
          </a:p>
          <a:p>
            <a:pPr defTabSz="901700" eaLnBrk="0" fontAlgn="base" hangingPunct="0">
              <a:lnSpc>
                <a:spcPct val="75000"/>
              </a:lnSpc>
              <a:spcBef>
                <a:spcPct val="20000"/>
              </a:spcBef>
              <a:spcAft>
                <a:spcPct val="0"/>
              </a:spcAft>
            </a:pPr>
            <a:endParaRPr lang="en-US" sz="1100" dirty="0">
              <a:solidFill>
                <a:srgbClr val="808080"/>
              </a:solidFill>
              <a:latin typeface="Calibri" pitchFamily="34" charset="0"/>
            </a:endParaRPr>
          </a:p>
        </p:txBody>
      </p:sp>
      <p:sp>
        <p:nvSpPr>
          <p:cNvPr id="5" name="Picture Placeholder 4"/>
          <p:cNvSpPr>
            <a:spLocks noGrp="1"/>
          </p:cNvSpPr>
          <p:nvPr>
            <p:ph type="pic" sz="quarter" idx="13"/>
          </p:nvPr>
        </p:nvSpPr>
        <p:spPr/>
      </p:sp>
      <p:sp>
        <p:nvSpPr>
          <p:cNvPr id="10" name="Rounded Rectangle 9"/>
          <p:cNvSpPr/>
          <p:nvPr/>
        </p:nvSpPr>
        <p:spPr>
          <a:xfrm>
            <a:off x="933442" y="423321"/>
            <a:ext cx="7524757" cy="3649146"/>
          </a:xfrm>
          <a:prstGeom prst="roundRect">
            <a:avLst>
              <a:gd name="adj" fmla="val 2514"/>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961272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 name="Chart 106"/>
          <p:cNvGraphicFramePr/>
          <p:nvPr>
            <p:extLst>
              <p:ext uri="{D42A27DB-BD31-4B8C-83A1-F6EECF244321}">
                <p14:modId xmlns:p14="http://schemas.microsoft.com/office/powerpoint/2010/main" val="2520856233"/>
              </p:ext>
            </p:extLst>
          </p:nvPr>
        </p:nvGraphicFramePr>
        <p:xfrm>
          <a:off x="3864700" y="2303233"/>
          <a:ext cx="1710769" cy="2812160"/>
        </p:xfrm>
        <a:graphic>
          <a:graphicData uri="http://schemas.openxmlformats.org/drawingml/2006/chart">
            <c:chart xmlns:c="http://schemas.openxmlformats.org/drawingml/2006/chart" xmlns:r="http://schemas.openxmlformats.org/officeDocument/2006/relationships" r:id="rId2"/>
          </a:graphicData>
        </a:graphic>
      </p:graphicFrame>
      <p:grpSp>
        <p:nvGrpSpPr>
          <p:cNvPr id="12" name="Group 11"/>
          <p:cNvGrpSpPr/>
          <p:nvPr/>
        </p:nvGrpSpPr>
        <p:grpSpPr>
          <a:xfrm>
            <a:off x="5392234" y="1263006"/>
            <a:ext cx="2950077" cy="5033030"/>
            <a:chOff x="4705350" y="91133"/>
            <a:chExt cx="3636962" cy="6204903"/>
          </a:xfrm>
        </p:grpSpPr>
        <p:pic>
          <p:nvPicPr>
            <p:cNvPr id="3074" name="Picture 2" descr="N:\Image Bank\Maps, flags and Geography\UK\UK completely Stripped down 14914034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5350" y="91133"/>
              <a:ext cx="3636962" cy="6204903"/>
            </a:xfrm>
            <a:prstGeom prst="rect">
              <a:avLst/>
            </a:prstGeom>
            <a:noFill/>
            <a:extLst>
              <a:ext uri="{909E8E84-426E-40DD-AFC4-6F175D3DCCD1}">
                <a14:hiddenFill xmlns:a14="http://schemas.microsoft.com/office/drawing/2010/main">
                  <a:solidFill>
                    <a:srgbClr val="FFFFFF"/>
                  </a:solidFill>
                </a14:hiddenFill>
              </a:ext>
            </a:extLst>
          </p:spPr>
        </p:pic>
        <p:sp>
          <p:nvSpPr>
            <p:cNvPr id="123" name="Oval 122"/>
            <p:cNvSpPr/>
            <p:nvPr/>
          </p:nvSpPr>
          <p:spPr bwMode="auto">
            <a:xfrm>
              <a:off x="6365850" y="3678545"/>
              <a:ext cx="108000" cy="108000"/>
            </a:xfrm>
            <a:prstGeom prst="ellipse">
              <a:avLst/>
            </a:prstGeom>
            <a:solidFill>
              <a:srgbClr val="C92F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100" dirty="0">
                <a:solidFill>
                  <a:srgbClr val="667366"/>
                </a:solidFill>
              </a:endParaRPr>
            </a:p>
          </p:txBody>
        </p:sp>
        <p:sp>
          <p:nvSpPr>
            <p:cNvPr id="124" name="Oval 123"/>
            <p:cNvSpPr/>
            <p:nvPr/>
          </p:nvSpPr>
          <p:spPr bwMode="auto">
            <a:xfrm>
              <a:off x="6727875" y="4642945"/>
              <a:ext cx="108000" cy="108000"/>
            </a:xfrm>
            <a:prstGeom prst="ellipse">
              <a:avLst/>
            </a:prstGeom>
            <a:solidFill>
              <a:srgbClr val="EB008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100" dirty="0">
                <a:solidFill>
                  <a:srgbClr val="667366"/>
                </a:solidFill>
              </a:endParaRPr>
            </a:p>
          </p:txBody>
        </p:sp>
        <p:sp>
          <p:nvSpPr>
            <p:cNvPr id="125" name="Oval 124"/>
            <p:cNvSpPr/>
            <p:nvPr/>
          </p:nvSpPr>
          <p:spPr bwMode="auto">
            <a:xfrm>
              <a:off x="6591300" y="3872829"/>
              <a:ext cx="108000" cy="108000"/>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100" dirty="0">
                <a:solidFill>
                  <a:srgbClr val="667366"/>
                </a:solidFill>
              </a:endParaRPr>
            </a:p>
          </p:txBody>
        </p:sp>
        <p:sp>
          <p:nvSpPr>
            <p:cNvPr id="126" name="Oval 125"/>
            <p:cNvSpPr/>
            <p:nvPr/>
          </p:nvSpPr>
          <p:spPr bwMode="auto">
            <a:xfrm>
              <a:off x="6867525" y="3888187"/>
              <a:ext cx="108000" cy="108000"/>
            </a:xfrm>
            <a:prstGeom prst="ellipse">
              <a:avLst/>
            </a:prstGeom>
            <a:solidFill>
              <a:srgbClr val="0097D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100" dirty="0">
                <a:solidFill>
                  <a:srgbClr val="667366"/>
                </a:solidFill>
              </a:endParaRPr>
            </a:p>
          </p:txBody>
        </p:sp>
        <p:sp>
          <p:nvSpPr>
            <p:cNvPr id="127" name="Oval 126"/>
            <p:cNvSpPr/>
            <p:nvPr/>
          </p:nvSpPr>
          <p:spPr bwMode="auto">
            <a:xfrm>
              <a:off x="7073925" y="4279882"/>
              <a:ext cx="108000" cy="108000"/>
            </a:xfrm>
            <a:prstGeom prst="ellipse">
              <a:avLst/>
            </a:prstGeom>
            <a:solidFill>
              <a:srgbClr val="27645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100" dirty="0">
                <a:solidFill>
                  <a:srgbClr val="667366"/>
                </a:solidFill>
              </a:endParaRPr>
            </a:p>
          </p:txBody>
        </p:sp>
      </p:grpSp>
      <p:sp>
        <p:nvSpPr>
          <p:cNvPr id="26626" name="Line 3"/>
          <p:cNvSpPr>
            <a:spLocks noChangeShapeType="1"/>
          </p:cNvSpPr>
          <p:nvPr/>
        </p:nvSpPr>
        <p:spPr bwMode="auto">
          <a:xfrm>
            <a:off x="0" y="6505551"/>
            <a:ext cx="9144000" cy="0"/>
          </a:xfrm>
          <a:prstGeom prst="line">
            <a:avLst/>
          </a:prstGeom>
          <a:noFill/>
          <a:ln w="6350">
            <a:noFill/>
            <a:round/>
            <a:headEnd/>
            <a:tailEnd/>
          </a:ln>
        </p:spPr>
        <p:txBody>
          <a:bodyPr wrap="none">
            <a:spAutoFit/>
          </a:bodyPr>
          <a:lstStyle/>
          <a:p>
            <a:pPr eaLnBrk="0" fontAlgn="base" hangingPunct="0">
              <a:spcBef>
                <a:spcPct val="0"/>
              </a:spcBef>
              <a:spcAft>
                <a:spcPct val="0"/>
              </a:spcAft>
            </a:pPr>
            <a:endParaRPr lang="en-GB" sz="1100" dirty="0">
              <a:solidFill>
                <a:srgbClr val="667366"/>
              </a:solidFill>
            </a:endParaRPr>
          </a:p>
        </p:txBody>
      </p:sp>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cxnSp>
        <p:nvCxnSpPr>
          <p:cNvPr id="78" name="Straight Connector 77"/>
          <p:cNvCxnSpPr/>
          <p:nvPr/>
        </p:nvCxnSpPr>
        <p:spPr bwMode="auto">
          <a:xfrm>
            <a:off x="2519684" y="1494399"/>
            <a:ext cx="0" cy="4065543"/>
          </a:xfrm>
          <a:prstGeom prst="line">
            <a:avLst/>
          </a:prstGeom>
          <a:noFill/>
          <a:ln w="9525" cap="flat" cmpd="sng" algn="ctr">
            <a:solidFill>
              <a:schemeClr val="bg1">
                <a:lumMod val="75000"/>
              </a:schemeClr>
            </a:solidFill>
            <a:prstDash val="solid"/>
            <a:round/>
            <a:headEnd type="none" w="med" len="med"/>
            <a:tailEnd type="none" w="med" len="med"/>
          </a:ln>
          <a:effectLst/>
        </p:spPr>
      </p:cxnSp>
      <p:sp>
        <p:nvSpPr>
          <p:cNvPr id="97" name="Rectangle 96"/>
          <p:cNvSpPr/>
          <p:nvPr/>
        </p:nvSpPr>
        <p:spPr>
          <a:xfrm>
            <a:off x="457822" y="1356360"/>
            <a:ext cx="1927075" cy="400110"/>
          </a:xfrm>
          <a:prstGeom prst="rect">
            <a:avLst/>
          </a:prstGeom>
          <a:noFill/>
        </p:spPr>
        <p:txBody>
          <a:bodyPr wrap="square" rtlCol="0">
            <a:spAutoFit/>
          </a:bodyPr>
          <a:lstStyle/>
          <a:p>
            <a:r>
              <a:rPr lang="en-GB" sz="1000" b="1" dirty="0">
                <a:solidFill>
                  <a:srgbClr val="C00000"/>
                </a:solidFill>
              </a:rPr>
              <a:t>Overall journey satisfaction: trend over time</a:t>
            </a:r>
          </a:p>
        </p:txBody>
      </p:sp>
      <p:sp>
        <p:nvSpPr>
          <p:cNvPr id="102" name="Rectangle 101"/>
          <p:cNvSpPr/>
          <p:nvPr/>
        </p:nvSpPr>
        <p:spPr>
          <a:xfrm>
            <a:off x="2572181" y="1383399"/>
            <a:ext cx="2592314" cy="246221"/>
          </a:xfrm>
          <a:prstGeom prst="rect">
            <a:avLst/>
          </a:prstGeom>
          <a:noFill/>
        </p:spPr>
        <p:txBody>
          <a:bodyPr wrap="square" rtlCol="0">
            <a:spAutoFit/>
          </a:bodyPr>
          <a:lstStyle/>
          <a:p>
            <a:r>
              <a:rPr lang="en-GB" sz="1000" b="1" dirty="0">
                <a:solidFill>
                  <a:srgbClr val="C00000"/>
                </a:solidFill>
              </a:rPr>
              <a:t>Overall journey satisfaction: 2017</a:t>
            </a:r>
          </a:p>
        </p:txBody>
      </p:sp>
      <p:sp>
        <p:nvSpPr>
          <p:cNvPr id="109" name="TextBox 108"/>
          <p:cNvSpPr txBox="1"/>
          <p:nvPr/>
        </p:nvSpPr>
        <p:spPr>
          <a:xfrm>
            <a:off x="2899674" y="2946959"/>
            <a:ext cx="1182007" cy="246221"/>
          </a:xfrm>
          <a:prstGeom prst="rect">
            <a:avLst/>
          </a:prstGeom>
          <a:noFill/>
        </p:spPr>
        <p:txBody>
          <a:bodyPr wrap="square" rtlCol="0">
            <a:spAutoFit/>
          </a:bodyPr>
          <a:lstStyle/>
          <a:p>
            <a:pPr algn="ctr"/>
            <a:r>
              <a:rPr lang="en-GB" sz="1000" dirty="0">
                <a:solidFill>
                  <a:srgbClr val="747474"/>
                </a:solidFill>
              </a:rPr>
              <a:t>All Networks*</a:t>
            </a:r>
          </a:p>
        </p:txBody>
      </p:sp>
      <p:sp>
        <p:nvSpPr>
          <p:cNvPr id="113" name="Rectangle 13"/>
          <p:cNvSpPr>
            <a:spLocks noChangeArrowheads="1"/>
          </p:cNvSpPr>
          <p:nvPr/>
        </p:nvSpPr>
        <p:spPr bwMode="auto">
          <a:xfrm>
            <a:off x="457200" y="5766377"/>
            <a:ext cx="6150990" cy="150150"/>
          </a:xfrm>
          <a:prstGeom prst="rect">
            <a:avLst/>
          </a:prstGeom>
          <a:noFill/>
          <a:ln w="9525">
            <a:noFill/>
            <a:miter lim="800000"/>
            <a:headEnd/>
            <a:tailEnd/>
          </a:ln>
          <a:effectLst/>
        </p:spPr>
        <p:txBody>
          <a:bodyPr lIns="0" tIns="0" bIns="0"/>
          <a:lstStyle/>
          <a:p>
            <a:pPr eaLnBrk="0" fontAlgn="base" hangingPunct="0">
              <a:spcBef>
                <a:spcPct val="0"/>
              </a:spcBef>
              <a:spcAft>
                <a:spcPct val="0"/>
              </a:spcAft>
            </a:pPr>
            <a:r>
              <a:rPr lang="en-US" sz="800" i="1" dirty="0">
                <a:solidFill>
                  <a:srgbClr val="B9B8B8"/>
                </a:solidFill>
              </a:rPr>
              <a:t>*All networks includes different networks each year. 2013 and 2017 exclude Edinburgh Trams. 2013-2016 exclude Glasgow Subway</a:t>
            </a:r>
          </a:p>
        </p:txBody>
      </p:sp>
      <p:cxnSp>
        <p:nvCxnSpPr>
          <p:cNvPr id="130" name="Straight Connector 129"/>
          <p:cNvCxnSpPr/>
          <p:nvPr/>
        </p:nvCxnSpPr>
        <p:spPr bwMode="auto">
          <a:xfrm>
            <a:off x="5104801" y="3624155"/>
            <a:ext cx="1647156" cy="561565"/>
          </a:xfrm>
          <a:prstGeom prst="line">
            <a:avLst/>
          </a:prstGeom>
          <a:noFill/>
          <a:ln w="9525" cap="flat" cmpd="sng" algn="ctr">
            <a:solidFill>
              <a:srgbClr val="C92F3A"/>
            </a:solidFill>
            <a:prstDash val="solid"/>
            <a:round/>
            <a:headEnd type="none" w="med" len="med"/>
            <a:tailEnd type="none" w="med" len="med"/>
          </a:ln>
          <a:effectLst/>
        </p:spPr>
      </p:cxnSp>
      <p:sp>
        <p:nvSpPr>
          <p:cNvPr id="3" name="Title 2"/>
          <p:cNvSpPr>
            <a:spLocks noGrp="1"/>
          </p:cNvSpPr>
          <p:nvPr>
            <p:ph type="title"/>
          </p:nvPr>
        </p:nvSpPr>
        <p:spPr/>
        <p:txBody>
          <a:bodyPr>
            <a:normAutofit/>
          </a:bodyPr>
          <a:lstStyle/>
          <a:p>
            <a:r>
              <a:rPr lang="en-US" sz="3600" dirty="0"/>
              <a:t>Passenger experience: a snapshot</a:t>
            </a:r>
          </a:p>
        </p:txBody>
      </p:sp>
      <p:pic>
        <p:nvPicPr>
          <p:cNvPr id="5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60" y="5940835"/>
            <a:ext cx="1502715" cy="4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7"/>
          <p:cNvPicPr>
            <a:picLocks noChangeAspect="1" noChangeArrowheads="1"/>
          </p:cNvPicPr>
          <p:nvPr/>
        </p:nvPicPr>
        <p:blipFill>
          <a:blip r:embed="rId5" cstate="print"/>
          <a:srcRect/>
          <a:stretch>
            <a:fillRect/>
          </a:stretch>
        </p:blipFill>
        <p:spPr bwMode="auto">
          <a:xfrm>
            <a:off x="3093491" y="3277845"/>
            <a:ext cx="794375" cy="390455"/>
          </a:xfrm>
          <a:prstGeom prst="rect">
            <a:avLst/>
          </a:prstGeom>
          <a:noFill/>
          <a:ln w="9525">
            <a:noFill/>
            <a:miter lim="800000"/>
            <a:headEnd/>
            <a:tailEnd/>
          </a:ln>
        </p:spPr>
      </p:pic>
      <p:cxnSp>
        <p:nvCxnSpPr>
          <p:cNvPr id="129" name="Straight Connector 128"/>
          <p:cNvCxnSpPr/>
          <p:nvPr/>
        </p:nvCxnSpPr>
        <p:spPr bwMode="auto">
          <a:xfrm flipH="1">
            <a:off x="3952801" y="3624155"/>
            <a:ext cx="1152000" cy="0"/>
          </a:xfrm>
          <a:prstGeom prst="line">
            <a:avLst/>
          </a:prstGeom>
          <a:noFill/>
          <a:ln w="9525" cap="flat" cmpd="sng" algn="ctr">
            <a:solidFill>
              <a:srgbClr val="C92F3A"/>
            </a:solidFill>
            <a:prstDash val="solid"/>
            <a:round/>
            <a:headEnd type="none" w="med" len="med"/>
            <a:tailEnd type="none" w="med" len="med"/>
          </a:ln>
          <a:effectLst/>
        </p:spPr>
      </p:cxnSp>
      <p:grpSp>
        <p:nvGrpSpPr>
          <p:cNvPr id="53" name="Group 52"/>
          <p:cNvGrpSpPr/>
          <p:nvPr/>
        </p:nvGrpSpPr>
        <p:grpSpPr>
          <a:xfrm>
            <a:off x="3023434" y="2437936"/>
            <a:ext cx="982013" cy="396000"/>
            <a:chOff x="7831525" y="2734275"/>
            <a:chExt cx="982013" cy="396000"/>
          </a:xfrm>
        </p:grpSpPr>
        <p:pic>
          <p:nvPicPr>
            <p:cNvPr id="54" name="Picture 2"/>
            <p:cNvPicPr>
              <a:picLocks noChangeAspect="1" noChangeArrowheads="1"/>
            </p:cNvPicPr>
            <p:nvPr/>
          </p:nvPicPr>
          <p:blipFill>
            <a:blip r:embed="rId6" cstate="print"/>
            <a:srcRect t="15640" r="72442" b="40680"/>
            <a:stretch>
              <a:fillRect/>
            </a:stretch>
          </p:blipFill>
          <p:spPr bwMode="auto">
            <a:xfrm>
              <a:off x="7831525" y="2765452"/>
              <a:ext cx="340958" cy="337756"/>
            </a:xfrm>
            <a:prstGeom prst="rect">
              <a:avLst/>
            </a:prstGeom>
            <a:noFill/>
            <a:ln w="9525">
              <a:noFill/>
              <a:miter lim="800000"/>
              <a:headEnd/>
              <a:tailEnd/>
            </a:ln>
          </p:spPr>
        </p:pic>
        <p:sp>
          <p:nvSpPr>
            <p:cNvPr id="55" name="TextBox 54"/>
            <p:cNvSpPr txBox="1"/>
            <p:nvPr/>
          </p:nvSpPr>
          <p:spPr>
            <a:xfrm>
              <a:off x="8109499" y="2734275"/>
              <a:ext cx="704039" cy="396000"/>
            </a:xfrm>
            <a:prstGeom prst="rect">
              <a:avLst/>
            </a:prstGeom>
            <a:noFill/>
          </p:spPr>
          <p:txBody>
            <a:bodyPr wrap="none" rtlCol="0">
              <a:spAutoFit/>
            </a:bodyPr>
            <a:lstStyle/>
            <a:p>
              <a:r>
                <a:rPr lang="en-GB" sz="1000" b="1" dirty="0">
                  <a:solidFill>
                    <a:srgbClr val="595959"/>
                  </a:solidFill>
                </a:rPr>
                <a:t>Midland </a:t>
              </a:r>
            </a:p>
            <a:p>
              <a:r>
                <a:rPr lang="en-GB" sz="1000" b="1" dirty="0">
                  <a:solidFill>
                    <a:srgbClr val="595959"/>
                  </a:solidFill>
                </a:rPr>
                <a:t>Metro</a:t>
              </a:r>
            </a:p>
          </p:txBody>
        </p:sp>
      </p:grpSp>
      <p:grpSp>
        <p:nvGrpSpPr>
          <p:cNvPr id="56" name="Group 55"/>
          <p:cNvGrpSpPr/>
          <p:nvPr/>
        </p:nvGrpSpPr>
        <p:grpSpPr>
          <a:xfrm>
            <a:off x="2948983" y="4132160"/>
            <a:ext cx="858753" cy="435209"/>
            <a:chOff x="7884246" y="3083147"/>
            <a:chExt cx="858753" cy="435209"/>
          </a:xfrm>
        </p:grpSpPr>
        <p:pic>
          <p:nvPicPr>
            <p:cNvPr id="57" name="Picture 6"/>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6125"/>
                      </a14:imgEffect>
                    </a14:imgLayer>
                  </a14:imgProps>
                </a:ext>
              </a:extLst>
            </a:blip>
            <a:srcRect/>
            <a:stretch>
              <a:fillRect/>
            </a:stretch>
          </p:blipFill>
          <p:spPr bwMode="auto">
            <a:xfrm>
              <a:off x="7884246" y="3201074"/>
              <a:ext cx="858753" cy="317282"/>
            </a:xfrm>
            <a:prstGeom prst="rect">
              <a:avLst/>
            </a:prstGeom>
            <a:noFill/>
            <a:ln w="9525">
              <a:noFill/>
              <a:miter lim="800000"/>
              <a:headEnd/>
              <a:tailEnd/>
            </a:ln>
          </p:spPr>
        </p:pic>
        <p:sp>
          <p:nvSpPr>
            <p:cNvPr id="58" name="TextBox 57"/>
            <p:cNvSpPr txBox="1"/>
            <p:nvPr/>
          </p:nvSpPr>
          <p:spPr>
            <a:xfrm>
              <a:off x="7905586" y="3083147"/>
              <a:ext cx="825867" cy="230832"/>
            </a:xfrm>
            <a:prstGeom prst="rect">
              <a:avLst/>
            </a:prstGeom>
            <a:noFill/>
          </p:spPr>
          <p:txBody>
            <a:bodyPr wrap="none" rtlCol="0">
              <a:spAutoFit/>
            </a:bodyPr>
            <a:lstStyle/>
            <a:p>
              <a:pPr algn="ctr"/>
              <a:r>
                <a:rPr lang="en-GB" sz="900" b="1" dirty="0">
                  <a:solidFill>
                    <a:srgbClr val="27645D"/>
                  </a:solidFill>
                </a:rPr>
                <a:t>Nottingham</a:t>
              </a:r>
            </a:p>
          </p:txBody>
        </p:sp>
      </p:grpSp>
      <p:grpSp>
        <p:nvGrpSpPr>
          <p:cNvPr id="59" name="Group 58"/>
          <p:cNvGrpSpPr/>
          <p:nvPr/>
        </p:nvGrpSpPr>
        <p:grpSpPr>
          <a:xfrm>
            <a:off x="2871349" y="4588407"/>
            <a:ext cx="1065563" cy="355400"/>
            <a:chOff x="7622546" y="3452643"/>
            <a:chExt cx="1065563" cy="355400"/>
          </a:xfrm>
        </p:grpSpPr>
        <p:pic>
          <p:nvPicPr>
            <p:cNvPr id="60" name="Picture 59"/>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38461"/>
            <a:stretch/>
          </p:blipFill>
          <p:spPr bwMode="auto">
            <a:xfrm>
              <a:off x="7622546" y="3612929"/>
              <a:ext cx="1065563" cy="195114"/>
            </a:xfrm>
            <a:prstGeom prst="rect">
              <a:avLst/>
            </a:prstGeom>
            <a:noFill/>
            <a:ln>
              <a:noFill/>
            </a:ln>
          </p:spPr>
        </p:pic>
        <p:sp>
          <p:nvSpPr>
            <p:cNvPr id="61" name="TextBox 60"/>
            <p:cNvSpPr txBox="1"/>
            <p:nvPr/>
          </p:nvSpPr>
          <p:spPr>
            <a:xfrm>
              <a:off x="7804808" y="3452643"/>
              <a:ext cx="671979" cy="230832"/>
            </a:xfrm>
            <a:prstGeom prst="rect">
              <a:avLst/>
            </a:prstGeom>
            <a:noFill/>
          </p:spPr>
          <p:txBody>
            <a:bodyPr wrap="none" rtlCol="0">
              <a:spAutoFit/>
            </a:bodyPr>
            <a:lstStyle/>
            <a:p>
              <a:pPr algn="ctr"/>
              <a:r>
                <a:rPr lang="en-GB" sz="900" b="1" dirty="0">
                  <a:solidFill>
                    <a:srgbClr val="0097DB"/>
                  </a:solidFill>
                </a:rPr>
                <a:t>Sheffield</a:t>
              </a:r>
            </a:p>
          </p:txBody>
        </p:sp>
      </p:grpSp>
      <p:grpSp>
        <p:nvGrpSpPr>
          <p:cNvPr id="65" name="Group 64"/>
          <p:cNvGrpSpPr/>
          <p:nvPr/>
        </p:nvGrpSpPr>
        <p:grpSpPr>
          <a:xfrm>
            <a:off x="2905217" y="3755172"/>
            <a:ext cx="997826" cy="417719"/>
            <a:chOff x="2926572" y="3645113"/>
            <a:chExt cx="997826" cy="417719"/>
          </a:xfrm>
        </p:grpSpPr>
        <p:pic>
          <p:nvPicPr>
            <p:cNvPr id="66" name="Picture 4"/>
            <p:cNvPicPr>
              <a:picLocks noChangeAspect="1" noChangeArrowheads="1"/>
            </p:cNvPicPr>
            <p:nvPr/>
          </p:nvPicPr>
          <p:blipFill>
            <a:blip r:embed="rId10" cstate="print"/>
            <a:srcRect/>
            <a:stretch>
              <a:fillRect/>
            </a:stretch>
          </p:blipFill>
          <p:spPr bwMode="auto">
            <a:xfrm>
              <a:off x="2926572" y="3719870"/>
              <a:ext cx="989463" cy="342962"/>
            </a:xfrm>
            <a:prstGeom prst="rect">
              <a:avLst/>
            </a:prstGeom>
            <a:noFill/>
            <a:ln w="9525">
              <a:noFill/>
              <a:miter lim="800000"/>
              <a:headEnd/>
              <a:tailEnd/>
            </a:ln>
          </p:spPr>
        </p:pic>
        <p:sp>
          <p:nvSpPr>
            <p:cNvPr id="67" name="TextBox 66"/>
            <p:cNvSpPr txBox="1"/>
            <p:nvPr/>
          </p:nvSpPr>
          <p:spPr>
            <a:xfrm>
              <a:off x="3098531" y="3645113"/>
              <a:ext cx="825867" cy="230832"/>
            </a:xfrm>
            <a:prstGeom prst="rect">
              <a:avLst/>
            </a:prstGeom>
            <a:noFill/>
          </p:spPr>
          <p:txBody>
            <a:bodyPr wrap="none" rtlCol="0">
              <a:spAutoFit/>
            </a:bodyPr>
            <a:lstStyle/>
            <a:p>
              <a:r>
                <a:rPr lang="en-GB" sz="900" b="1" dirty="0">
                  <a:solidFill>
                    <a:srgbClr val="776C5C"/>
                  </a:solidFill>
                </a:rPr>
                <a:t>Manchester</a:t>
              </a:r>
            </a:p>
          </p:txBody>
        </p:sp>
      </p:grpSp>
      <p:cxnSp>
        <p:nvCxnSpPr>
          <p:cNvPr id="69" name="Straight Connector 68"/>
          <p:cNvCxnSpPr/>
          <p:nvPr/>
        </p:nvCxnSpPr>
        <p:spPr bwMode="auto">
          <a:xfrm flipH="1">
            <a:off x="3952801" y="4899208"/>
            <a:ext cx="1044000" cy="0"/>
          </a:xfrm>
          <a:prstGeom prst="line">
            <a:avLst/>
          </a:prstGeom>
          <a:noFill/>
          <a:ln w="9525" cap="flat" cmpd="sng" algn="ctr">
            <a:solidFill>
              <a:srgbClr val="0097DB"/>
            </a:solidFill>
            <a:prstDash val="solid"/>
            <a:round/>
            <a:headEnd type="none" w="med" len="med"/>
            <a:tailEnd type="none" w="med" len="med"/>
          </a:ln>
          <a:effectLst/>
        </p:spPr>
      </p:cxnSp>
      <p:cxnSp>
        <p:nvCxnSpPr>
          <p:cNvPr id="71" name="Straight Connector 70"/>
          <p:cNvCxnSpPr/>
          <p:nvPr/>
        </p:nvCxnSpPr>
        <p:spPr bwMode="auto">
          <a:xfrm flipH="1">
            <a:off x="3961801" y="2774371"/>
            <a:ext cx="1026000" cy="0"/>
          </a:xfrm>
          <a:prstGeom prst="line">
            <a:avLst/>
          </a:prstGeom>
          <a:noFill/>
          <a:ln w="9525" cap="flat" cmpd="sng" algn="ctr">
            <a:solidFill>
              <a:srgbClr val="EB008B"/>
            </a:solidFill>
            <a:prstDash val="solid"/>
            <a:round/>
            <a:headEnd type="none" w="med" len="med"/>
            <a:tailEnd type="none" w="med" len="med"/>
          </a:ln>
          <a:effectLst/>
        </p:spPr>
      </p:cxnSp>
      <p:cxnSp>
        <p:nvCxnSpPr>
          <p:cNvPr id="76" name="Straight Connector 75"/>
          <p:cNvCxnSpPr/>
          <p:nvPr/>
        </p:nvCxnSpPr>
        <p:spPr bwMode="auto">
          <a:xfrm flipH="1">
            <a:off x="3952801" y="4046194"/>
            <a:ext cx="1080000" cy="0"/>
          </a:xfrm>
          <a:prstGeom prst="line">
            <a:avLst/>
          </a:prstGeom>
          <a:noFill/>
          <a:ln w="9525" cap="flat" cmpd="sng" algn="ctr">
            <a:solidFill>
              <a:srgbClr val="FFC000"/>
            </a:solidFill>
            <a:prstDash val="solid"/>
            <a:round/>
            <a:headEnd type="none" w="med" len="med"/>
            <a:tailEnd type="none" w="med" len="med"/>
          </a:ln>
          <a:effectLst/>
        </p:spPr>
      </p:cxnSp>
      <p:cxnSp>
        <p:nvCxnSpPr>
          <p:cNvPr id="77" name="Straight Connector 76"/>
          <p:cNvCxnSpPr/>
          <p:nvPr/>
        </p:nvCxnSpPr>
        <p:spPr bwMode="auto">
          <a:xfrm flipH="1">
            <a:off x="3952801" y="4472701"/>
            <a:ext cx="1188000" cy="0"/>
          </a:xfrm>
          <a:prstGeom prst="line">
            <a:avLst/>
          </a:prstGeom>
          <a:noFill/>
          <a:ln w="9525" cap="flat" cmpd="sng" algn="ctr">
            <a:solidFill>
              <a:srgbClr val="27645D"/>
            </a:solidFill>
            <a:prstDash val="solid"/>
            <a:round/>
            <a:headEnd type="none" w="med" len="med"/>
            <a:tailEnd type="none" w="med" len="med"/>
          </a:ln>
          <a:effectLst/>
        </p:spPr>
      </p:cxnSp>
      <p:cxnSp>
        <p:nvCxnSpPr>
          <p:cNvPr id="79" name="Straight Connector 78"/>
          <p:cNvCxnSpPr>
            <a:stCxn id="124" idx="2"/>
          </p:cNvCxnSpPr>
          <p:nvPr/>
        </p:nvCxnSpPr>
        <p:spPr bwMode="auto">
          <a:xfrm flipH="1" flipV="1">
            <a:off x="4987804" y="2774374"/>
            <a:ext cx="2044976" cy="2224580"/>
          </a:xfrm>
          <a:prstGeom prst="line">
            <a:avLst/>
          </a:prstGeom>
          <a:noFill/>
          <a:ln w="9525" cap="flat" cmpd="sng" algn="ctr">
            <a:solidFill>
              <a:srgbClr val="EB008B"/>
            </a:solidFill>
            <a:prstDash val="solid"/>
            <a:round/>
            <a:headEnd type="none" w="med" len="med"/>
            <a:tailEnd type="none" w="med" len="med"/>
          </a:ln>
          <a:effectLst/>
        </p:spPr>
      </p:cxnSp>
      <p:cxnSp>
        <p:nvCxnSpPr>
          <p:cNvPr id="80" name="Straight Connector 79"/>
          <p:cNvCxnSpPr>
            <a:stCxn id="125" idx="0"/>
          </p:cNvCxnSpPr>
          <p:nvPr/>
        </p:nvCxnSpPr>
        <p:spPr bwMode="auto">
          <a:xfrm flipH="1" flipV="1">
            <a:off x="5032803" y="4046194"/>
            <a:ext cx="1932998" cy="284288"/>
          </a:xfrm>
          <a:prstGeom prst="line">
            <a:avLst/>
          </a:prstGeom>
          <a:noFill/>
          <a:ln w="9525" cap="flat" cmpd="sng" algn="ctr">
            <a:solidFill>
              <a:srgbClr val="FFC000"/>
            </a:solidFill>
            <a:prstDash val="solid"/>
            <a:round/>
            <a:headEnd type="none" w="med" len="med"/>
            <a:tailEnd type="none" w="med" len="med"/>
          </a:ln>
          <a:effectLst/>
        </p:spPr>
      </p:cxnSp>
      <p:cxnSp>
        <p:nvCxnSpPr>
          <p:cNvPr id="81" name="Straight Connector 80"/>
          <p:cNvCxnSpPr/>
          <p:nvPr/>
        </p:nvCxnSpPr>
        <p:spPr bwMode="auto">
          <a:xfrm flipH="1" flipV="1">
            <a:off x="5140801" y="4472229"/>
            <a:ext cx="2172674" cy="230832"/>
          </a:xfrm>
          <a:prstGeom prst="line">
            <a:avLst/>
          </a:prstGeom>
          <a:noFill/>
          <a:ln w="9525" cap="flat" cmpd="sng" algn="ctr">
            <a:solidFill>
              <a:srgbClr val="27645D"/>
            </a:solidFill>
            <a:prstDash val="solid"/>
            <a:round/>
            <a:headEnd type="none" w="med" len="med"/>
            <a:tailEnd type="none" w="med" len="med"/>
          </a:ln>
          <a:effectLst/>
        </p:spPr>
      </p:cxnSp>
      <p:cxnSp>
        <p:nvCxnSpPr>
          <p:cNvPr id="83" name="Straight Connector 82"/>
          <p:cNvCxnSpPr>
            <a:stCxn id="126" idx="3"/>
          </p:cNvCxnSpPr>
          <p:nvPr/>
        </p:nvCxnSpPr>
        <p:spPr bwMode="auto">
          <a:xfrm flipH="1">
            <a:off x="4996801" y="4417713"/>
            <a:ext cx="2162084" cy="481495"/>
          </a:xfrm>
          <a:prstGeom prst="line">
            <a:avLst/>
          </a:prstGeom>
          <a:noFill/>
          <a:ln w="9525" cap="flat" cmpd="sng" algn="ctr">
            <a:solidFill>
              <a:srgbClr val="0097DB"/>
            </a:solidFill>
            <a:prstDash val="solid"/>
            <a:round/>
            <a:headEnd type="none" w="med" len="med"/>
            <a:tailEnd type="none" w="med" len="med"/>
          </a:ln>
          <a:effectLst/>
        </p:spPr>
      </p:cxnSp>
      <p:pic>
        <p:nvPicPr>
          <p:cNvPr id="68"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386262">
            <a:off x="2841492" y="2818069"/>
            <a:ext cx="301426"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8</a:t>
            </a:fld>
            <a:endParaRPr lang="en-US" sz="1200" b="1" dirty="0">
              <a:solidFill>
                <a:srgbClr val="000000"/>
              </a:solidFill>
              <a:latin typeface="Calibri" pitchFamily="34" charset="0"/>
            </a:endParaRPr>
          </a:p>
        </p:txBody>
      </p:sp>
      <p:graphicFrame>
        <p:nvGraphicFramePr>
          <p:cNvPr id="48" name="Chart 47"/>
          <p:cNvGraphicFramePr/>
          <p:nvPr>
            <p:extLst>
              <p:ext uri="{D42A27DB-BD31-4B8C-83A1-F6EECF244321}">
                <p14:modId xmlns:p14="http://schemas.microsoft.com/office/powerpoint/2010/main" val="4063922563"/>
              </p:ext>
            </p:extLst>
          </p:nvPr>
        </p:nvGraphicFramePr>
        <p:xfrm>
          <a:off x="356525" y="1719351"/>
          <a:ext cx="2222393" cy="4042969"/>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529370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Current Jobs\Transport\Jobs\Transport Focus (non NPS)\2017\23449 TPS 2017\Deliverables\Infographics\KDA Great 2017\Midland Metro 2017 KDA.jpg"/>
          <p:cNvPicPr>
            <a:picLocks noChangeAspect="1" noChangeArrowheads="1"/>
          </p:cNvPicPr>
          <p:nvPr/>
        </p:nvPicPr>
        <p:blipFill rotWithShape="1">
          <a:blip r:embed="rId2">
            <a:extLst>
              <a:ext uri="{28A0092B-C50C-407E-A947-70E740481C1C}">
                <a14:useLocalDpi xmlns:a14="http://schemas.microsoft.com/office/drawing/2010/main" val="0"/>
              </a:ext>
            </a:extLst>
          </a:blip>
          <a:srcRect l="5103" t="2371" r="2668" b="4651"/>
          <a:stretch/>
        </p:blipFill>
        <p:spPr bwMode="auto">
          <a:xfrm>
            <a:off x="4814555" y="1607297"/>
            <a:ext cx="3767565" cy="3080374"/>
          </a:xfrm>
          <a:prstGeom prst="rect">
            <a:avLst/>
          </a:prstGeom>
          <a:noFill/>
          <a:extLst>
            <a:ext uri="{909E8E84-426E-40DD-AFC4-6F175D3DCCD1}">
              <a14:hiddenFill xmlns:a14="http://schemas.microsoft.com/office/drawing/2010/main">
                <a:solidFill>
                  <a:srgbClr val="FFFFFF"/>
                </a:solidFill>
              </a14:hiddenFill>
            </a:ext>
          </a:extLst>
        </p:spPr>
      </p:pic>
      <p:sp>
        <p:nvSpPr>
          <p:cNvPr id="26629" name="TextBox 14" hidden="1"/>
          <p:cNvSpPr txBox="1">
            <a:spLocks noChangeArrowheads="1"/>
          </p:cNvSpPr>
          <p:nvPr/>
        </p:nvSpPr>
        <p:spPr bwMode="auto">
          <a:xfrm>
            <a:off x="323850" y="115888"/>
            <a:ext cx="8208963" cy="433387"/>
          </a:xfrm>
          <a:prstGeom prst="rect">
            <a:avLst/>
          </a:prstGeom>
          <a:noFill/>
          <a:ln w="9525">
            <a:noFill/>
            <a:miter lim="800000"/>
            <a:headEnd/>
            <a:tailEnd/>
          </a:ln>
        </p:spPr>
        <p:txBody>
          <a:bodyPr/>
          <a:lstStyle/>
          <a:p>
            <a:pPr eaLnBrk="0" fontAlgn="base" hangingPunct="0">
              <a:spcBef>
                <a:spcPct val="0"/>
              </a:spcBef>
              <a:spcAft>
                <a:spcPct val="0"/>
              </a:spcAft>
            </a:pPr>
            <a:r>
              <a:rPr lang="en-US" sz="2800" b="1" dirty="0">
                <a:solidFill>
                  <a:srgbClr val="000000"/>
                </a:solidFill>
                <a:latin typeface="Calibri" pitchFamily="34" charset="0"/>
              </a:rPr>
              <a:t>[Headline]</a:t>
            </a:r>
          </a:p>
        </p:txBody>
      </p:sp>
      <p:sp>
        <p:nvSpPr>
          <p:cNvPr id="26630" name="TextBox 14" hidden="1"/>
          <p:cNvSpPr txBox="1">
            <a:spLocks noChangeArrowheads="1"/>
          </p:cNvSpPr>
          <p:nvPr/>
        </p:nvSpPr>
        <p:spPr bwMode="auto">
          <a:xfrm>
            <a:off x="327025" y="620713"/>
            <a:ext cx="8208963" cy="287337"/>
          </a:xfrm>
          <a:prstGeom prst="rect">
            <a:avLst/>
          </a:prstGeom>
          <a:noFill/>
          <a:ln w="9525">
            <a:noFill/>
            <a:miter lim="800000"/>
            <a:headEnd/>
            <a:tailEnd/>
          </a:ln>
        </p:spPr>
        <p:txBody>
          <a:bodyPr/>
          <a:lstStyle/>
          <a:p>
            <a:pPr eaLnBrk="0" fontAlgn="base" hangingPunct="0">
              <a:spcBef>
                <a:spcPct val="0"/>
              </a:spcBef>
              <a:spcAft>
                <a:spcPct val="0"/>
              </a:spcAft>
            </a:pPr>
            <a:r>
              <a:rPr lang="en-US" b="1" dirty="0">
                <a:solidFill>
                  <a:srgbClr val="000000"/>
                </a:solidFill>
                <a:latin typeface="Calibri" pitchFamily="34" charset="0"/>
              </a:rPr>
              <a:t>[Second Headline]</a:t>
            </a:r>
          </a:p>
        </p:txBody>
      </p:sp>
      <p:sp>
        <p:nvSpPr>
          <p:cNvPr id="26631" name="TextBox 14" hidden="1"/>
          <p:cNvSpPr txBox="1">
            <a:spLocks noChangeArrowheads="1"/>
          </p:cNvSpPr>
          <p:nvPr/>
        </p:nvSpPr>
        <p:spPr bwMode="auto">
          <a:xfrm>
            <a:off x="314325" y="5876925"/>
            <a:ext cx="8208963" cy="431800"/>
          </a:xfrm>
          <a:prstGeom prst="rect">
            <a:avLst/>
          </a:prstGeom>
          <a:noFill/>
          <a:ln w="9525">
            <a:noFill/>
            <a:miter lim="800000"/>
            <a:headEnd/>
            <a:tailEnd/>
          </a:ln>
        </p:spPr>
        <p:txBody>
          <a:bodyPr/>
          <a:lstStyle/>
          <a:p>
            <a:pPr eaLnBrk="0" fontAlgn="base" hangingPunct="0">
              <a:spcBef>
                <a:spcPct val="0"/>
              </a:spcBef>
              <a:spcAft>
                <a:spcPct val="0"/>
              </a:spcAft>
            </a:pPr>
            <a:r>
              <a:rPr lang="en-US" sz="1200" dirty="0">
                <a:solidFill>
                  <a:srgbClr val="808080"/>
                </a:solidFill>
                <a:latin typeface="Calibri" pitchFamily="34" charset="0"/>
              </a:rPr>
              <a:t>[Footnote]</a:t>
            </a:r>
          </a:p>
        </p:txBody>
      </p:sp>
      <p:sp>
        <p:nvSpPr>
          <p:cNvPr id="53" name="TextBox 52"/>
          <p:cNvSpPr txBox="1"/>
          <p:nvPr/>
        </p:nvSpPr>
        <p:spPr>
          <a:xfrm>
            <a:off x="457200" y="976204"/>
            <a:ext cx="8312954" cy="276999"/>
          </a:xfrm>
          <a:prstGeom prst="rect">
            <a:avLst/>
          </a:prstGeom>
          <a:noFill/>
        </p:spPr>
        <p:txBody>
          <a:bodyPr wrap="square" rtlCol="0">
            <a:spAutoFit/>
          </a:bodyPr>
          <a:lstStyle/>
          <a:p>
            <a:r>
              <a:rPr lang="en-GB" sz="1200" b="1" dirty="0">
                <a:solidFill>
                  <a:srgbClr val="C00000"/>
                </a:solidFill>
              </a:rPr>
              <a:t>The top factors linked to overall journey satisfaction*</a:t>
            </a:r>
          </a:p>
        </p:txBody>
      </p:sp>
      <p:sp>
        <p:nvSpPr>
          <p:cNvPr id="54" name="TextBox 53"/>
          <p:cNvSpPr txBox="1"/>
          <p:nvPr/>
        </p:nvSpPr>
        <p:spPr>
          <a:xfrm>
            <a:off x="54867" y="1304089"/>
            <a:ext cx="4572000" cy="276999"/>
          </a:xfrm>
          <a:prstGeom prst="rect">
            <a:avLst/>
          </a:prstGeom>
          <a:noFill/>
        </p:spPr>
        <p:txBody>
          <a:bodyPr wrap="square" rtlCol="0">
            <a:spAutoFit/>
          </a:bodyPr>
          <a:lstStyle/>
          <a:p>
            <a:pPr algn="ctr"/>
            <a:r>
              <a:rPr lang="en-GB" sz="1200" i="1" dirty="0">
                <a:solidFill>
                  <a:srgbClr val="2C2227">
                    <a:lumMod val="65000"/>
                    <a:lumOff val="35000"/>
                  </a:srgbClr>
                </a:solidFill>
              </a:rPr>
              <a:t>What makes a satisfactory journey?</a:t>
            </a:r>
          </a:p>
        </p:txBody>
      </p:sp>
      <p:sp>
        <p:nvSpPr>
          <p:cNvPr id="55" name="TextBox 54"/>
          <p:cNvSpPr txBox="1"/>
          <p:nvPr/>
        </p:nvSpPr>
        <p:spPr>
          <a:xfrm>
            <a:off x="4407588" y="1312198"/>
            <a:ext cx="4581501" cy="276999"/>
          </a:xfrm>
          <a:prstGeom prst="rect">
            <a:avLst/>
          </a:prstGeom>
          <a:noFill/>
        </p:spPr>
        <p:txBody>
          <a:bodyPr wrap="square" rtlCol="0">
            <a:spAutoFit/>
          </a:bodyPr>
          <a:lstStyle/>
          <a:p>
            <a:pPr algn="ctr"/>
            <a:r>
              <a:rPr lang="en-GB" sz="1200" i="1" dirty="0">
                <a:solidFill>
                  <a:srgbClr val="2C2227">
                    <a:lumMod val="65000"/>
                    <a:lumOff val="35000"/>
                  </a:srgbClr>
                </a:solidFill>
              </a:rPr>
              <a:t>What makes a great journey?</a:t>
            </a:r>
          </a:p>
        </p:txBody>
      </p:sp>
      <p:grpSp>
        <p:nvGrpSpPr>
          <p:cNvPr id="14" name="Group 13"/>
          <p:cNvGrpSpPr/>
          <p:nvPr/>
        </p:nvGrpSpPr>
        <p:grpSpPr>
          <a:xfrm>
            <a:off x="2227403" y="4840748"/>
            <a:ext cx="5149674" cy="217882"/>
            <a:chOff x="7283588" y="5036304"/>
            <a:chExt cx="5149674" cy="217882"/>
          </a:xfrm>
        </p:grpSpPr>
        <p:sp>
          <p:nvSpPr>
            <p:cNvPr id="5" name="Rectangle 4"/>
            <p:cNvSpPr/>
            <p:nvPr/>
          </p:nvSpPr>
          <p:spPr bwMode="auto">
            <a:xfrm>
              <a:off x="7283588" y="5072026"/>
              <a:ext cx="144000" cy="144000"/>
            </a:xfrm>
            <a:prstGeom prst="rect">
              <a:avLst/>
            </a:prstGeom>
            <a:solidFill>
              <a:srgbClr val="6D53D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100" dirty="0">
                <a:solidFill>
                  <a:srgbClr val="667366"/>
                </a:solidFill>
              </a:endParaRPr>
            </a:p>
          </p:txBody>
        </p:sp>
        <p:sp>
          <p:nvSpPr>
            <p:cNvPr id="81" name="Rectangle 80"/>
            <p:cNvSpPr/>
            <p:nvPr/>
          </p:nvSpPr>
          <p:spPr bwMode="auto">
            <a:xfrm>
              <a:off x="11068431" y="5072026"/>
              <a:ext cx="144000" cy="144000"/>
            </a:xfrm>
            <a:prstGeom prst="rect">
              <a:avLst/>
            </a:prstGeom>
            <a:solidFill>
              <a:srgbClr val="0097D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100" dirty="0">
                <a:solidFill>
                  <a:srgbClr val="667366"/>
                </a:solidFill>
              </a:endParaRPr>
            </a:p>
          </p:txBody>
        </p:sp>
        <p:sp>
          <p:nvSpPr>
            <p:cNvPr id="7" name="TextBox 6"/>
            <p:cNvSpPr txBox="1"/>
            <p:nvPr/>
          </p:nvSpPr>
          <p:spPr>
            <a:xfrm>
              <a:off x="7379003" y="5036304"/>
              <a:ext cx="1592103" cy="215444"/>
            </a:xfrm>
            <a:prstGeom prst="rect">
              <a:avLst/>
            </a:prstGeom>
            <a:noFill/>
          </p:spPr>
          <p:txBody>
            <a:bodyPr wrap="none" rtlCol="0">
              <a:spAutoFit/>
            </a:bodyPr>
            <a:lstStyle/>
            <a:p>
              <a:r>
                <a:rPr lang="en-GB" sz="800" dirty="0">
                  <a:solidFill>
                    <a:srgbClr val="2C2227"/>
                  </a:solidFill>
                </a:rPr>
                <a:t>Information throughout journey</a:t>
              </a:r>
            </a:p>
          </p:txBody>
        </p:sp>
        <p:sp>
          <p:nvSpPr>
            <p:cNvPr id="85" name="TextBox 84"/>
            <p:cNvSpPr txBox="1"/>
            <p:nvPr/>
          </p:nvSpPr>
          <p:spPr>
            <a:xfrm>
              <a:off x="11169775" y="5036304"/>
              <a:ext cx="1263487" cy="215444"/>
            </a:xfrm>
            <a:prstGeom prst="rect">
              <a:avLst/>
            </a:prstGeom>
            <a:noFill/>
          </p:spPr>
          <p:txBody>
            <a:bodyPr wrap="none" rtlCol="0">
              <a:spAutoFit/>
            </a:bodyPr>
            <a:lstStyle/>
            <a:p>
              <a:r>
                <a:rPr lang="en-GB" sz="800" dirty="0">
                  <a:solidFill>
                    <a:srgbClr val="2C2227"/>
                  </a:solidFill>
                </a:rPr>
                <a:t>Access to the tram stop</a:t>
              </a:r>
            </a:p>
          </p:txBody>
        </p:sp>
        <p:sp>
          <p:nvSpPr>
            <p:cNvPr id="96" name="Rectangle 95"/>
            <p:cNvSpPr/>
            <p:nvPr/>
          </p:nvSpPr>
          <p:spPr bwMode="auto">
            <a:xfrm>
              <a:off x="9059086" y="5074464"/>
              <a:ext cx="144000" cy="144000"/>
            </a:xfrm>
            <a:prstGeom prst="rect">
              <a:avLst/>
            </a:prstGeom>
            <a:solidFill>
              <a:srgbClr val="58595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100" dirty="0">
                <a:solidFill>
                  <a:srgbClr val="667366"/>
                </a:solidFill>
              </a:endParaRPr>
            </a:p>
          </p:txBody>
        </p:sp>
        <p:sp>
          <p:nvSpPr>
            <p:cNvPr id="97" name="TextBox 96"/>
            <p:cNvSpPr txBox="1"/>
            <p:nvPr/>
          </p:nvSpPr>
          <p:spPr>
            <a:xfrm>
              <a:off x="9154501" y="5038742"/>
              <a:ext cx="1950310" cy="215444"/>
            </a:xfrm>
            <a:prstGeom prst="rect">
              <a:avLst/>
            </a:prstGeom>
            <a:noFill/>
          </p:spPr>
          <p:txBody>
            <a:bodyPr wrap="square" rtlCol="0">
              <a:spAutoFit/>
            </a:bodyPr>
            <a:lstStyle/>
            <a:p>
              <a:r>
                <a:rPr lang="en-GB" sz="800" dirty="0">
                  <a:solidFill>
                    <a:srgbClr val="2C2227"/>
                  </a:solidFill>
                </a:rPr>
                <a:t>Personal safety throughout journey</a:t>
              </a:r>
            </a:p>
          </p:txBody>
        </p:sp>
      </p:grpSp>
      <p:cxnSp>
        <p:nvCxnSpPr>
          <p:cNvPr id="57" name="Straight Connector 56"/>
          <p:cNvCxnSpPr/>
          <p:nvPr/>
        </p:nvCxnSpPr>
        <p:spPr bwMode="auto">
          <a:xfrm flipH="1">
            <a:off x="4580116" y="1601849"/>
            <a:ext cx="1" cy="3078010"/>
          </a:xfrm>
          <a:prstGeom prst="line">
            <a:avLst/>
          </a:prstGeom>
          <a:noFill/>
          <a:ln w="9525" cap="flat" cmpd="sng" algn="ctr">
            <a:solidFill>
              <a:schemeClr val="bg1">
                <a:lumMod val="75000"/>
              </a:schemeClr>
            </a:solidFill>
            <a:prstDash val="solid"/>
            <a:round/>
            <a:headEnd type="none" w="med" len="med"/>
            <a:tailEnd type="none" w="med" len="med"/>
          </a:ln>
          <a:effectLst/>
        </p:spPr>
      </p:cxnSp>
      <p:sp>
        <p:nvSpPr>
          <p:cNvPr id="8" name="TextBox 7"/>
          <p:cNvSpPr txBox="1"/>
          <p:nvPr/>
        </p:nvSpPr>
        <p:spPr>
          <a:xfrm>
            <a:off x="3399762" y="4050366"/>
            <a:ext cx="333746" cy="215444"/>
          </a:xfrm>
          <a:prstGeom prst="rect">
            <a:avLst/>
          </a:prstGeom>
          <a:noFill/>
        </p:spPr>
        <p:txBody>
          <a:bodyPr wrap="none" rtlCol="0">
            <a:spAutoFit/>
          </a:bodyPr>
          <a:lstStyle/>
          <a:p>
            <a:r>
              <a:rPr lang="en-GB" sz="800" dirty="0">
                <a:solidFill>
                  <a:prstClr val="white"/>
                </a:solidFill>
              </a:rPr>
              <a:t>3%</a:t>
            </a:r>
          </a:p>
        </p:txBody>
      </p:sp>
      <p:sp>
        <p:nvSpPr>
          <p:cNvPr id="32" name="TextBox 31"/>
          <p:cNvSpPr txBox="1"/>
          <p:nvPr/>
        </p:nvSpPr>
        <p:spPr>
          <a:xfrm>
            <a:off x="8248374" y="4407980"/>
            <a:ext cx="333746" cy="215444"/>
          </a:xfrm>
          <a:prstGeom prst="rect">
            <a:avLst/>
          </a:prstGeom>
          <a:noFill/>
        </p:spPr>
        <p:txBody>
          <a:bodyPr wrap="none" rtlCol="0">
            <a:spAutoFit/>
          </a:bodyPr>
          <a:lstStyle/>
          <a:p>
            <a:r>
              <a:rPr lang="en-GB" sz="800" b="1" dirty="0">
                <a:solidFill>
                  <a:prstClr val="white"/>
                </a:solidFill>
              </a:rPr>
              <a:t>1%</a:t>
            </a:r>
          </a:p>
        </p:txBody>
      </p:sp>
      <p:sp>
        <p:nvSpPr>
          <p:cNvPr id="33" name="TextBox 32"/>
          <p:cNvSpPr txBox="1"/>
          <p:nvPr/>
        </p:nvSpPr>
        <p:spPr>
          <a:xfrm>
            <a:off x="7918116" y="4407980"/>
            <a:ext cx="333746" cy="215444"/>
          </a:xfrm>
          <a:prstGeom prst="rect">
            <a:avLst/>
          </a:prstGeom>
          <a:noFill/>
        </p:spPr>
        <p:txBody>
          <a:bodyPr wrap="none" rtlCol="0">
            <a:spAutoFit/>
          </a:bodyPr>
          <a:lstStyle/>
          <a:p>
            <a:r>
              <a:rPr lang="en-GB" sz="800" b="1" dirty="0">
                <a:solidFill>
                  <a:prstClr val="white"/>
                </a:solidFill>
              </a:rPr>
              <a:t>1%</a:t>
            </a:r>
          </a:p>
        </p:txBody>
      </p:sp>
      <p:sp>
        <p:nvSpPr>
          <p:cNvPr id="3" name="Title 2"/>
          <p:cNvSpPr>
            <a:spLocks noGrp="1"/>
          </p:cNvSpPr>
          <p:nvPr>
            <p:ph type="title"/>
          </p:nvPr>
        </p:nvSpPr>
        <p:spPr>
          <a:xfrm>
            <a:off x="457199" y="482598"/>
            <a:ext cx="8531889" cy="676916"/>
          </a:xfrm>
        </p:spPr>
        <p:txBody>
          <a:bodyPr>
            <a:noAutofit/>
          </a:bodyPr>
          <a:lstStyle/>
          <a:p>
            <a:r>
              <a:rPr lang="en-US" sz="2000" dirty="0"/>
              <a:t>What makes a satisfactory or great journey on Midland Metro?</a:t>
            </a:r>
          </a:p>
        </p:txBody>
      </p:sp>
      <p:pic>
        <p:nvPicPr>
          <p:cNvPr id="1027" name="Picture 3" descr="J:\Current Jobs\Transport\Jobs\Transport Focus (non NPS)\2017\23449 TPS 2017\Deliverables\Infographics\KDA Satisfactory 2017\Midland Metro KDA Sat 2017.jpg"/>
          <p:cNvPicPr>
            <a:picLocks noChangeAspect="1" noChangeArrowheads="1"/>
          </p:cNvPicPr>
          <p:nvPr/>
        </p:nvPicPr>
        <p:blipFill rotWithShape="1">
          <a:blip r:embed="rId3">
            <a:extLst>
              <a:ext uri="{28A0092B-C50C-407E-A947-70E740481C1C}">
                <a14:useLocalDpi xmlns:a14="http://schemas.microsoft.com/office/drawing/2010/main" val="0"/>
              </a:ext>
            </a:extLst>
          </a:blip>
          <a:srcRect l="4687" t="6502" r="4613" b="4934"/>
          <a:stretch/>
        </p:blipFill>
        <p:spPr bwMode="auto">
          <a:xfrm>
            <a:off x="577554" y="1615109"/>
            <a:ext cx="3782409" cy="307256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798305" y="4435840"/>
            <a:ext cx="333746" cy="215444"/>
          </a:xfrm>
          <a:prstGeom prst="rect">
            <a:avLst/>
          </a:prstGeom>
          <a:noFill/>
        </p:spPr>
        <p:txBody>
          <a:bodyPr wrap="none" rtlCol="0">
            <a:spAutoFit/>
          </a:bodyPr>
          <a:lstStyle/>
          <a:p>
            <a:r>
              <a:rPr lang="en-GB" sz="800" b="1" dirty="0">
                <a:solidFill>
                  <a:prstClr val="white"/>
                </a:solidFill>
              </a:rPr>
              <a:t>2%</a:t>
            </a:r>
          </a:p>
        </p:txBody>
      </p:sp>
      <p:sp>
        <p:nvSpPr>
          <p:cNvPr id="31" name="TextBox 30"/>
          <p:cNvSpPr txBox="1"/>
          <p:nvPr/>
        </p:nvSpPr>
        <p:spPr>
          <a:xfrm>
            <a:off x="3798305" y="4172771"/>
            <a:ext cx="333746" cy="215444"/>
          </a:xfrm>
          <a:prstGeom prst="rect">
            <a:avLst/>
          </a:prstGeom>
          <a:noFill/>
        </p:spPr>
        <p:txBody>
          <a:bodyPr wrap="none" rtlCol="0">
            <a:spAutoFit/>
          </a:bodyPr>
          <a:lstStyle/>
          <a:p>
            <a:r>
              <a:rPr lang="en-GB" sz="800" b="1" dirty="0">
                <a:solidFill>
                  <a:prstClr val="white"/>
                </a:solidFill>
              </a:rPr>
              <a:t>2%</a:t>
            </a:r>
          </a:p>
        </p:txBody>
      </p:sp>
      <p:sp>
        <p:nvSpPr>
          <p:cNvPr id="26" name="TextBox 25"/>
          <p:cNvSpPr txBox="1"/>
          <p:nvPr/>
        </p:nvSpPr>
        <p:spPr>
          <a:xfrm>
            <a:off x="455791" y="5288802"/>
            <a:ext cx="8229600" cy="1077218"/>
          </a:xfrm>
          <a:prstGeom prst="rect">
            <a:avLst/>
          </a:prstGeom>
          <a:noFill/>
        </p:spPr>
        <p:txBody>
          <a:bodyPr wrap="square" rtlCol="0" anchor="b">
            <a:spAutoFit/>
          </a:bodyPr>
          <a:lstStyle/>
          <a:p>
            <a:r>
              <a:rPr lang="en-GB" sz="800" i="1" dirty="0">
                <a:solidFill>
                  <a:srgbClr val="B9B8B8"/>
                </a:solidFill>
              </a:rPr>
              <a:t>*Key Driver Analysis looks at fare-paying passengers’ overall journey satisfaction response and their response to the 25 individual satisfaction measures in the survey (including value for money), which have been grouped into 10 themes based upon a statistical analysis of the responses. </a:t>
            </a:r>
          </a:p>
          <a:p>
            <a:r>
              <a:rPr lang="en-GB" sz="800" i="1" dirty="0">
                <a:solidFill>
                  <a:srgbClr val="B9B8B8"/>
                </a:solidFill>
              </a:rPr>
              <a:t>The left hand chart shows which themes most differentiate between those not satisfied and satisfied overall – making a journey ‘satisfactory’.</a:t>
            </a:r>
          </a:p>
          <a:p>
            <a:r>
              <a:rPr lang="en-GB" sz="800" i="1" dirty="0">
                <a:solidFill>
                  <a:srgbClr val="B9B8B8"/>
                </a:solidFill>
              </a:rPr>
              <a:t>The right hand chart shows which themes most differentiate between those fairly and very satisfied overall – making a ‘great’ journey.</a:t>
            </a:r>
          </a:p>
          <a:p>
            <a:r>
              <a:rPr lang="en-GB" sz="800" i="1" dirty="0">
                <a:solidFill>
                  <a:srgbClr val="B9B8B8"/>
                </a:solidFill>
              </a:rPr>
              <a:t>The analysis combines data from 2016 and 2017 surveys to increase robustness. It also excludes satisfaction measures relating to tram staff; due to differences in staff availability across the networks not all TPS questionnaires feature questions about tram staff. In order to run the analysis in a consistent and practical manner all staff measures have been excluded.</a:t>
            </a:r>
          </a:p>
          <a:p>
            <a:r>
              <a:rPr lang="en-GB" sz="800" i="1" dirty="0">
                <a:solidFill>
                  <a:srgbClr val="B9B8B8"/>
                </a:solidFill>
              </a:rPr>
              <a:t>See appendix 2 for a full explanation of the analysis to identify factors linked to overall journey satisfaction.</a:t>
            </a:r>
          </a:p>
        </p:txBody>
      </p:sp>
      <p:sp>
        <p:nvSpPr>
          <p:cNvPr id="27" name="Platshållare för bildnummer 5"/>
          <p:cNvSpPr txBox="1">
            <a:spLocks noGrp="1"/>
          </p:cNvSpPr>
          <p:nvPr/>
        </p:nvSpPr>
        <p:spPr bwMode="auto">
          <a:xfrm>
            <a:off x="7621588" y="6419850"/>
            <a:ext cx="836612" cy="287338"/>
          </a:xfrm>
          <a:prstGeom prst="rect">
            <a:avLst/>
          </a:prstGeom>
          <a:noFill/>
          <a:ln w="9525">
            <a:noFill/>
            <a:miter lim="800000"/>
            <a:headEnd/>
            <a:tailEnd/>
          </a:ln>
        </p:spPr>
        <p:txBody>
          <a:bodyPr lIns="90000" tIns="46800" rIns="90000" bIns="46800"/>
          <a:lstStyle/>
          <a:p>
            <a:pPr algn="r" eaLnBrk="0" fontAlgn="base" hangingPunct="0">
              <a:spcBef>
                <a:spcPct val="0"/>
              </a:spcBef>
              <a:spcAft>
                <a:spcPct val="0"/>
              </a:spcAft>
            </a:pPr>
            <a:fld id="{613B19CE-3F88-4BA8-8128-5803AF99334C}" type="slidenum">
              <a:rPr lang="en-US" sz="1200" b="1">
                <a:solidFill>
                  <a:srgbClr val="000000"/>
                </a:solidFill>
                <a:latin typeface="Calibri" pitchFamily="34" charset="0"/>
              </a:rPr>
              <a:pPr algn="r" eaLnBrk="0" fontAlgn="base" hangingPunct="0">
                <a:spcBef>
                  <a:spcPct val="0"/>
                </a:spcBef>
                <a:spcAft>
                  <a:spcPct val="0"/>
                </a:spcAft>
              </a:pPr>
              <a:t>9</a:t>
            </a:fld>
            <a:endParaRPr lang="en-US" sz="1200" b="1" dirty="0">
              <a:solidFill>
                <a:srgbClr val="000000"/>
              </a:solidFill>
              <a:latin typeface="Calibri" pitchFamily="34" charset="0"/>
            </a:endParaRPr>
          </a:p>
        </p:txBody>
      </p:sp>
    </p:spTree>
    <p:extLst>
      <p:ext uri="{BB962C8B-B14F-4D97-AF65-F5344CB8AC3E}">
        <p14:creationId xmlns:p14="http://schemas.microsoft.com/office/powerpoint/2010/main" val="2816144404"/>
      </p:ext>
    </p:extLst>
  </p:cSld>
  <p:clrMapOvr>
    <a:masterClrMapping/>
  </p:clrMapOvr>
</p:sld>
</file>

<file path=ppt/theme/theme1.xml><?xml version="1.0" encoding="utf-8"?>
<a:theme xmlns:a="http://schemas.openxmlformats.org/drawingml/2006/main" name="Title Slide">
  <a:themeElements>
    <a:clrScheme name="Title Slide 1">
      <a:dk1>
        <a:srgbClr val="000000"/>
      </a:dk1>
      <a:lt1>
        <a:srgbClr val="FFFFFF"/>
      </a:lt1>
      <a:dk2>
        <a:srgbClr val="FFDE62"/>
      </a:dk2>
      <a:lt2>
        <a:srgbClr val="E7DDB6"/>
      </a:lt2>
      <a:accent1>
        <a:srgbClr val="ED174F"/>
      </a:accent1>
      <a:accent2>
        <a:srgbClr val="0077BE"/>
      </a:accent2>
      <a:accent3>
        <a:srgbClr val="FFFFFF"/>
      </a:accent3>
      <a:accent4>
        <a:srgbClr val="000000"/>
      </a:accent4>
      <a:accent5>
        <a:srgbClr val="F4ABB2"/>
      </a:accent5>
      <a:accent6>
        <a:srgbClr val="006BAC"/>
      </a:accent6>
      <a:hlink>
        <a:srgbClr val="842C91"/>
      </a:hlink>
      <a:folHlink>
        <a:srgbClr val="51C2B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Slide 1">
        <a:dk1>
          <a:srgbClr val="000000"/>
        </a:dk1>
        <a:lt1>
          <a:srgbClr val="FFFFFF"/>
        </a:lt1>
        <a:dk2>
          <a:srgbClr val="FFDE62"/>
        </a:dk2>
        <a:lt2>
          <a:srgbClr val="E7DDB6"/>
        </a:lt2>
        <a:accent1>
          <a:srgbClr val="ED174F"/>
        </a:accent1>
        <a:accent2>
          <a:srgbClr val="0077BE"/>
        </a:accent2>
        <a:accent3>
          <a:srgbClr val="FFFFFF"/>
        </a:accent3>
        <a:accent4>
          <a:srgbClr val="000000"/>
        </a:accent4>
        <a:accent5>
          <a:srgbClr val="F4ABB2"/>
        </a:accent5>
        <a:accent6>
          <a:srgbClr val="006BAC"/>
        </a:accent6>
        <a:hlink>
          <a:srgbClr val="842C91"/>
        </a:hlink>
        <a:folHlink>
          <a:srgbClr val="51C2B6"/>
        </a:folHlink>
      </a:clrScheme>
      <a:clrMap bg1="lt1" tx1="dk1" bg2="lt2" tx2="dk2" accent1="accent1" accent2="accent2" accent3="accent3" accent4="accent4" accent5="accent5" accent6="accent6" hlink="hlink" folHlink="folHlink"/>
    </a:extraClrScheme>
    <a:extraClrScheme>
      <a:clrScheme name="Title Slide 2">
        <a:dk1>
          <a:srgbClr val="000000"/>
        </a:dk1>
        <a:lt1>
          <a:srgbClr val="FFFFFF"/>
        </a:lt1>
        <a:dk2>
          <a:srgbClr val="99CCFF"/>
        </a:dk2>
        <a:lt2>
          <a:srgbClr val="CC99FF"/>
        </a:lt2>
        <a:accent1>
          <a:srgbClr val="ED174F"/>
        </a:accent1>
        <a:accent2>
          <a:srgbClr val="0077BE"/>
        </a:accent2>
        <a:accent3>
          <a:srgbClr val="FFFFFF"/>
        </a:accent3>
        <a:accent4>
          <a:srgbClr val="000000"/>
        </a:accent4>
        <a:accent5>
          <a:srgbClr val="F4ABB2"/>
        </a:accent5>
        <a:accent6>
          <a:srgbClr val="006BAC"/>
        </a:accent6>
        <a:hlink>
          <a:srgbClr val="99CC00"/>
        </a:hlink>
        <a:folHlink>
          <a:srgbClr val="FFCC00"/>
        </a:folHlink>
      </a:clrScheme>
      <a:clrMap bg1="lt1" tx1="dk1" bg2="lt2" tx2="dk2" accent1="accent1" accent2="accent2" accent3="accent3" accent4="accent4" accent5="accent5" accent6="accent6" hlink="hlink" folHlink="folHlink"/>
    </a:extraClrScheme>
    <a:extraClrScheme>
      <a:clrScheme name="Title Slide 3">
        <a:dk1>
          <a:srgbClr val="000000"/>
        </a:dk1>
        <a:lt1>
          <a:srgbClr val="FFFFFF"/>
        </a:lt1>
        <a:dk2>
          <a:srgbClr val="99CCFF"/>
        </a:dk2>
        <a:lt2>
          <a:srgbClr val="CC99FF"/>
        </a:lt2>
        <a:accent1>
          <a:srgbClr val="ED174F"/>
        </a:accent1>
        <a:accent2>
          <a:srgbClr val="FFCC00"/>
        </a:accent2>
        <a:accent3>
          <a:srgbClr val="FFFFFF"/>
        </a:accent3>
        <a:accent4>
          <a:srgbClr val="000000"/>
        </a:accent4>
        <a:accent5>
          <a:srgbClr val="F4ABB2"/>
        </a:accent5>
        <a:accent6>
          <a:srgbClr val="E7B900"/>
        </a:accent6>
        <a:hlink>
          <a:srgbClr val="0077BE"/>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F Powerpoint template">
  <a:themeElements>
    <a:clrScheme name="Transport Focus Colours">
      <a:dk1>
        <a:srgbClr val="2C2227"/>
      </a:dk1>
      <a:lt1>
        <a:sysClr val="window" lastClr="FFFFFF"/>
      </a:lt1>
      <a:dk2>
        <a:srgbClr val="747474"/>
      </a:dk2>
      <a:lt2>
        <a:srgbClr val="FFFFFF"/>
      </a:lt2>
      <a:accent1>
        <a:srgbClr val="DA0011"/>
      </a:accent1>
      <a:accent2>
        <a:srgbClr val="0C68A0"/>
      </a:accent2>
      <a:accent3>
        <a:srgbClr val="EE7F08"/>
      </a:accent3>
      <a:accent4>
        <a:srgbClr val="64130A"/>
      </a:accent4>
      <a:accent5>
        <a:srgbClr val="9AA806"/>
      </a:accent5>
      <a:accent6>
        <a:srgbClr val="D0C7B4"/>
      </a:accent6>
      <a:hlink>
        <a:srgbClr val="EBC408"/>
      </a:hlink>
      <a:folHlink>
        <a:srgbClr val="54115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TF Powerpoint template">
  <a:themeElements>
    <a:clrScheme name="Transport Focus Colours">
      <a:dk1>
        <a:srgbClr val="2C2227"/>
      </a:dk1>
      <a:lt1>
        <a:sysClr val="window" lastClr="FFFFFF"/>
      </a:lt1>
      <a:dk2>
        <a:srgbClr val="747474"/>
      </a:dk2>
      <a:lt2>
        <a:srgbClr val="FFFFFF"/>
      </a:lt2>
      <a:accent1>
        <a:srgbClr val="DA0011"/>
      </a:accent1>
      <a:accent2>
        <a:srgbClr val="0C68A0"/>
      </a:accent2>
      <a:accent3>
        <a:srgbClr val="EE7F08"/>
      </a:accent3>
      <a:accent4>
        <a:srgbClr val="64130A"/>
      </a:accent4>
      <a:accent5>
        <a:srgbClr val="9AA806"/>
      </a:accent5>
      <a:accent6>
        <a:srgbClr val="D0C7B4"/>
      </a:accent6>
      <a:hlink>
        <a:srgbClr val="EBC408"/>
      </a:hlink>
      <a:folHlink>
        <a:srgbClr val="54115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100" b="1" dirty="0" smtClean="0">
            <a:solidFill>
              <a:srgbClr val="595959"/>
            </a:soli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apresy_v7.0_StaticCh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presy_v7.0_StaticCha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dapresy_v7.0_StaticCh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presy_v7.0_StaticCha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dapresy_v7.0_StaticCh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presy_v7.0_StaticCha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dapresy_v7.0_StaticCh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presy_v7.0_StaticCha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apresy_v7.0_StaticCh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presy_v7.0_StaticCha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apresy_v7.0_StaticCh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presy_v7.0_StaticCha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apresy_v7.0_StaticCh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presy_v7.0_StaticCha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dapresy_v7.0_StaticCh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presy_v7.0_StaticCha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roject_x0020_Activity xmlns="d5a86f0c-627c-462d-b933-af5a9a198f73">Administration</Project_x0020_Activity>
    <Year xmlns="d5a86f0c-627c-462d-b933-af5a9a198f73">2017-18</Year>
  </documentManagement>
</p:properties>
</file>

<file path=customXml/item3.xml><?xml version="1.0" encoding="utf-8"?>
<ct:contentTypeSchema xmlns:ct="http://schemas.microsoft.com/office/2006/metadata/contentType" xmlns:ma="http://schemas.microsoft.com/office/2006/metadata/properties/metaAttributes" ct:_="" ma:_="" ma:contentTypeName="Passenger Focus Document" ma:contentTypeID="0x010100913B40CEB5579D4F8481C8012A01FD470057672CBA6D177C42A2D7662C0F6CDB2F" ma:contentTypeVersion="4" ma:contentTypeDescription="Passenger Focus parent document content type" ma:contentTypeScope="" ma:versionID="965c560f52c6994d64ea26d3cc932797">
  <xsd:schema xmlns:xsd="http://www.w3.org/2001/XMLSchema" xmlns:xs="http://www.w3.org/2001/XMLSchema" xmlns:p="http://schemas.microsoft.com/office/2006/metadata/properties" xmlns:ns2="d5a86f0c-627c-462d-b933-af5a9a198f73" targetNamespace="http://schemas.microsoft.com/office/2006/metadata/properties" ma:root="true" ma:fieldsID="4f838839b60e34e500291a88c38ffdc7" ns2:_="">
    <xsd:import namespace="d5a86f0c-627c-462d-b933-af5a9a198f73"/>
    <xsd:element name="properties">
      <xsd:complexType>
        <xsd:sequence>
          <xsd:element name="documentManagement">
            <xsd:complexType>
              <xsd:all>
                <xsd:element ref="ns2:Year" minOccurs="0"/>
                <xsd:element ref="ns2:Project_x0020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a86f0c-627c-462d-b933-af5a9a198f73" elementFormDefault="qualified">
    <xsd:import namespace="http://schemas.microsoft.com/office/2006/documentManagement/types"/>
    <xsd:import namespace="http://schemas.microsoft.com/office/infopath/2007/PartnerControls"/>
    <xsd:element name="Year" ma:index="8" nillable="true" ma:displayName="Year" ma:default="2016-17" ma:format="Dropdown" ma:internalName="Year">
      <xsd:simpleType>
        <xsd:restriction base="dms:Choice">
          <xsd:enumeration value="Pilot 2013"/>
          <xsd:enumeration value="2013-14"/>
          <xsd:enumeration value="2014-15"/>
          <xsd:enumeration value="2015-16"/>
          <xsd:enumeration value="2016-17"/>
          <xsd:enumeration value="2017-18"/>
        </xsd:restriction>
      </xsd:simpleType>
    </xsd:element>
    <xsd:element name="Project_x0020_Activity" ma:index="9" nillable="true" ma:displayName="Project Activity" ma:default="Administration" ma:format="Dropdown" ma:internalName="Project_x0020_Activity">
      <xsd:simpleType>
        <xsd:restriction base="dms:Choice">
          <xsd:enumeration value="Administration"/>
          <xsd:enumeration value="Fieldwork"/>
          <xsd:enumeration value="Post Project Review"/>
          <xsd:enumeration value="Procurement"/>
          <xsd:enumeration value="Report, Presentation and Briefing"/>
          <xsd:enumeration value="Results and Analysis"/>
          <xsd:enumeration value="Set up"/>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1F87BE-0CFA-4A31-BBBF-5BA800CCADE6}">
  <ds:schemaRefs>
    <ds:schemaRef ds:uri="http://schemas.microsoft.com/sharepoint/v3/contenttype/forms"/>
  </ds:schemaRefs>
</ds:datastoreItem>
</file>

<file path=customXml/itemProps2.xml><?xml version="1.0" encoding="utf-8"?>
<ds:datastoreItem xmlns:ds="http://schemas.openxmlformats.org/officeDocument/2006/customXml" ds:itemID="{71604613-604B-4ED5-9873-AAF4A3740BF6}">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terms/"/>
    <ds:schemaRef ds:uri="d5a86f0c-627c-462d-b933-af5a9a198f73"/>
    <ds:schemaRef ds:uri="http://www.w3.org/XML/1998/namespace"/>
    <ds:schemaRef ds:uri="http://purl.org/dc/dcmitype/"/>
  </ds:schemaRefs>
</ds:datastoreItem>
</file>

<file path=customXml/itemProps3.xml><?xml version="1.0" encoding="utf-8"?>
<ds:datastoreItem xmlns:ds="http://schemas.openxmlformats.org/officeDocument/2006/customXml" ds:itemID="{660463CB-5FA2-4BC4-B352-5B5190805D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a86f0c-627c-462d-b933-af5a9a198f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24067</TotalTime>
  <Words>7760</Words>
  <Application>Microsoft Office PowerPoint</Application>
  <PresentationFormat>On-screen Show (4:3)</PresentationFormat>
  <Paragraphs>3359</Paragraphs>
  <Slides>73</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73</vt:i4>
      </vt:variant>
    </vt:vector>
  </HeadingPairs>
  <TitlesOfParts>
    <vt:vector size="82" baseType="lpstr">
      <vt:lpstr>Arial</vt:lpstr>
      <vt:lpstr>Arial Bold</vt:lpstr>
      <vt:lpstr>Calibri</vt:lpstr>
      <vt:lpstr>Hand Of Sean</vt:lpstr>
      <vt:lpstr>Times New Roman</vt:lpstr>
      <vt:lpstr>Trebuchet MS</vt:lpstr>
      <vt:lpstr>Title Slide</vt:lpstr>
      <vt:lpstr>TF Powerpoint template</vt:lpstr>
      <vt:lpstr>1_TF Powerpoint template</vt:lpstr>
      <vt:lpstr>Tram Passenger Survey (TPS) – Midland Metro</vt:lpstr>
      <vt:lpstr>Contents</vt:lpstr>
      <vt:lpstr>Tram Passenger Survey (TPS) – Midland Metro </vt:lpstr>
      <vt:lpstr>PowerPoint Presentation</vt:lpstr>
      <vt:lpstr>The Midland Metro network in context </vt:lpstr>
      <vt:lpstr>Tram Passenger Survey (TPS) – Midland Metro</vt:lpstr>
      <vt:lpstr>PowerPoint Presentation</vt:lpstr>
      <vt:lpstr>Passenger experience: a snapshot</vt:lpstr>
      <vt:lpstr>What makes a satisfactory or great journey on Midland Metro?</vt:lpstr>
      <vt:lpstr>Passenger experience in the Midlands 2017: across the network</vt:lpstr>
      <vt:lpstr>PowerPoint Presentation</vt:lpstr>
      <vt:lpstr>Midland Metro 2017: summary of key findings (1)</vt:lpstr>
      <vt:lpstr>Midland Metro 2017: summary of key findings (2)</vt:lpstr>
      <vt:lpstr>Tram Passenger Survey (TPS) – Midland Metro</vt:lpstr>
      <vt:lpstr>Experience and opinions of the journey: summary</vt:lpstr>
      <vt:lpstr>Who are satisfied and not satisfied passengers? – Midland Metro</vt:lpstr>
      <vt:lpstr>Overall satisfaction (%) – by gender and age </vt:lpstr>
      <vt:lpstr>Overall satisfaction (%) – by Passenger type</vt:lpstr>
      <vt:lpstr>Value for money (%) – fare-payers only</vt:lpstr>
      <vt:lpstr>What influenced value for money rating (%)</vt:lpstr>
      <vt:lpstr>Punctuality and on-vehicle journey time</vt:lpstr>
      <vt:lpstr>Tram Passenger Survey (TPS) – Midland Metro</vt:lpstr>
      <vt:lpstr>Waiting at the stop: summary</vt:lpstr>
      <vt:lpstr>Satisfaction – with the tram stop (%)</vt:lpstr>
      <vt:lpstr>Satisfaction with waiting time (%)</vt:lpstr>
      <vt:lpstr>Expected and reported waiting times</vt:lpstr>
      <vt:lpstr>How passengers checked tram times</vt:lpstr>
      <vt:lpstr>Why passengers did not check tram times</vt:lpstr>
      <vt:lpstr>Tram Passenger Survey (TPS) – Midland Metro</vt:lpstr>
      <vt:lpstr>The tram: summary</vt:lpstr>
      <vt:lpstr>Satisfaction with start of journey (%)</vt:lpstr>
      <vt:lpstr>Satisfaction on the tram (%)</vt:lpstr>
      <vt:lpstr>Satisfaction with tram staff (%)</vt:lpstr>
      <vt:lpstr>Tram Passenger Survey (TPS) – Midland Metro</vt:lpstr>
      <vt:lpstr>Negative experiences during the journey: summary</vt:lpstr>
      <vt:lpstr>Experience of delays (%) </vt:lpstr>
      <vt:lpstr>Worry or concern at other passengers’ behaviour (%) </vt:lpstr>
      <vt:lpstr>Tram Passenger Survey (TPS) – Midland Metro</vt:lpstr>
      <vt:lpstr>Passengers’ suggested improvements: summary </vt:lpstr>
      <vt:lpstr>Selected verbatim comments</vt:lpstr>
      <vt:lpstr>Tram Passenger Survey (TPS) – Midland Metro</vt:lpstr>
      <vt:lpstr>Opinion of trams in the local area: summary</vt:lpstr>
      <vt:lpstr>Satisfaction on the trams generally</vt:lpstr>
      <vt:lpstr>Proposed extensions and Midland Metro Alliance</vt:lpstr>
      <vt:lpstr>Tram Passenger Survey (TPS) – Midland Metro</vt:lpstr>
      <vt:lpstr>Midland Metro passengers: summary</vt:lpstr>
      <vt:lpstr>Passenger profile</vt:lpstr>
      <vt:lpstr>Where Midland Metro tram passengers live</vt:lpstr>
      <vt:lpstr>Midland Metro journeys: summary (1) </vt:lpstr>
      <vt:lpstr>Midland Metro journeys: summary (2)  </vt:lpstr>
      <vt:lpstr>Midland Metro journeys: summary (3) </vt:lpstr>
      <vt:lpstr>Midland Metro journeys: summary (4) </vt:lpstr>
      <vt:lpstr>Journey purpose</vt:lpstr>
      <vt:lpstr>Frequency of using Midland Metro</vt:lpstr>
      <vt:lpstr>Ticket type and modes of transport permitted</vt:lpstr>
      <vt:lpstr>Method of buying ticket and ticket format</vt:lpstr>
      <vt:lpstr>Midland Metro stops used by passengers surveyed</vt:lpstr>
      <vt:lpstr>How got to and from the tram stop</vt:lpstr>
      <vt:lpstr>Weather conditions when journey made</vt:lpstr>
      <vt:lpstr>Reasons for choosing the tram</vt:lpstr>
      <vt:lpstr>Factors preventing more journeys being made</vt:lpstr>
      <vt:lpstr>Tram Passenger Survey (TPS) </vt:lpstr>
      <vt:lpstr>Methodology – fieldwork </vt:lpstr>
      <vt:lpstr>Methodology – data analysis</vt:lpstr>
      <vt:lpstr>Methodology – themes that are affecting overall passenger satisfaction charts (1)</vt:lpstr>
      <vt:lpstr>Methodology – themes that are affecting overall passenger satisfaction charts (2)</vt:lpstr>
      <vt:lpstr>The Midland Metro route map</vt:lpstr>
      <vt:lpstr>Tram Passenger Survey (TPS) </vt:lpstr>
      <vt:lpstr>PowerPoint Presentation</vt:lpstr>
      <vt:lpstr>PowerPoint Presentation</vt:lpstr>
      <vt:lpstr>PowerPoint Presentation</vt:lpstr>
      <vt:lpstr>PowerPoint Presentation</vt:lpstr>
      <vt:lpstr>Tram Passenger Survey (TPS) – Midland Metro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Grigg</dc:creator>
  <cp:lastModifiedBy>Rosie Giles</cp:lastModifiedBy>
  <cp:revision>1435</cp:revision>
  <cp:lastPrinted>2015-02-17T09:14:22Z</cp:lastPrinted>
  <dcterms:created xsi:type="dcterms:W3CDTF">2013-04-02T15:26:56Z</dcterms:created>
  <dcterms:modified xsi:type="dcterms:W3CDTF">2018-04-26T09:50:16Z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0x010100913B40CEB5579D4F8481C8012A01FD470057672CBA6D177C42A2D7662C0F6CDB2F</vt:lpwstr>
  </property>
</Properties>
</file>